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5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5" r:id="rId3"/>
    <p:sldId id="306" r:id="rId4"/>
    <p:sldId id="288" r:id="rId5"/>
    <p:sldId id="312" r:id="rId6"/>
    <p:sldId id="272" r:id="rId7"/>
    <p:sldId id="304" r:id="rId8"/>
    <p:sldId id="313" r:id="rId9"/>
    <p:sldId id="303" r:id="rId10"/>
    <p:sldId id="305" r:id="rId11"/>
    <p:sldId id="259" r:id="rId12"/>
    <p:sldId id="277" r:id="rId13"/>
    <p:sldId id="317" r:id="rId14"/>
    <p:sldId id="263" r:id="rId15"/>
    <p:sldId id="266" r:id="rId16"/>
    <p:sldId id="261" r:id="rId17"/>
    <p:sldId id="262" r:id="rId18"/>
    <p:sldId id="315" r:id="rId19"/>
    <p:sldId id="260" r:id="rId20"/>
    <p:sldId id="273" r:id="rId21"/>
    <p:sldId id="298" r:id="rId22"/>
    <p:sldId id="309" r:id="rId23"/>
    <p:sldId id="308" r:id="rId24"/>
    <p:sldId id="310" r:id="rId25"/>
    <p:sldId id="299" r:id="rId26"/>
    <p:sldId id="293" r:id="rId27"/>
    <p:sldId id="292" r:id="rId28"/>
    <p:sldId id="271" r:id="rId29"/>
    <p:sldId id="316" r:id="rId30"/>
    <p:sldId id="28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846"/>
    <a:srgbClr val="3A52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68449" autoAdjust="0"/>
  </p:normalViewPr>
  <p:slideViewPr>
    <p:cSldViewPr snapToObjects="1">
      <p:cViewPr varScale="1">
        <p:scale>
          <a:sx n="43" d="100"/>
          <a:sy n="43" d="100"/>
        </p:scale>
        <p:origin x="76" y="11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FF533-551F-443A-9C91-B5A0F3A8F94F}" type="datetimeFigureOut">
              <a:rPr lang="de-DE" smtClean="0"/>
              <a:t>16.06.2023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69C82-C82F-4ED5-910D-F62C748C43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303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D8617-FCBD-4DA7-9111-4076BBAE8015}" type="datetimeFigureOut">
              <a:rPr lang="de-DE" smtClean="0"/>
              <a:t>16.06.2023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29C1A-B775-4357-9AFF-C99BD95B1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3621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0pV2faxne4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dmediathek.de/video/tatort/tatort-franziska-hoerfassung/swr/Y3JpZDovL3N3ci5kZS9hZXgvbzE4NTE5MjU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9C1A-B775-4357-9AFF-C99BD95B125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634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9C1A-B775-4357-9AFF-C99BD95B125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612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9C1A-B775-4357-9AFF-C99BD95B125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810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hlinkClick r:id="rId3"/>
              </a:rPr>
              <a:t>https://youtu.be/k0pV2faxne4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29C1A-B775-4357-9AFF-C99BD95B125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013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hlinkClick r:id="rId3"/>
              </a:rPr>
              <a:t>https://www.ardmediathek.de/video/tatort/tatort-franziska-hoerfassung/swr/Y3JpZDovL3N3ci5kZS9hZXgvbzE4NTE5MjU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9C1A-B775-4357-9AFF-C99BD95B125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9735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9C1A-B775-4357-9AFF-C99BD95B125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393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9C1A-B775-4357-9AFF-C99BD95B125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59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9C1A-B775-4357-9AFF-C99BD95B125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66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9C1A-B775-4357-9AFF-C99BD95B125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26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9C1A-B775-4357-9AFF-C99BD95B125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941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9C1A-B775-4357-9AFF-C99BD95B125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3474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9C1A-B775-4357-9AFF-C99BD95B125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780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9C1A-B775-4357-9AFF-C99BD95B125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853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9C1A-B775-4357-9AFF-C99BD95B125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1674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9C1A-B775-4357-9AFF-C99BD95B125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286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9C1A-B775-4357-9AFF-C99BD95B125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5108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9C1A-B775-4357-9AFF-C99BD95B125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41439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9C1A-B775-4357-9AFF-C99BD95B1253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1030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29C1A-B775-4357-9AFF-C99BD95B1253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7586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29C1A-B775-4357-9AFF-C99BD95B1253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772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9C1A-B775-4357-9AFF-C99BD95B1253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4910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9C1A-B775-4357-9AFF-C99BD95B1253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981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9C1A-B775-4357-9AFF-C99BD95B125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4641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9C1A-B775-4357-9AFF-C99BD95B1253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143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9C1A-B775-4357-9AFF-C99BD95B125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689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9C1A-B775-4357-9AFF-C99BD95B125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16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9C1A-B775-4357-9AFF-C99BD95B125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958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9C1A-B775-4357-9AFF-C99BD95B125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679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9C1A-B775-4357-9AFF-C99BD95B125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74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9C1A-B775-4357-9AFF-C99BD95B125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199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0864-3F4E-F34A-BFC8-E4CDA7614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latin typeface="Lucida Sans" panose="020B0602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2F4E4C-E365-404C-942F-31F895979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Lucida Sans" panose="020B0602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13BED00-6B25-4F2D-B485-7D490C85D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080858"/>
            <a:ext cx="545504" cy="470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0"/>
              </a:defRPr>
            </a:lvl1pPr>
          </a:lstStyle>
          <a:p>
            <a:fld id="{BB0573D0-50C2-4FB0-91E4-DFAED959F4F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74CA2D8-61E6-264B-BE21-9307889801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86725" y="5506940"/>
            <a:ext cx="1781653" cy="110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1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BC368F-566C-0545-8E5E-913010427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712"/>
            <a:ext cx="10515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Lucida Sans" panose="020B0602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289E88-5F06-FB4D-B725-F0BB9C4EF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2000"/>
            <a:ext cx="10515600" cy="391824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Lucida Sans" panose="020B0602030504020204" pitchFamily="34" charset="0"/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C6D7FDF-A076-4EA9-8EEA-C48604FB1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080858"/>
            <a:ext cx="545504" cy="470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0"/>
              </a:defRPr>
            </a:lvl1pPr>
          </a:lstStyle>
          <a:p>
            <a:fld id="{957F6E1C-EA55-468D-912E-106078BFD7A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748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72B9BF-0C3B-074B-817C-48F2B2E35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2000"/>
            <a:ext cx="5181600" cy="391824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Lucida Sans" panose="020B0602030504020204" pitchFamily="34" charset="0"/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BC6C40-C735-C74B-A616-A4DEE0322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2001"/>
            <a:ext cx="5181600" cy="391824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Lucida Sans" panose="020B0602030504020204" pitchFamily="34" charset="0"/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6BD7DB4-905F-439C-BE01-2F8F7C01C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5200"/>
            <a:ext cx="10515600" cy="648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Lucida Sans" panose="020B0602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7F53094A-455C-4EFA-A019-0AA0815A3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080858"/>
            <a:ext cx="545504" cy="470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0"/>
              </a:defRPr>
            </a:lvl1pPr>
          </a:lstStyle>
          <a:p>
            <a:fld id="{54A0C00F-E33B-42A8-AB4A-BCEFA5454A6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33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8026232-D352-6848-B371-4557F3084CF7}"/>
              </a:ext>
            </a:extLst>
          </p:cNvPr>
          <p:cNvSpPr txBox="1">
            <a:spLocks/>
          </p:cNvSpPr>
          <p:nvPr userDrawn="1"/>
        </p:nvSpPr>
        <p:spPr>
          <a:xfrm>
            <a:off x="991921" y="1690688"/>
            <a:ext cx="10515600" cy="8539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Lucida Sans" panose="020B0602030504020204" pitchFamily="34" charset="0"/>
              </a:rPr>
              <a:t>Mastertitelformat bearbeiten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D90E28C1-3F10-4F83-9AC8-CFC050F7B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080858"/>
            <a:ext cx="545504" cy="470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0"/>
              </a:defRPr>
            </a:lvl1pPr>
          </a:lstStyle>
          <a:p>
            <a:fld id="{54A0C00F-E33B-42A8-AB4A-BCEFA5454A6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8164590-F522-4418-A0D6-309AEE123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5200"/>
            <a:ext cx="10515600" cy="648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Lucida Sans" panose="020B0602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4757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1C9FBB-A38A-AD44-969B-4076BCF4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036" y="768351"/>
            <a:ext cx="10515600" cy="2516634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>
              <a:defRPr sz="5400">
                <a:solidFill>
                  <a:schemeClr val="tx1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E48438-2F48-7649-9BD7-0BAC54546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09253"/>
            <a:ext cx="10515600" cy="1980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402A215-DFFC-4FB3-82B4-514636B75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080858"/>
            <a:ext cx="545504" cy="470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0"/>
              </a:defRPr>
            </a:lvl1pPr>
          </a:lstStyle>
          <a:p>
            <a:fld id="{54A0C00F-E33B-42A8-AB4A-BCEFA5454A6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132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1C4C343-CE61-423E-9525-FD7239F99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080858"/>
            <a:ext cx="545504" cy="470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0"/>
              </a:defRPr>
            </a:lvl1pPr>
          </a:lstStyle>
          <a:p>
            <a:fld id="{54A0C00F-E33B-42A8-AB4A-BCEFA5454A6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162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BC1962-646F-6C48-9A86-85C2C3F4A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2000"/>
            <a:ext cx="6172200" cy="391824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Lucida Sans" panose="020B0602030504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67611C2-5F56-C24C-A49C-FE849C126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92000"/>
            <a:ext cx="3932237" cy="3918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Lucida Sans" panose="020B0602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C6EA6F3-63EC-44E8-9DF1-DBDF77C79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331"/>
            <a:ext cx="10515600" cy="86645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Lucida Sans" panose="020B0602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260E68C-4D4E-4E79-9CFF-92EA1AF5D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080858"/>
            <a:ext cx="545504" cy="470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0"/>
              </a:defRPr>
            </a:lvl1pPr>
          </a:lstStyle>
          <a:p>
            <a:fld id="{54A0C00F-E33B-42A8-AB4A-BCEFA5454A6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955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ber Rahmen 6">
            <a:extLst>
              <a:ext uri="{FF2B5EF4-FFF2-40B4-BE49-F238E27FC236}">
                <a16:creationId xmlns:a16="http://schemas.microsoft.com/office/drawing/2014/main" id="{48D88E50-AE63-6445-B010-535D28ACD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8532" y="663113"/>
            <a:ext cx="3287181" cy="5111087"/>
          </a:xfrm>
          <a:prstGeom prst="halfFrame">
            <a:avLst>
              <a:gd name="adj1" fmla="val 1239"/>
              <a:gd name="adj2" fmla="val 1440"/>
            </a:avLst>
          </a:prstGeom>
          <a:solidFill>
            <a:srgbClr val="3A52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3B0B77B-DD00-6545-9C7B-CD86D24E57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29900" t="50000" r="29188" b="39790"/>
          <a:stretch/>
        </p:blipFill>
        <p:spPr>
          <a:xfrm>
            <a:off x="438532" y="260648"/>
            <a:ext cx="2563285" cy="452051"/>
          </a:xfrm>
          <a:prstGeom prst="rect">
            <a:avLst/>
          </a:prstGeom>
        </p:spPr>
      </p:pic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EC513870-C04E-4AB8-8639-692CD7C7F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057914"/>
            <a:ext cx="545504" cy="470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0"/>
              </a:defRPr>
            </a:lvl1pPr>
          </a:lstStyle>
          <a:p>
            <a:fld id="{68AB64C9-CC3E-40E2-8E13-9E008406D19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285347"/>
            <a:ext cx="1944216" cy="42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8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4" r:id="rId4"/>
    <p:sldLayoutId id="2147483661" r:id="rId5"/>
    <p:sldLayoutId id="2147483665" r:id="rId6"/>
    <p:sldLayoutId id="214748366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0pV2faxne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dmediathek.de/video/tatort/tatort-franziska-hoerfassung/swr/Y3JpZDovL3N3ci5kZS9hZXgvbzE4NTE5Mj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alreaders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penshot.org/de/" TargetMode="External"/><Relationship Id="rId4" Type="http://schemas.openxmlformats.org/officeDocument/2006/relationships/hyperlink" Target="https://www.audacity.de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bleplayer.github.io/ableplayer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ccessibilityoz.com/ozplayer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7877/DE290R-23223" TargetMode="External"/><Relationship Id="rId3" Type="http://schemas.openxmlformats.org/officeDocument/2006/relationships/hyperlink" Target="https://www.daserste.de/specials/service/untertitel-standards100.html" TargetMode="External"/><Relationship Id="rId7" Type="http://schemas.openxmlformats.org/officeDocument/2006/relationships/hyperlink" Target="https://hoerfilm.info/audiodeskription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gree.tu-dortmund.de/" TargetMode="External"/><Relationship Id="rId5" Type="http://schemas.openxmlformats.org/officeDocument/2006/relationships/hyperlink" Target="https://bik-fuer-alle.de/audiodeskription.html" TargetMode="External"/><Relationship Id="rId4" Type="http://schemas.openxmlformats.org/officeDocument/2006/relationships/hyperlink" Target="https://www.ndr.de/fernsehen/barrierefreie_angebote/audiodeskription/Vorgaben-fuer-Audiodeskriptionen,audiodeskription140.html" TargetMode="External"/><Relationship Id="rId9" Type="http://schemas.openxmlformats.org/officeDocument/2006/relationships/hyperlink" Target="https://www.pexels.com/video/students-doing-their-schoolwork-520002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berscript.com/de/?utm_term=amberscript&amp;utm_campaign=DE_(de)_SEA_Brand_Amberscript_(GA)&amp;utm_source=google&amp;utm_medium=cpc&amp;hsa_acc=3243863045&amp;hsa_cam=1448497834&amp;hsa_grp=56034998363&amp;hsa_ad=642151411664&amp;hsa_src=g&amp;hsa_tgt=kwd-362113976294&amp;hsa_kw=amberscript&amp;hsa_mt=e&amp;hsa_net=adwords&amp;hsa_ver=3&amp;gclid=EAIaIQobChMI9t-Ivq7y_gIVA_d3Ch3xBAACEAAYASAAEgLmXvD_Bw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egisite.vercel.app/" TargetMode="External"/><Relationship Id="rId5" Type="http://schemas.openxmlformats.org/officeDocument/2006/relationships/hyperlink" Target="https://www.panopto.com/" TargetMode="External"/><Relationship Id="rId4" Type="http://schemas.openxmlformats.org/officeDocument/2006/relationships/hyperlink" Target="http://nikse.dk/subtitleedi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nopto.com/de/Funktionen/Videointerne-Such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1152" y="1473448"/>
            <a:ext cx="8712968" cy="2387600"/>
          </a:xfrm>
        </p:spPr>
        <p:txBody>
          <a:bodyPr/>
          <a:lstStyle/>
          <a:p>
            <a:pPr algn="l"/>
            <a:r>
              <a:rPr lang="de-DE" dirty="0"/>
              <a:t>Workshop: Barrierefreie Videos in der Hochschulbildung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780928"/>
            <a:ext cx="9144000" cy="3067322"/>
          </a:xfrm>
        </p:spPr>
        <p:txBody>
          <a:bodyPr/>
          <a:lstStyle/>
          <a:p>
            <a:r>
              <a:rPr lang="de-DE" sz="2400" dirty="0"/>
              <a:t> </a:t>
            </a:r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r>
              <a:rPr lang="de-DE" sz="1400" dirty="0"/>
              <a:t>Finnja Lüttmann, Bereich Behinderung und Studium (DoBuS), Technische Universität Dortmund</a:t>
            </a:r>
          </a:p>
          <a:p>
            <a:r>
              <a:rPr lang="de-DE" sz="1400" dirty="0"/>
              <a:t>Leevke Wilkens, Fachgebiet Rehabilitationstechnologie, Technische Universität Dortmund </a:t>
            </a:r>
          </a:p>
          <a:p>
            <a:endParaRPr lang="de-DE" sz="1800" dirty="0"/>
          </a:p>
        </p:txBody>
      </p:sp>
      <p:pic>
        <p:nvPicPr>
          <p:cNvPr id="6" name="Grafik 5" descr="cc by sa Lizenz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2" y="5728510"/>
            <a:ext cx="1926456" cy="674021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0573D0-50C2-4FB0-91E4-DFAED959F4FF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459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Barrierefreie Videogestaltung – </a:t>
            </a:r>
            <a:r>
              <a:rPr lang="de-DE" dirty="0" smtClean="0"/>
              <a:t>Audiodeskription</a:t>
            </a:r>
            <a:endParaRPr lang="de-DE" dirty="0"/>
          </a:p>
        </p:txBody>
      </p:sp>
      <p:pic>
        <p:nvPicPr>
          <p:cNvPr id="3" name="Grafik 2" descr="Grafik. Ein Dach mit drei Säulen. Im Dach steht Barrierefreie Videos, erste Säule: Untertitelung (UT), zweite Säule: Audiodeskription (AD), dritte Säule Barrierefreie Videoplayer. Audiodeskription (AD) ist eingekreis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935" y="1628800"/>
            <a:ext cx="7141895" cy="3960440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3A5ABE0-BDEC-47BD-9BC7-ED48D52C84A9}"/>
              </a:ext>
            </a:extLst>
          </p:cNvPr>
          <p:cNvSpPr txBox="1">
            <a:spLocks/>
          </p:cNvSpPr>
          <p:nvPr/>
        </p:nvSpPr>
        <p:spPr>
          <a:xfrm>
            <a:off x="7752184" y="6017715"/>
            <a:ext cx="2016224" cy="371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e-DE" sz="1400" dirty="0"/>
              <a:t>(Puhl &amp; Lerche 2019)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F6E1C-EA55-468D-912E-106078BFD7A8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97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Audiodeskription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pPr>
              <a:spcBef>
                <a:spcPts val="2400"/>
              </a:spcBef>
            </a:pPr>
            <a:r>
              <a:rPr lang="de-DE" dirty="0"/>
              <a:t>„Eine Audiodeskription ist die akustische Bildbeschreibung der visuellen Elemente eines Films. Filme mit einer Audiodeskription werden als </a:t>
            </a:r>
            <a:r>
              <a:rPr lang="de-DE" dirty="0" err="1"/>
              <a:t>Hörfilme</a:t>
            </a:r>
            <a:r>
              <a:rPr lang="de-DE" dirty="0"/>
              <a:t> bezeichnet und ermöglichen blinden und sehbehinderten Menschen, die Filme als Ganzes wahrzunehmen und zu genießen“ </a:t>
            </a:r>
            <a:r>
              <a:rPr lang="de-DE" sz="1400" dirty="0"/>
              <a:t>(Hörfilm.info, o.J.)</a:t>
            </a:r>
          </a:p>
          <a:p>
            <a:pPr>
              <a:spcBef>
                <a:spcPts val="2400"/>
              </a:spcBef>
            </a:pPr>
            <a:r>
              <a:rPr lang="de-DE" dirty="0"/>
              <a:t>„Als Ergebnis entsteht eine neue Tonspur, die aus dem Original-Ton des Videos und den in die Dialogpausen eingesprochenen Bildbeschreibungen besteht“ </a:t>
            </a:r>
            <a:r>
              <a:rPr lang="de-DE" sz="1400" dirty="0"/>
              <a:t>(BIK für Alle o.J.)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F6E1C-EA55-468D-912E-106078BFD7A8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95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954D28-6B97-4CD0-9140-D56FA5E8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würden Sie wie beschreiben?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AA42B9-56A7-489A-933C-36E1F02E8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F6E1C-EA55-468D-912E-106078BFD7A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hlinkClick r:id="rId3"/>
              </a:rPr>
              <a:t>Tatort-Intro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97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36712"/>
            <a:ext cx="10515600" cy="648072"/>
          </a:xfrm>
        </p:spPr>
        <p:txBody>
          <a:bodyPr/>
          <a:lstStyle/>
          <a:p>
            <a:r>
              <a:rPr lang="de-DE" dirty="0" smtClean="0"/>
              <a:t>Was würden Sie wie beschreiben? Auflösung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Tatort-Intro </a:t>
            </a:r>
            <a:r>
              <a:rPr lang="de-DE" dirty="0" smtClean="0">
                <a:hlinkClick r:id="rId3"/>
              </a:rPr>
              <a:t>Hörfilmfassung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F6E1C-EA55-468D-912E-106078BFD7A8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73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Erstellen einer AD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59460"/>
            <a:ext cx="10515600" cy="4596074"/>
          </a:xfrm>
        </p:spPr>
        <p:txBody>
          <a:bodyPr/>
          <a:lstStyle/>
          <a:p>
            <a:r>
              <a:rPr lang="de-DE" sz="2000" dirty="0"/>
              <a:t>Zu Beginn: Situationsbeschreibung und die Schilderung des Settings (Beantwortung der </a:t>
            </a:r>
            <a:r>
              <a:rPr lang="de-DE" sz="2000" b="1" dirty="0"/>
              <a:t>W-Fragen</a:t>
            </a:r>
            <a:r>
              <a:rPr lang="de-DE" sz="2000" dirty="0"/>
              <a:t>)</a:t>
            </a:r>
          </a:p>
          <a:p>
            <a:pPr lvl="1"/>
            <a:r>
              <a:rPr lang="de-DE" sz="2000" b="1" dirty="0"/>
              <a:t>Wo</a:t>
            </a:r>
            <a:r>
              <a:rPr lang="de-DE" sz="2000" dirty="0"/>
              <a:t> und </a:t>
            </a:r>
            <a:r>
              <a:rPr lang="de-DE" sz="2000" b="1" dirty="0"/>
              <a:t>wann</a:t>
            </a:r>
            <a:r>
              <a:rPr lang="de-DE" sz="2000" dirty="0"/>
              <a:t> findet etwas statt?</a:t>
            </a:r>
          </a:p>
          <a:p>
            <a:pPr lvl="1"/>
            <a:r>
              <a:rPr lang="de-DE" sz="2000" b="1" dirty="0"/>
              <a:t>Wer</a:t>
            </a:r>
            <a:r>
              <a:rPr lang="de-DE" sz="2000" dirty="0"/>
              <a:t> ist präsent? (Personen, Gegenstände, Gebäude)</a:t>
            </a:r>
          </a:p>
          <a:p>
            <a:r>
              <a:rPr lang="de-DE" sz="2000" dirty="0"/>
              <a:t>„</a:t>
            </a:r>
            <a:r>
              <a:rPr lang="de-DE" sz="2000" b="1" dirty="0"/>
              <a:t>Wann</a:t>
            </a:r>
            <a:r>
              <a:rPr lang="de-DE" sz="2000" dirty="0"/>
              <a:t> kann der Audiodeskriptionstext sinnvoll in die vorhandenen Pausen zwischen Dialogen sowie Musik- und Toneffekten eingefügt werden?“</a:t>
            </a:r>
          </a:p>
          <a:p>
            <a:r>
              <a:rPr lang="de-DE" sz="2000" dirty="0"/>
              <a:t>„</a:t>
            </a:r>
            <a:r>
              <a:rPr lang="de-DE" sz="2000" b="1" dirty="0"/>
              <a:t>Wie</a:t>
            </a:r>
            <a:r>
              <a:rPr lang="de-DE" sz="2000" dirty="0"/>
              <a:t> muss der Audiodeskriptionstext klingen, damit er dem Tonfall des Originalprodukts entspricht und sich homogen in die akustischen Informationen einfügt?“</a:t>
            </a:r>
          </a:p>
          <a:p>
            <a:r>
              <a:rPr lang="de-DE" sz="2000" dirty="0"/>
              <a:t>„</a:t>
            </a:r>
            <a:r>
              <a:rPr lang="de-DE" sz="2000" b="1" dirty="0"/>
              <a:t>Was</a:t>
            </a:r>
            <a:r>
              <a:rPr lang="de-DE" sz="2000" dirty="0"/>
              <a:t> aus den umfangreichen Bildinhalten muss in der Audiodeskription auftauchen, damit gesprochener Text und Ton am Ende wieder ein sinnvolles Ganzes ergeben?“ (Benecke 2019,455-456)</a:t>
            </a:r>
          </a:p>
          <a:p>
            <a:r>
              <a:rPr lang="de-DE" sz="2000" dirty="0"/>
              <a:t>Beschrieben werden auch Text- und Bildinformationen wie Tafelanschriebe und Abbildungen</a:t>
            </a:r>
          </a:p>
          <a:p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F6E1C-EA55-468D-912E-106078BFD7A8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18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Beschreiben vs. Werten</a:t>
            </a:r>
          </a:p>
          <a:p>
            <a:pPr lvl="1"/>
            <a:r>
              <a:rPr lang="de-DE" dirty="0"/>
              <a:t>Subjektivität verfälscht („schön“, „attraktiv“, „hässlich“)</a:t>
            </a:r>
          </a:p>
          <a:p>
            <a:r>
              <a:rPr lang="de-DE" dirty="0"/>
              <a:t>Beschreiben vs. Interpretieren</a:t>
            </a:r>
          </a:p>
          <a:p>
            <a:pPr lvl="1"/>
            <a:r>
              <a:rPr lang="de-DE" dirty="0"/>
              <a:t>„Er presst seine Hand an den Bauch, sein Gesicht ist verzerrt“– „Sein Magengeschwür tut wieder weh“</a:t>
            </a:r>
          </a:p>
          <a:p>
            <a:pPr lvl="1"/>
            <a:r>
              <a:rPr lang="de-DE" dirty="0"/>
              <a:t>„Ihre Augen sind feucht“– „Sie schaut traurig“</a:t>
            </a:r>
          </a:p>
          <a:p>
            <a:r>
              <a:rPr lang="de-DE" dirty="0"/>
              <a:t>Vermitteln, wie der Film sich den Sehenden darbietet</a:t>
            </a:r>
          </a:p>
          <a:p>
            <a:pPr marL="457200" lvl="1" indent="0" algn="r">
              <a:buNone/>
            </a:pPr>
            <a:r>
              <a:rPr lang="de-DE" sz="2000" dirty="0"/>
              <a:t>(Dosch &amp; Benecke 2004, 20f.)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F6E1C-EA55-468D-912E-106078BFD7A8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59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Audiodeskription von Demonstrationsvideos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92000"/>
            <a:ext cx="10515600" cy="4859288"/>
          </a:xfrm>
        </p:spPr>
        <p:txBody>
          <a:bodyPr/>
          <a:lstStyle/>
          <a:p>
            <a:r>
              <a:rPr lang="de-DE" sz="2800" dirty="0"/>
              <a:t>Besonderheiten</a:t>
            </a:r>
          </a:p>
          <a:p>
            <a:pPr lvl="1"/>
            <a:r>
              <a:rPr lang="de-DE" sz="2800" dirty="0"/>
              <a:t>Aufgabenstellung definiert die didaktische Zielsetzung</a:t>
            </a:r>
          </a:p>
          <a:p>
            <a:pPr lvl="1"/>
            <a:r>
              <a:rPr lang="de-DE" sz="2800" dirty="0">
                <a:sym typeface="Wingdings" panose="05000000000000000000" pitchFamily="2" charset="2"/>
              </a:rPr>
              <a:t>Reflexion anhand von Videos  </a:t>
            </a:r>
            <a:r>
              <a:rPr lang="de-DE" sz="2800" dirty="0"/>
              <a:t>In der Lehrer*</a:t>
            </a:r>
            <a:r>
              <a:rPr lang="de-DE" sz="2800" dirty="0" err="1"/>
              <a:t>innenbildung</a:t>
            </a:r>
            <a:r>
              <a:rPr lang="de-DE" sz="2800" dirty="0"/>
              <a:t> häufig Unterrichtssituationen, Fördersituationen, </a:t>
            </a:r>
            <a:r>
              <a:rPr lang="de-DE" sz="2800" dirty="0" err="1"/>
              <a:t>Screencasts</a:t>
            </a:r>
            <a:endParaRPr lang="de-DE" sz="2800" dirty="0"/>
          </a:p>
          <a:p>
            <a:pPr lvl="1"/>
            <a:r>
              <a:rPr lang="de-DE" sz="2800" dirty="0"/>
              <a:t>Fachfremde Beschreiber*innen</a:t>
            </a:r>
          </a:p>
          <a:p>
            <a:pPr lvl="1"/>
            <a:endParaRPr lang="de-DE" sz="2800" dirty="0"/>
          </a:p>
          <a:p>
            <a:pPr lvl="1"/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F6E1C-EA55-468D-912E-106078BFD7A8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40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000" dirty="0"/>
              <a:t>(Didaktische) Konsequenzen für die Audiodeskription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5360" y="1482291"/>
            <a:ext cx="10515600" cy="5373216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sz="2200" b="1" dirty="0"/>
              <a:t>Gleichberechtigte Teilhabe </a:t>
            </a:r>
            <a:r>
              <a:rPr lang="de-DE" sz="2200" dirty="0"/>
              <a:t>ist das Ziel:</a:t>
            </a:r>
            <a:br>
              <a:rPr lang="de-DE" sz="2200" dirty="0"/>
            </a:br>
            <a:r>
              <a:rPr lang="de-DE" sz="2200" dirty="0"/>
              <a:t>Blinde Zuschauer*innen sollen möglichst die gleichen Informationen und Eindrücke über Bild und Ton erhalten wie sehende Zuschauer*innen</a:t>
            </a:r>
          </a:p>
          <a:p>
            <a:r>
              <a:rPr lang="de-DE" sz="2200" dirty="0"/>
              <a:t>Die Audiodeskription darf nichts vorwegnehmen, was die Studierenden in der Aufgabe bearbeiten sollen</a:t>
            </a:r>
          </a:p>
          <a:p>
            <a:r>
              <a:rPr lang="de-DE" sz="2200" dirty="0"/>
              <a:t>Es dürfen keine wichtigen Informationen auf der Bildebene ausgelassen werden</a:t>
            </a:r>
          </a:p>
          <a:p>
            <a:r>
              <a:rPr lang="de-DE" sz="2200" dirty="0"/>
              <a:t>Es entsteht ein </a:t>
            </a:r>
            <a:r>
              <a:rPr lang="de-DE" sz="2200" b="1" dirty="0"/>
              <a:t>Spannungsfeld</a:t>
            </a:r>
            <a:r>
              <a:rPr lang="de-DE" sz="2200" dirty="0"/>
              <a:t> </a:t>
            </a:r>
          </a:p>
          <a:p>
            <a:pPr lvl="1"/>
            <a:r>
              <a:rPr lang="de-DE" sz="2000" dirty="0">
                <a:latin typeface="Lucida Sans" panose="020B0602030504020204" pitchFamily="34" charset="0"/>
              </a:rPr>
              <a:t>zwischen Didaktik und Barrierefreiheit (Wilkens et al. 2020),</a:t>
            </a:r>
          </a:p>
          <a:p>
            <a:pPr lvl="1"/>
            <a:r>
              <a:rPr lang="de-DE" sz="2000" dirty="0">
                <a:latin typeface="Lucida Sans" panose="020B0602030504020204" pitchFamily="34" charset="0"/>
              </a:rPr>
              <a:t>das verstärkt wird, wenn fachfremden Beschreiber*innen die AD verfassen</a:t>
            </a:r>
          </a:p>
          <a:p>
            <a:r>
              <a:rPr lang="de-DE" sz="2200" dirty="0"/>
              <a:t>Timing</a:t>
            </a:r>
          </a:p>
          <a:p>
            <a:pPr lvl="1"/>
            <a:r>
              <a:rPr lang="de-DE" sz="2000" dirty="0">
                <a:latin typeface="Lucida Sans" panose="020B0602030504020204" pitchFamily="34" charset="0"/>
              </a:rPr>
              <a:t>Sinnvolle Abstimmung von Sprechpause und Beschreibung</a:t>
            </a:r>
          </a:p>
          <a:p>
            <a:pPr lvl="1"/>
            <a:r>
              <a:rPr lang="de-DE" sz="2000" dirty="0">
                <a:latin typeface="Lucida Sans" panose="020B0602030504020204" pitchFamily="34" charset="0"/>
              </a:rPr>
              <a:t>Nicht immer möglich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F6E1C-EA55-468D-912E-106078BFD7A8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64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0351" y="684281"/>
            <a:ext cx="10515600" cy="648072"/>
          </a:xfrm>
        </p:spPr>
        <p:txBody>
          <a:bodyPr/>
          <a:lstStyle/>
          <a:p>
            <a:r>
              <a:rPr lang="de-DE" dirty="0"/>
              <a:t>Frageraster: Angaben der Lehrenden (Auszug)</a:t>
            </a:r>
          </a:p>
        </p:txBody>
      </p:sp>
      <p:pic>
        <p:nvPicPr>
          <p:cNvPr id="5" name="Inhaltsplatzhalter 4" descr="Screenshot des Frageraster. Links Fragen, z.B. &quot;Welche technischen Auffälligkeiten sind relevant? Bspw. Kameraperspektive. Welche Informationen zum Setting stehen im Zentrum?&quot; In der Mitte freie Felder. Rechts Erläuterungen zu den Fragen, z.B.: &quot;Sollten technische Aspekte bzw. die Kameraperspektive relevant für die Bearbeitung sein, werden diese mit in die AD aufgenommen.&quot; und &quot;In den meisten Fällen ist es nicht möglich in der AD alles zu beschreiben. Daher ist es wichtig zu wissen, was aus dem Setting (bspw. Örtlichkeit, Räumlichkeit) zwingend beschrieben werden muss.&quot;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0351" y="1328517"/>
            <a:ext cx="9154081" cy="479617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7930F78-5AC7-4061-ACC0-969B3E68B1A6}"/>
              </a:ext>
            </a:extLst>
          </p:cNvPr>
          <p:cNvSpPr txBox="1"/>
          <p:nvPr/>
        </p:nvSpPr>
        <p:spPr>
          <a:xfrm>
            <a:off x="7079767" y="6154677"/>
            <a:ext cx="4617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Lucida Sans" panose="020B0602030504020204" pitchFamily="34" charset="0"/>
              </a:rPr>
              <a:t>(Wilkens, Lüttmann, Bender &amp; Bühler, 2023)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F6E1C-EA55-468D-912E-106078BFD7A8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57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Vier Arten von Audiodeskription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F6E1C-EA55-468D-912E-106078BFD7A8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7" name="Inhaltsplatzhalter 6" descr="Radialer Cluster&#10;Audiodeskription in der Mitte mit vier Quadraten drumherum: &quot;Integrierte Beschreibung&quot;, &quot;Klassische&quot; Audiodeskription, erweiterte Audiodeskription, schriftliches Transkript">
            <a:extLst>
              <a:ext uri="{FF2B5EF4-FFF2-40B4-BE49-F238E27FC236}">
                <a16:creationId xmlns:a16="http://schemas.microsoft.com/office/drawing/2014/main" id="{F8228205-84EA-4CBE-9D75-CB25753E5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1031" y="1799356"/>
            <a:ext cx="7809937" cy="428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DEGREE 4.0/5.0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Entwicklung einer Lernplattform zur </a:t>
            </a:r>
            <a:r>
              <a:rPr lang="de-DE" dirty="0" err="1"/>
              <a:t>kollaborativen</a:t>
            </a:r>
            <a:r>
              <a:rPr lang="de-DE" dirty="0"/>
              <a:t>, barrierefreien Arbeit mit Videos in der Lehrer*</a:t>
            </a:r>
            <a:r>
              <a:rPr lang="de-DE" dirty="0" err="1"/>
              <a:t>innenbildung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(annotieren, kodieren, schneiden)</a:t>
            </a:r>
          </a:p>
          <a:p>
            <a:r>
              <a:rPr lang="de-DE" dirty="0"/>
              <a:t>Zusammenarbeit mit dem </a:t>
            </a:r>
            <a:r>
              <a:rPr lang="de-DE" dirty="0" err="1"/>
              <a:t>ZfsL</a:t>
            </a:r>
            <a:r>
              <a:rPr lang="de-DE" dirty="0"/>
              <a:t> Dortmund und weiteren Kooperationspartnern (UDE und WWU)</a:t>
            </a:r>
          </a:p>
          <a:p>
            <a:r>
              <a:rPr lang="de-DE" dirty="0"/>
              <a:t>Lernplattform kann TU intern genutzt werden</a:t>
            </a:r>
          </a:p>
          <a:p>
            <a:r>
              <a:rPr lang="de-DE" dirty="0"/>
              <a:t>Forschung zu barrierefreien Videos ist innerhalb des Projekts entstanden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F6E1C-EA55-468D-912E-106078BFD7A8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90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einer integrierten Beschreibung</a:t>
            </a:r>
          </a:p>
        </p:txBody>
      </p:sp>
      <p:pic>
        <p:nvPicPr>
          <p:cNvPr id="5" name="Inhaltsplatzhalter 4" descr="Säulendiagramm. Das Erste Audiodeskriptionsquote ganzer Sendetag.&#10;2007: 1,3%&#10;2008: 0,5%&#10;2009: 1,6%&#10;2010: 2,4%&#10;2011: 3,9%&#10;2012: 5,1%&#10;2013: 8,1%&#10;2014: 10,4%&#10;2015: 11,9%&#10;2016: 17,9%&#10;2017: 18,1 %">
            <a:extLst>
              <a:ext uri="{FF2B5EF4-FFF2-40B4-BE49-F238E27FC236}">
                <a16:creationId xmlns:a16="http://schemas.microsoft.com/office/drawing/2014/main" id="{73131C78-5C23-4D94-9DCF-50CD849BC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7608" y="1484785"/>
            <a:ext cx="6795094" cy="428327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04112" y="5925371"/>
            <a:ext cx="2880320" cy="310973"/>
          </a:xfrm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400" dirty="0"/>
              <a:t>(Heerdegen-Wessel 2019,732)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F6E1C-EA55-468D-912E-106078BFD7A8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63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131" y="831602"/>
            <a:ext cx="10515600" cy="648072"/>
          </a:xfrm>
        </p:spPr>
        <p:txBody>
          <a:bodyPr/>
          <a:lstStyle/>
          <a:p>
            <a:r>
              <a:rPr lang="de-DE" dirty="0" smtClean="0"/>
              <a:t>Workflow zur Umsetzung </a:t>
            </a:r>
            <a:r>
              <a:rPr lang="de-DE" dirty="0"/>
              <a:t>von barrierefreien Videos</a:t>
            </a:r>
          </a:p>
        </p:txBody>
      </p:sp>
      <p:pic>
        <p:nvPicPr>
          <p:cNvPr id="5" name="Grafik 4" descr="Flussdiagramm mit 9 Schritten.&#10;Schritt 1: Video und Raster sichten&#10;Einschätzung zu Umfang und Aufwand. Dauer 3 Tage.&#10;Schritt 2: Erstellen von &#10;a) Skript der Audiodeskription&#10;b) Videotranskript ohne Zeitangaben. Dauer: 1-2 Wochen. &#10;Schritt 3 Optimalfall: &#10;Gegenlesen und besprechen des Skripts der Audiodeskription.&#10;Schritt 4: Feedbackschleife:&#10;a) AD-Skript an Lehrende senden&#10;b) Feedback einarbeiten. Dauer 1 Woche.&#10;Schritt 5: Erstellen von &#10;a) Audiodateien, die in das Video einfügt werden.&#10;b) Untertiteln. Dauer 1 Woche.&#10;Schritt 6: Optimalfall: Besprechung mit seh- und hör-beeinträchtigten Personen.&#10;Schritt 7 Feedbackschleife:&#10;Lehrende sichten das Video und melden Überarbeitungs-bedarf. Dauer 1-2 Wochen.&#10;Schritt 8: Gegebenenfalls Überarbeitung des Videos. &#10;Schritt 9: Fertiges Video an Lehrende senden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700808"/>
            <a:ext cx="10484365" cy="403244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343472" y="608085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(Lüttmann, Wilkens &amp; Bühler, in Druck)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F6E1C-EA55-468D-912E-106078BFD7A8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802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Programme zum Erstellen von Audiodeskription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F6E1C-EA55-468D-912E-106078BFD7A8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Text-</a:t>
            </a:r>
            <a:r>
              <a:rPr lang="de-DE" dirty="0" err="1"/>
              <a:t>to</a:t>
            </a:r>
            <a:r>
              <a:rPr lang="de-DE" dirty="0"/>
              <a:t>-</a:t>
            </a:r>
            <a:r>
              <a:rPr lang="de-DE" dirty="0" err="1"/>
              <a:t>speech</a:t>
            </a:r>
            <a:r>
              <a:rPr lang="de-DE" dirty="0"/>
              <a:t>-Software (z.B. </a:t>
            </a:r>
            <a:r>
              <a:rPr lang="de-DE" dirty="0">
                <a:hlinkClick r:id="rId3"/>
              </a:rPr>
              <a:t>Natural Readers</a:t>
            </a:r>
            <a:r>
              <a:rPr lang="de-DE" dirty="0"/>
              <a:t>)</a:t>
            </a:r>
          </a:p>
          <a:p>
            <a:r>
              <a:rPr lang="de-DE" dirty="0">
                <a:hlinkClick r:id="rId4"/>
              </a:rPr>
              <a:t>Audacity</a:t>
            </a:r>
            <a:r>
              <a:rPr lang="de-DE" dirty="0"/>
              <a:t> (Nachbearbeitung)</a:t>
            </a:r>
          </a:p>
          <a:p>
            <a:r>
              <a:rPr lang="de-DE" dirty="0">
                <a:hlinkClick r:id="rId5"/>
              </a:rPr>
              <a:t>OpenShot</a:t>
            </a:r>
            <a:r>
              <a:rPr lang="de-DE" dirty="0"/>
              <a:t> (oder alternative Videobearbeitungsprogramme)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Interaktives H5P Element in </a:t>
            </a:r>
            <a:r>
              <a:rPr lang="de-DE" dirty="0" err="1"/>
              <a:t>Moodle</a:t>
            </a:r>
            <a:r>
              <a:rPr lang="de-DE" dirty="0"/>
              <a:t> als Möglichkeit?!</a:t>
            </a:r>
          </a:p>
        </p:txBody>
      </p:sp>
    </p:spTree>
    <p:extLst>
      <p:ext uri="{BB962C8B-B14F-4D97-AF65-F5344CB8AC3E}">
        <p14:creationId xmlns:p14="http://schemas.microsoft.com/office/powerpoint/2010/main" val="12192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Interaktives H5P Element zur Audiodeskription</a:t>
            </a:r>
            <a:endParaRPr lang="de-DE" dirty="0"/>
          </a:p>
        </p:txBody>
      </p:sp>
      <p:pic>
        <p:nvPicPr>
          <p:cNvPr id="5" name="Screencast_Credit Max Fischer from Pexels" descr="Screencast auf der Lernplattform Moodle.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866" y="1485527"/>
            <a:ext cx="10513934" cy="476906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38200" y="6383489"/>
            <a:ext cx="789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Max Fischer (2020)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F6E1C-EA55-468D-912E-106078BFD7A8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056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Barrierefreie Videogestaltung – </a:t>
            </a:r>
            <a:r>
              <a:rPr lang="de-DE" dirty="0" smtClean="0"/>
              <a:t>Barrierefreie Player</a:t>
            </a:r>
            <a:endParaRPr lang="de-DE" dirty="0"/>
          </a:p>
        </p:txBody>
      </p:sp>
      <p:pic>
        <p:nvPicPr>
          <p:cNvPr id="3" name="Grafik 2" descr="Grafik. Ein Dach mit drei Säulen. Im Dach steht Barrierefreie Videos, erste Säule: Untertitelung (UT), zweite Säule: Audiodeskription (AD), dritte Säule Barrierefreie Videoplayer. &quot;Barrierefreie Videoplayer&quot; ist eingekreis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1701710"/>
            <a:ext cx="7146192" cy="3887529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3A5ABE0-BDEC-47BD-9BC7-ED48D52C84A9}"/>
              </a:ext>
            </a:extLst>
          </p:cNvPr>
          <p:cNvSpPr txBox="1">
            <a:spLocks/>
          </p:cNvSpPr>
          <p:nvPr/>
        </p:nvSpPr>
        <p:spPr>
          <a:xfrm>
            <a:off x="7752184" y="6017715"/>
            <a:ext cx="2016224" cy="371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e-DE" sz="1400" dirty="0"/>
              <a:t>(Puhl &amp; Lerche 2019)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F6E1C-EA55-468D-912E-106078BFD7A8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69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Barrierefreie Videoplayer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AblePlayer</a:t>
            </a:r>
            <a:endParaRPr lang="de-DE" dirty="0"/>
          </a:p>
          <a:p>
            <a:r>
              <a:rPr lang="de-DE" dirty="0">
                <a:hlinkClick r:id="rId4"/>
              </a:rPr>
              <a:t>OzPlayer</a:t>
            </a:r>
            <a:endParaRPr lang="de-DE" dirty="0"/>
          </a:p>
          <a:p>
            <a:r>
              <a:rPr lang="de-DE" dirty="0" err="1"/>
              <a:t>Degree</a:t>
            </a:r>
            <a:r>
              <a:rPr lang="de-DE" dirty="0"/>
              <a:t> Lernplattform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F6E1C-EA55-468D-912E-106078BFD7A8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798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871CF11-D5F8-4FCD-A757-C65F9AD4D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2976"/>
            <a:ext cx="10515600" cy="2516634"/>
          </a:xfrm>
        </p:spPr>
        <p:txBody>
          <a:bodyPr/>
          <a:lstStyle/>
          <a:p>
            <a:r>
              <a:rPr lang="de-DE" sz="4400" dirty="0"/>
              <a:t>Einsatzmöglichkeiten in der Hochschullehre </a:t>
            </a:r>
            <a:br>
              <a:rPr lang="de-DE" sz="4400" dirty="0"/>
            </a:br>
            <a:r>
              <a:rPr lang="de-DE" sz="4400" dirty="0"/>
              <a:t/>
            </a:r>
            <a:br>
              <a:rPr lang="de-DE" sz="4400" dirty="0"/>
            </a:br>
            <a:r>
              <a:rPr lang="de-DE" sz="4400" dirty="0"/>
              <a:t/>
            </a:r>
            <a:br>
              <a:rPr lang="de-DE" sz="4400" dirty="0"/>
            </a:br>
            <a:endParaRPr lang="de-DE" sz="4400" strike="sngStrik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167784-550C-4B3D-AF7C-8B5E4BBB0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F6E1C-EA55-468D-912E-106078BFD7A8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74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98CC56-7526-4B13-8CE6-40859373E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Didaktische Potenziale von barrierefreien Videos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3FE5DE-2813-49DC-AA07-A2BECA23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002"/>
            <a:ext cx="10515600" cy="4337856"/>
          </a:xfrm>
        </p:spPr>
        <p:txBody>
          <a:bodyPr/>
          <a:lstStyle/>
          <a:p>
            <a:r>
              <a:rPr lang="de-DE" dirty="0"/>
              <a:t>Üben von integrierten Audiodeskriptionen</a:t>
            </a:r>
          </a:p>
          <a:p>
            <a:r>
              <a:rPr lang="de-DE" dirty="0"/>
              <a:t>Audiodeskriptionserstellung um Beschreibungen zu üben</a:t>
            </a:r>
          </a:p>
          <a:p>
            <a:pPr lvl="1"/>
            <a:r>
              <a:rPr lang="de-DE" dirty="0"/>
              <a:t>Mit unterschiedlicher Fokussetzung</a:t>
            </a:r>
          </a:p>
          <a:p>
            <a:r>
              <a:rPr lang="de-DE" dirty="0"/>
              <a:t>Audiodeskriptionserstellung um Fachvokabular zu üben</a:t>
            </a:r>
          </a:p>
          <a:p>
            <a:r>
              <a:rPr lang="de-DE" dirty="0"/>
              <a:t>Audiodeskription(en) als Diskussionsanlass</a:t>
            </a:r>
          </a:p>
          <a:p>
            <a:r>
              <a:rPr lang="de-DE" dirty="0"/>
              <a:t>Audiodeskription, um sich intensiv mit Videos auseinanderzusetzen (didaktisches Tool)</a:t>
            </a:r>
          </a:p>
          <a:p>
            <a:r>
              <a:rPr lang="de-DE" dirty="0"/>
              <a:t>Untertitelung für verschiedene Zielgruppen</a:t>
            </a:r>
          </a:p>
          <a:p>
            <a:r>
              <a:rPr lang="de-DE" dirty="0"/>
              <a:t>...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993BE1-D3D6-4E22-BBF8-5B9944D3E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F6E1C-EA55-468D-912E-106078BFD7A8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789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36712"/>
            <a:ext cx="10515600" cy="576064"/>
          </a:xfrm>
        </p:spPr>
        <p:txBody>
          <a:bodyPr/>
          <a:lstStyle/>
          <a:p>
            <a:r>
              <a:rPr lang="de-DE" dirty="0"/>
              <a:t>Erstellung barrierefreier Videos an der Hochschule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91442"/>
            <a:ext cx="10515600" cy="3493742"/>
          </a:xfrm>
        </p:spPr>
        <p:txBody>
          <a:bodyPr/>
          <a:lstStyle/>
          <a:p>
            <a:r>
              <a:rPr lang="de-DE" dirty="0"/>
              <a:t>Zusammenarbeit von sehenden Beschreiber*innen und Menschen mit Sehbeeinträchtigung/Blindheit und Hörbeeinträchtigung</a:t>
            </a:r>
          </a:p>
          <a:p>
            <a:pPr marL="4572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 Selten leistbar aber </a:t>
            </a:r>
            <a:r>
              <a:rPr lang="de-DE" dirty="0" smtClean="0">
                <a:sym typeface="Wingdings" panose="05000000000000000000" pitchFamily="2" charset="2"/>
              </a:rPr>
              <a:t>häufig notwendig</a:t>
            </a:r>
            <a:endParaRPr lang="de-DE" dirty="0"/>
          </a:p>
          <a:p>
            <a:r>
              <a:rPr lang="de-DE" dirty="0"/>
              <a:t>Kann an Hochschulen durch zentrale Einrichtungen eingebracht werden</a:t>
            </a:r>
          </a:p>
          <a:p>
            <a:r>
              <a:rPr lang="de-DE" dirty="0"/>
              <a:t>An der TU Dortmund berät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/>
              <a:t>DoBuS Lehrende bei der Erstellung barrierefreier Materialien und setzt bei Bedarf Materialien für Studierende mit Behinderungen um</a:t>
            </a:r>
          </a:p>
          <a:p>
            <a:r>
              <a:rPr lang="de-DE" dirty="0"/>
              <a:t>Nutzung von Workflow und Frageraster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F6E1C-EA55-468D-912E-106078BFD7A8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20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8992" y="2852936"/>
            <a:ext cx="10515600" cy="648072"/>
          </a:xfrm>
        </p:spPr>
        <p:txBody>
          <a:bodyPr/>
          <a:lstStyle/>
          <a:p>
            <a:pPr algn="ctr"/>
            <a:r>
              <a:rPr lang="de-DE" sz="4000" dirty="0" smtClean="0"/>
              <a:t>Anmerkungen, Ideen und Fragen</a:t>
            </a:r>
            <a:endParaRPr lang="de-DE" sz="4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F6E1C-EA55-468D-912E-106078BFD7A8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79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0B18A-7889-43E7-B9E8-688E77950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„Arten“ von Videos im Hochschulkontext</a:t>
            </a:r>
          </a:p>
        </p:txBody>
      </p:sp>
      <p:pic>
        <p:nvPicPr>
          <p:cNvPr id="12" name="Grafik 11" descr="Grafik. In der Mitte &quot;Digitale Videos in der Lehre&quot;. Davon abgehend links: &quot;Erklärvideos&quot;, rechts &quot;Demonstrationsvideos&quot;">
            <a:extLst>
              <a:ext uri="{FF2B5EF4-FFF2-40B4-BE49-F238E27FC236}">
                <a16:creationId xmlns:a16="http://schemas.microsoft.com/office/drawing/2014/main" id="{07F9457A-397C-4FAD-8DA9-2C96BC685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166" y="1718866"/>
            <a:ext cx="6067667" cy="294189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550942C-B210-49F8-B011-FD3CF99C0E30}"/>
              </a:ext>
            </a:extLst>
          </p:cNvPr>
          <p:cNvSpPr txBox="1"/>
          <p:nvPr/>
        </p:nvSpPr>
        <p:spPr>
          <a:xfrm>
            <a:off x="9455559" y="5456357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Lucida Sans" panose="020B0602030504020204" pitchFamily="34" charset="0"/>
              </a:rPr>
              <a:t>(</a:t>
            </a:r>
            <a:r>
              <a:rPr lang="de-DE" sz="1400" dirty="0" err="1">
                <a:latin typeface="Lucida Sans" panose="020B0602030504020204" pitchFamily="34" charset="0"/>
              </a:rPr>
              <a:t>Persike</a:t>
            </a:r>
            <a:r>
              <a:rPr lang="de-DE" sz="1400" dirty="0">
                <a:latin typeface="Lucida Sans" panose="020B0602030504020204" pitchFamily="34" charset="0"/>
              </a:rPr>
              <a:t> 2020)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0E020C-BC74-4AB0-82D4-F00CBCA24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F6E1C-EA55-468D-912E-106078BFD7A8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93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437" y="1484784"/>
            <a:ext cx="10515600" cy="3918246"/>
          </a:xfrm>
        </p:spPr>
        <p:txBody>
          <a:bodyPr/>
          <a:lstStyle/>
          <a:p>
            <a:r>
              <a:rPr lang="de-DE" sz="1100" dirty="0"/>
              <a:t>ARD/ORF/SRF/ZDF (2015): Untertitel-Standards von ARD, ORF, SRF, ZDF. Online verfügbar unter </a:t>
            </a:r>
            <a:r>
              <a:rPr lang="de-DE" sz="1100" dirty="0">
                <a:hlinkClick r:id="rId3"/>
              </a:rPr>
              <a:t>https://www.daserste.de/specials/service/untertitel-standards100.html</a:t>
            </a:r>
            <a:r>
              <a:rPr lang="de-DE" sz="1100" dirty="0"/>
              <a:t>, zuletzt aktualisiert am April 2020, zuletzt geprüft am 19.04.2022.</a:t>
            </a:r>
          </a:p>
          <a:p>
            <a:r>
              <a:rPr lang="de-DE" sz="1100" dirty="0"/>
              <a:t>ARD/ORF/SRF/ZDF (2019): Vorgaben für Audiodeskription. Online verfügbar unter: </a:t>
            </a:r>
            <a:r>
              <a:rPr lang="de-DE" sz="1100" dirty="0">
                <a:hlinkClick r:id="rId4"/>
              </a:rPr>
              <a:t>https://www.ndr.de/fernsehen/barrierefreie_angebote/audiodeskription/Vorgaben-fuer-Audiodeskriptionen,audiodeskription140.html</a:t>
            </a:r>
            <a:endParaRPr lang="de-DE" sz="1100" dirty="0"/>
          </a:p>
          <a:p>
            <a:r>
              <a:rPr lang="de-DE" sz="1100" dirty="0"/>
              <a:t>BIK für Alle (o.J.). Audiodeskription. Online verfügbar unter </a:t>
            </a:r>
            <a:r>
              <a:rPr lang="de-DE" sz="1100" dirty="0">
                <a:hlinkClick r:id="rId5"/>
              </a:rPr>
              <a:t>https://bik-fuer-alle.de/audiodeskription.html</a:t>
            </a:r>
            <a:r>
              <a:rPr lang="de-DE" sz="1100" dirty="0"/>
              <a:t> , zuletzt geprüft am 21.04.2022 </a:t>
            </a:r>
          </a:p>
          <a:p>
            <a:r>
              <a:rPr lang="de-DE" sz="1100" dirty="0"/>
              <a:t>Degree 4.0 (2022): Startseite. Online verfügbar unter </a:t>
            </a:r>
            <a:r>
              <a:rPr lang="de-DE" sz="1100" dirty="0">
                <a:hlinkClick r:id="rId6"/>
              </a:rPr>
              <a:t>https://degree.tu-dortmund.de/</a:t>
            </a:r>
            <a:r>
              <a:rPr lang="de-DE" sz="1100" dirty="0"/>
              <a:t> , zuletzt geprüft am 04.02.2022.</a:t>
            </a:r>
          </a:p>
          <a:p>
            <a:r>
              <a:rPr lang="de-DE" sz="1100" dirty="0"/>
              <a:t>Dosch, Elmar; Benecke, Bernd (2004): Wenn aus Bildern Worte werden. Durch Audio-Description zum </a:t>
            </a:r>
            <a:r>
              <a:rPr lang="de-DE" sz="1100" dirty="0" err="1"/>
              <a:t>Hörfilm</a:t>
            </a:r>
            <a:r>
              <a:rPr lang="de-DE" sz="1100" dirty="0"/>
              <a:t>. 3. überarbeitete und ergänzte Auflage. München: Bayerischer Rundfunkt.</a:t>
            </a:r>
          </a:p>
          <a:p>
            <a:pPr>
              <a:defRPr/>
            </a:pPr>
            <a:r>
              <a:rPr lang="de-DE" sz="1100" dirty="0" err="1"/>
              <a:t>Heerdeegen</a:t>
            </a:r>
            <a:r>
              <a:rPr lang="de-DE" sz="1100" dirty="0"/>
              <a:t>-Wessel, Uschi (2019): Barrierefreie Angebote des NDR und der ARD - Stand, Aufgaben, Ziele. In: Christiane Maaß und Isabel Rink (</a:t>
            </a:r>
            <a:r>
              <a:rPr lang="de-DE" sz="1100" dirty="0" err="1"/>
              <a:t>Hg</a:t>
            </a:r>
            <a:r>
              <a:rPr lang="de-DE" sz="1100" dirty="0"/>
              <a:t>.): Handbuch Barrierefreie Kommunikation. Berlin: Frank &amp; </a:t>
            </a:r>
            <a:r>
              <a:rPr lang="de-DE" sz="1100" dirty="0" err="1"/>
              <a:t>Timme</a:t>
            </a:r>
            <a:r>
              <a:rPr lang="de-DE" sz="1100" dirty="0"/>
              <a:t> Verlag für wissenschaftliche Literatur (Kommunikation - Partizipation - Inklusion, Band 3), S. 725-739.</a:t>
            </a:r>
          </a:p>
          <a:p>
            <a:pPr>
              <a:defRPr/>
            </a:pPr>
            <a:r>
              <a:rPr lang="de-DE" sz="1100" dirty="0"/>
              <a:t>Hörfilm.info (o.J. a). Audiodeskription. Online verfügbar unter </a:t>
            </a:r>
            <a:r>
              <a:rPr lang="de-DE" sz="1100" dirty="0">
                <a:hlinkClick r:id="rId7"/>
              </a:rPr>
              <a:t>https://hoerfilm.info/audiodeskription.html</a:t>
            </a:r>
            <a:r>
              <a:rPr lang="de-DE" sz="1100" dirty="0"/>
              <a:t>, zuletzt geprüft am </a:t>
            </a:r>
            <a:r>
              <a:rPr lang="de-DE" sz="1100" dirty="0" smtClean="0"/>
              <a:t>21.04.2022</a:t>
            </a:r>
          </a:p>
          <a:p>
            <a:r>
              <a:rPr lang="de-DE" sz="1100" dirty="0" err="1" smtClean="0"/>
              <a:t>Persike</a:t>
            </a:r>
            <a:r>
              <a:rPr lang="de-DE" sz="1100" dirty="0"/>
              <a:t>, Malte (2020): Videos in der Lehre: Wirkungen und Nebenwirkungen. In: Helmut M. </a:t>
            </a:r>
            <a:r>
              <a:rPr lang="de-DE" sz="1100" dirty="0" err="1"/>
              <a:t>Niegemann</a:t>
            </a:r>
            <a:r>
              <a:rPr lang="de-DE" sz="1100" dirty="0"/>
              <a:t> und Armin Weinberger (Hrsg.): Handbuch Bildungstechnologie. Konzeption und Einsatz digitaler Lernumgebungen. Berlin, München: Springer; </a:t>
            </a:r>
            <a:r>
              <a:rPr lang="de-DE" sz="1100" dirty="0" err="1"/>
              <a:t>Ciando</a:t>
            </a:r>
            <a:r>
              <a:rPr lang="de-DE" sz="1100" dirty="0"/>
              <a:t> (Handbuch Bildungstechnologie), S. 271–301</a:t>
            </a:r>
            <a:r>
              <a:rPr lang="de-DE" sz="1100" dirty="0" smtClean="0"/>
              <a:t>.</a:t>
            </a:r>
            <a:endParaRPr lang="de-DE" sz="1100" dirty="0"/>
          </a:p>
          <a:p>
            <a:r>
              <a:rPr lang="de-DE" sz="1100" dirty="0"/>
              <a:t>Puhl, Steffen; Lerche, Simone (2019): Barrierefreie Videos in der Hochschullehre. Eine Initiative von BIK für Alle und der Justus-Liebig-Universität Gießen. In: Patrizia Tolle, Angelika </a:t>
            </a:r>
            <a:r>
              <a:rPr lang="de-DE" sz="1100" dirty="0" err="1"/>
              <a:t>Plümmer</a:t>
            </a:r>
            <a:r>
              <a:rPr lang="de-DE" sz="1100" dirty="0"/>
              <a:t> und Annegret Horbach (</a:t>
            </a:r>
            <a:r>
              <a:rPr lang="de-DE" sz="1100" dirty="0" err="1"/>
              <a:t>Hg</a:t>
            </a:r>
            <a:r>
              <a:rPr lang="de-DE" sz="1100" dirty="0"/>
              <a:t>.): Hochschule als interdisziplinäres barrierefreies System. Kassel: </a:t>
            </a:r>
            <a:r>
              <a:rPr lang="de-DE" sz="1100" dirty="0" err="1"/>
              <a:t>kassel</a:t>
            </a:r>
            <a:r>
              <a:rPr lang="de-DE" sz="1100" dirty="0"/>
              <a:t> </a:t>
            </a:r>
            <a:r>
              <a:rPr lang="de-DE" sz="1100" dirty="0" err="1"/>
              <a:t>university</a:t>
            </a:r>
            <a:r>
              <a:rPr lang="de-DE" sz="1100" dirty="0"/>
              <a:t> press c/o Universität Kassel - Universitätsbibliothek, 84-111.</a:t>
            </a:r>
          </a:p>
          <a:p>
            <a:r>
              <a:rPr lang="de-DE" sz="1100" dirty="0"/>
              <a:t>Wilkens, Leevke; Bühler, Christian; Bosse, Ingo (2020): </a:t>
            </a:r>
            <a:r>
              <a:rPr lang="de-DE" sz="1100" dirty="0" err="1"/>
              <a:t>Accessible</a:t>
            </a:r>
            <a:r>
              <a:rPr lang="de-DE" sz="1100" dirty="0"/>
              <a:t> Learning Management Systems in Higher Education. In: Margherita </a:t>
            </a:r>
            <a:r>
              <a:rPr lang="de-DE" sz="1100" dirty="0" err="1"/>
              <a:t>Antona</a:t>
            </a:r>
            <a:r>
              <a:rPr lang="de-DE" sz="1100" dirty="0"/>
              <a:t> und Constantine </a:t>
            </a:r>
            <a:r>
              <a:rPr lang="de-DE" sz="1100" dirty="0" err="1"/>
              <a:t>Stephanidis</a:t>
            </a:r>
            <a:r>
              <a:rPr lang="de-DE" sz="1100" dirty="0"/>
              <a:t> (</a:t>
            </a:r>
            <a:r>
              <a:rPr lang="de-DE" sz="1100" dirty="0" err="1"/>
              <a:t>Hg</a:t>
            </a:r>
            <a:r>
              <a:rPr lang="de-DE" sz="1100" dirty="0"/>
              <a:t>.): Universal Access in Human-Computer Interaction. </a:t>
            </a:r>
            <a:r>
              <a:rPr lang="de-DE" sz="1100" dirty="0" err="1"/>
              <a:t>Applications</a:t>
            </a:r>
            <a:r>
              <a:rPr lang="de-DE" sz="1100" dirty="0"/>
              <a:t> and Practice, Bd. 12189. Cham: Springer International Publishing (</a:t>
            </a:r>
            <a:r>
              <a:rPr lang="de-DE" sz="1100" dirty="0" err="1"/>
              <a:t>Lecture</a:t>
            </a:r>
            <a:r>
              <a:rPr lang="de-DE" sz="1100" dirty="0"/>
              <a:t> Notes in Computer Science), S. 315–328.</a:t>
            </a:r>
          </a:p>
          <a:p>
            <a:r>
              <a:rPr lang="de-DE" sz="1100" dirty="0"/>
              <a:t>Wilkens, Leevke; Lüttmann, Finnja; Bender, Carsten; Bühler, Christian (2023): Angaben der Lehrenden für die Erstellung barrierefreier Videos. </a:t>
            </a:r>
            <a:r>
              <a:rPr lang="de-DE" sz="1100" dirty="0">
                <a:hlinkClick r:id="rId8"/>
              </a:rPr>
              <a:t>http://dx.doi.org/10.17877/DE290R-23223</a:t>
            </a:r>
            <a:r>
              <a:rPr lang="de-DE" sz="1100" dirty="0"/>
              <a:t>.</a:t>
            </a:r>
          </a:p>
          <a:p>
            <a:r>
              <a:rPr lang="de-DE" sz="1100" dirty="0"/>
              <a:t>Video </a:t>
            </a:r>
            <a:r>
              <a:rPr lang="de-DE" sz="1100" dirty="0" err="1"/>
              <a:t>by</a:t>
            </a:r>
            <a:r>
              <a:rPr lang="de-DE" sz="1100" dirty="0"/>
              <a:t> Max Fischer </a:t>
            </a:r>
            <a:r>
              <a:rPr lang="de-DE" sz="1100" dirty="0" err="1"/>
              <a:t>from</a:t>
            </a:r>
            <a:r>
              <a:rPr lang="de-DE" sz="1100" dirty="0"/>
              <a:t> </a:t>
            </a:r>
            <a:r>
              <a:rPr lang="de-DE" sz="1100" dirty="0" err="1"/>
              <a:t>Pexels</a:t>
            </a:r>
            <a:r>
              <a:rPr lang="de-DE" sz="1100" dirty="0"/>
              <a:t> (2020) </a:t>
            </a:r>
            <a:r>
              <a:rPr lang="de-DE" sz="1100" dirty="0" err="1"/>
              <a:t>Students</a:t>
            </a:r>
            <a:r>
              <a:rPr lang="de-DE" sz="1100" dirty="0"/>
              <a:t> </a:t>
            </a:r>
            <a:r>
              <a:rPr lang="de-DE" sz="1100" dirty="0" err="1"/>
              <a:t>Doing</a:t>
            </a:r>
            <a:r>
              <a:rPr lang="de-DE" sz="1100" dirty="0"/>
              <a:t> </a:t>
            </a:r>
            <a:r>
              <a:rPr lang="de-DE" sz="1100" dirty="0" err="1"/>
              <a:t>Their</a:t>
            </a:r>
            <a:r>
              <a:rPr lang="de-DE" sz="1100" dirty="0"/>
              <a:t> </a:t>
            </a:r>
            <a:r>
              <a:rPr lang="de-DE" sz="1100" dirty="0" err="1"/>
              <a:t>Schoolwork</a:t>
            </a:r>
            <a:r>
              <a:rPr lang="de-DE" sz="1100" dirty="0"/>
              <a:t>. Online verfügbar unter: </a:t>
            </a:r>
            <a:r>
              <a:rPr lang="de-DE" sz="1100" u="sng" dirty="0">
                <a:hlinkClick r:id="rId9"/>
              </a:rPr>
              <a:t>https://www.pexels.com/video/students-doing-their-schoolwork-5200020/</a:t>
            </a:r>
            <a:r>
              <a:rPr lang="de-DE" sz="1100" dirty="0"/>
              <a:t> </a:t>
            </a:r>
          </a:p>
          <a:p>
            <a:endParaRPr lang="de-DE" sz="1100" dirty="0"/>
          </a:p>
          <a:p>
            <a:endParaRPr lang="de-DE" sz="11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F6E1C-EA55-468D-912E-106078BFD7A8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16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Barrierefreie Videogestaltung – 3 Säulen</a:t>
            </a:r>
          </a:p>
        </p:txBody>
      </p:sp>
      <p:pic>
        <p:nvPicPr>
          <p:cNvPr id="5" name="Grafik 4" descr="Grafik. Ein Dach mit drei Säulen. Im Dach steht Barrierefreie Videos, erste Säule: Untertitelung (UT), zweite Säule: Audiodeskription (AD), dritte Säule Barrierefreie Videoplay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1340768"/>
            <a:ext cx="8352928" cy="4544854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3A5ABE0-BDEC-47BD-9BC7-ED48D52C84A9}"/>
              </a:ext>
            </a:extLst>
          </p:cNvPr>
          <p:cNvSpPr txBox="1">
            <a:spLocks/>
          </p:cNvSpPr>
          <p:nvPr/>
        </p:nvSpPr>
        <p:spPr>
          <a:xfrm>
            <a:off x="7752184" y="6017715"/>
            <a:ext cx="2016224" cy="371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e-DE" sz="1400" dirty="0"/>
              <a:t>(Puhl &amp; Lerche 2019)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F6E1C-EA55-468D-912E-106078BFD7A8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94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Barrierefreie Videogestaltung – </a:t>
            </a:r>
            <a:r>
              <a:rPr lang="de-DE" dirty="0" smtClean="0"/>
              <a:t>Untertitelung</a:t>
            </a:r>
            <a:endParaRPr lang="de-DE" dirty="0"/>
          </a:p>
        </p:txBody>
      </p:sp>
      <p:pic>
        <p:nvPicPr>
          <p:cNvPr id="7" name="Grafik 6" descr="Grafik. Ein Dach mit drei Säulen. Im Dach steht Barrierefreie Videos, erste Säule: Untertitelung (UT), zweite Säule: Audiodeskription (AD), dritte Säule Barrierefreie Videoplayer. Untertitel (UT) ist eingekreis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1495804"/>
            <a:ext cx="7934304" cy="4346900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3A5ABE0-BDEC-47BD-9BC7-ED48D52C84A9}"/>
              </a:ext>
            </a:extLst>
          </p:cNvPr>
          <p:cNvSpPr txBox="1">
            <a:spLocks/>
          </p:cNvSpPr>
          <p:nvPr/>
        </p:nvSpPr>
        <p:spPr>
          <a:xfrm>
            <a:off x="7752184" y="6017715"/>
            <a:ext cx="2016224" cy="371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e-DE" sz="1400" dirty="0"/>
              <a:t>(Puhl &amp; Lerche 2019)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F6E1C-EA55-468D-912E-106078BFD7A8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446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Untertitelung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84784"/>
            <a:ext cx="10515600" cy="4824536"/>
          </a:xfrm>
        </p:spPr>
        <p:txBody>
          <a:bodyPr/>
          <a:lstStyle/>
          <a:p>
            <a:r>
              <a:rPr lang="de-DE" dirty="0"/>
              <a:t>Open </a:t>
            </a:r>
            <a:r>
              <a:rPr lang="de-DE" dirty="0" err="1"/>
              <a:t>Captions</a:t>
            </a:r>
            <a:endParaRPr lang="de-DE" dirty="0"/>
          </a:p>
          <a:p>
            <a:pPr lvl="1"/>
            <a:r>
              <a:rPr lang="de-DE" dirty="0"/>
              <a:t>Untertitel sind fester Bestandteil des Videos</a:t>
            </a:r>
          </a:p>
          <a:p>
            <a:r>
              <a:rPr lang="de-DE" dirty="0" err="1"/>
              <a:t>Closed</a:t>
            </a:r>
            <a:r>
              <a:rPr lang="de-DE" dirty="0"/>
              <a:t> </a:t>
            </a:r>
            <a:r>
              <a:rPr lang="de-DE" dirty="0" err="1"/>
              <a:t>Captions</a:t>
            </a:r>
            <a:endParaRPr lang="de-DE" dirty="0"/>
          </a:p>
          <a:p>
            <a:pPr lvl="1"/>
            <a:r>
              <a:rPr lang="de-DE" dirty="0"/>
              <a:t>Untertitel können nach Bedarf zu oder -abgeschaltet werden</a:t>
            </a:r>
          </a:p>
          <a:p>
            <a:r>
              <a:rPr lang="de-DE" dirty="0"/>
              <a:t>Standards </a:t>
            </a:r>
          </a:p>
          <a:p>
            <a:pPr lvl="1"/>
            <a:r>
              <a:rPr lang="de-DE" dirty="0"/>
              <a:t>Zeichenzahl pro Zeile: max. 37 Zeichen pro Zeilen (+/- 20%), zweizeilig</a:t>
            </a:r>
          </a:p>
          <a:p>
            <a:pPr lvl="1"/>
            <a:r>
              <a:rPr lang="de-DE" dirty="0"/>
              <a:t>Platzierung im Bild: pyramidenförmig am unteren Bildschirmrand</a:t>
            </a:r>
          </a:p>
          <a:p>
            <a:pPr lvl="1"/>
            <a:r>
              <a:rPr lang="de-DE" dirty="0"/>
              <a:t>Schriftart und –</a:t>
            </a:r>
            <a:r>
              <a:rPr lang="de-DE" dirty="0" err="1"/>
              <a:t>größe</a:t>
            </a:r>
            <a:r>
              <a:rPr lang="de-DE" dirty="0"/>
              <a:t>: serifenlose Schriftart, mind. 46pt.</a:t>
            </a:r>
          </a:p>
          <a:p>
            <a:pPr lvl="1"/>
            <a:r>
              <a:rPr lang="de-DE" dirty="0"/>
              <a:t>Schriftfarbe und Hintergrund: weiß, gelb, grün, </a:t>
            </a:r>
            <a:r>
              <a:rPr lang="de-DE" dirty="0" err="1"/>
              <a:t>cyan</a:t>
            </a:r>
            <a:r>
              <a:rPr lang="de-DE" dirty="0"/>
              <a:t> auf schwarzem Hintergrundbalken</a:t>
            </a:r>
          </a:p>
          <a:p>
            <a:pPr marL="0" indent="0" algn="r">
              <a:buNone/>
            </a:pPr>
            <a:r>
              <a:rPr lang="de-DE" sz="1400" dirty="0"/>
              <a:t>(ARD/ORF/SRF/ZDF 2015)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F6E1C-EA55-468D-912E-106078BFD7A8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86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100" dirty="0"/>
              <a:t>Technische Umsetzung von Untertitelung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8992" y="1484784"/>
            <a:ext cx="10515600" cy="5256584"/>
          </a:xfrm>
        </p:spPr>
        <p:txBody>
          <a:bodyPr/>
          <a:lstStyle/>
          <a:p>
            <a:pPr marL="0" lvl="0" indent="0">
              <a:buNone/>
            </a:pPr>
            <a:r>
              <a:rPr lang="de-DE" b="1" dirty="0"/>
              <a:t>Automatische Erstellung</a:t>
            </a:r>
          </a:p>
          <a:p>
            <a:pPr lvl="0"/>
            <a:r>
              <a:rPr lang="de-DE" dirty="0">
                <a:hlinkClick r:id="rId3"/>
              </a:rPr>
              <a:t>Amberscript</a:t>
            </a:r>
            <a:r>
              <a:rPr lang="de-DE" dirty="0"/>
              <a:t>: Kostenpflichtiges Tool, um automatisch UT/Transkripte/Manuskripte zu erstellen</a:t>
            </a:r>
          </a:p>
          <a:p>
            <a:r>
              <a:rPr lang="de-DE" dirty="0">
                <a:hlinkClick r:id="rId4"/>
              </a:rPr>
              <a:t>Subtitle Edit</a:t>
            </a:r>
            <a:r>
              <a:rPr lang="de-DE" dirty="0"/>
              <a:t> mit </a:t>
            </a:r>
            <a:r>
              <a:rPr lang="de-DE" dirty="0" err="1"/>
              <a:t>Whisper</a:t>
            </a:r>
            <a:r>
              <a:rPr lang="de-DE" dirty="0"/>
              <a:t> (Windows und Linux)</a:t>
            </a:r>
          </a:p>
          <a:p>
            <a:r>
              <a:rPr lang="de-DE" dirty="0"/>
              <a:t>YouTube: automatische UT </a:t>
            </a:r>
          </a:p>
          <a:p>
            <a:r>
              <a:rPr lang="de-DE" dirty="0">
                <a:hlinkClick r:id="rId5"/>
              </a:rPr>
              <a:t>Panopto Player</a:t>
            </a:r>
            <a:endParaRPr lang="de-DE" dirty="0"/>
          </a:p>
          <a:p>
            <a:pPr marL="0" indent="0">
              <a:buNone/>
            </a:pPr>
            <a:r>
              <a:rPr lang="de-DE" b="1" dirty="0"/>
              <a:t>Manuelle Erstellung</a:t>
            </a:r>
          </a:p>
          <a:p>
            <a:r>
              <a:rPr lang="de-DE" dirty="0">
                <a:hlinkClick r:id="rId6"/>
              </a:rPr>
              <a:t>Aegisub</a:t>
            </a:r>
            <a:r>
              <a:rPr lang="de-DE" dirty="0"/>
              <a:t> / Subtitle Edit</a:t>
            </a:r>
          </a:p>
          <a:p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F6E1C-EA55-468D-912E-106078BFD7A8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496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Panopto Player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01920"/>
            <a:ext cx="10515600" cy="5049368"/>
          </a:xfrm>
        </p:spPr>
        <p:txBody>
          <a:bodyPr/>
          <a:lstStyle/>
          <a:p>
            <a:pPr marL="0" lvl="0" indent="0">
              <a:buNone/>
            </a:pPr>
            <a:r>
              <a:rPr lang="de-DE" dirty="0"/>
              <a:t>Interaktiver HTML5 basierter Videoplayer (kostenpflichtig)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/>
              <a:t>Automatisch generierte Untertitel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/>
              <a:t>Untertitel manuell browserbasiert erstellen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/>
              <a:t>Videointerne Suche</a:t>
            </a:r>
            <a:endParaRPr lang="de-DE" dirty="0">
              <a:hlinkClick r:id="rId3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/>
              <a:t>Videointerne Navigation (automatisches Inhaltsverzeichnis)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/>
              <a:t>Wiedergabe mit variabler Geschwindigkeit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/>
              <a:t>Notizen im Player erstellen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/>
              <a:t>Kann auf jeder Webseite eingebettet werden; auch in LMS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e-DE" sz="1600" b="1" dirty="0">
              <a:hlinkClick r:id="rId3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e-DE" sz="1600" b="1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e-DE" sz="1600" dirty="0"/>
          </a:p>
          <a:p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F6E1C-EA55-468D-912E-106078BFD7A8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79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Diskussion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Kosten und Nutzen von Untertitelung </a:t>
            </a:r>
          </a:p>
          <a:p>
            <a:pPr lvl="1"/>
            <a:r>
              <a:rPr lang="de-DE" dirty="0">
                <a:latin typeface="Lucida Sans" panose="020B0602030504020204" pitchFamily="34" charset="0"/>
              </a:rPr>
              <a:t>Umsetzbarkeit</a:t>
            </a:r>
          </a:p>
          <a:p>
            <a:pPr lvl="1"/>
            <a:r>
              <a:rPr lang="de-DE" dirty="0">
                <a:latin typeface="Lucida Sans" panose="020B0602030504020204" pitchFamily="34" charset="0"/>
              </a:rPr>
              <a:t>Zielgruppe(n)</a:t>
            </a:r>
          </a:p>
          <a:p>
            <a:pPr lvl="1"/>
            <a:r>
              <a:rPr lang="de-DE" dirty="0">
                <a:latin typeface="Lucida Sans" panose="020B0602030504020204" pitchFamily="34" charset="0"/>
              </a:rPr>
              <a:t>Kontexte</a:t>
            </a:r>
          </a:p>
          <a:p>
            <a:pPr lvl="1"/>
            <a:r>
              <a:rPr lang="de-DE" dirty="0">
                <a:latin typeface="Lucida Sans" panose="020B0602030504020204" pitchFamily="34" charset="0"/>
              </a:rPr>
              <a:t>Audioqualität</a:t>
            </a:r>
          </a:p>
          <a:p>
            <a:r>
              <a:rPr lang="de-DE" dirty="0"/>
              <a:t>Manuelle und automatische Untertitelung</a:t>
            </a:r>
          </a:p>
          <a:p>
            <a:pPr lvl="1"/>
            <a:r>
              <a:rPr lang="de-DE" dirty="0">
                <a:latin typeface="Lucida Sans" panose="020B0602030504020204" pitchFamily="34" charset="0"/>
              </a:rPr>
              <a:t>Datenschutz</a:t>
            </a:r>
          </a:p>
          <a:p>
            <a:pPr lvl="1"/>
            <a:r>
              <a:rPr lang="de-DE" dirty="0">
                <a:latin typeface="Lucida Sans" panose="020B0602030504020204" pitchFamily="34" charset="0"/>
              </a:rPr>
              <a:t>Ressourcen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F6E1C-EA55-468D-912E-106078BFD7A8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89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1" id="{11A48544-84CC-7F4F-94E0-34159AC03064}" vid="{9615E05C-F4C2-8140-8625-F10915B75DF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1385</Words>
  <Application>Microsoft Office PowerPoint</Application>
  <PresentationFormat>Breitbild</PresentationFormat>
  <Paragraphs>213</Paragraphs>
  <Slides>30</Slides>
  <Notes>30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5" baseType="lpstr">
      <vt:lpstr>Arial</vt:lpstr>
      <vt:lpstr>Calibri</vt:lpstr>
      <vt:lpstr>Lucida Sans</vt:lpstr>
      <vt:lpstr>Wingdings</vt:lpstr>
      <vt:lpstr>Benutzerdefiniertes Design</vt:lpstr>
      <vt:lpstr>Workshop: Barrierefreie Videos in der Hochschulbildung</vt:lpstr>
      <vt:lpstr>DEGREE 4.0/5.0</vt:lpstr>
      <vt:lpstr>„Arten“ von Videos im Hochschulkontext</vt:lpstr>
      <vt:lpstr>Barrierefreie Videogestaltung – 3 Säulen</vt:lpstr>
      <vt:lpstr>Barrierefreie Videogestaltung – Untertitelung</vt:lpstr>
      <vt:lpstr>Untertitelung</vt:lpstr>
      <vt:lpstr>Technische Umsetzung von Untertitelung</vt:lpstr>
      <vt:lpstr>Panopto Player</vt:lpstr>
      <vt:lpstr>Diskussion</vt:lpstr>
      <vt:lpstr>Barrierefreie Videogestaltung – Audiodeskription</vt:lpstr>
      <vt:lpstr>Audiodeskription</vt:lpstr>
      <vt:lpstr>Was würden Sie wie beschreiben?</vt:lpstr>
      <vt:lpstr>Was würden Sie wie beschreiben? Auflösung</vt:lpstr>
      <vt:lpstr>Erstellen einer AD</vt:lpstr>
      <vt:lpstr>Herausforderungen </vt:lpstr>
      <vt:lpstr>Audiodeskription von Demonstrationsvideos</vt:lpstr>
      <vt:lpstr>(Didaktische) Konsequenzen für die Audiodeskription</vt:lpstr>
      <vt:lpstr>Frageraster: Angaben der Lehrenden (Auszug)</vt:lpstr>
      <vt:lpstr>Vier Arten von Audiodeskription</vt:lpstr>
      <vt:lpstr>Beispiel einer integrierten Beschreibung</vt:lpstr>
      <vt:lpstr>Workflow zur Umsetzung von barrierefreien Videos</vt:lpstr>
      <vt:lpstr>Programme zum Erstellen von Audiodeskription</vt:lpstr>
      <vt:lpstr>Interaktives H5P Element zur Audiodeskription</vt:lpstr>
      <vt:lpstr>Barrierefreie Videogestaltung – Barrierefreie Player</vt:lpstr>
      <vt:lpstr>Barrierefreie Videoplayer</vt:lpstr>
      <vt:lpstr>Einsatzmöglichkeiten in der Hochschullehre    </vt:lpstr>
      <vt:lpstr>Didaktische Potenziale von barrierefreien Videos</vt:lpstr>
      <vt:lpstr>Erstellung barrierefreier Videos an der Hochschule</vt:lpstr>
      <vt:lpstr>Anmerkungen, Ideen und Fragen</vt:lpstr>
      <vt:lpstr>Literatur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Wilkens</dc:creator>
  <cp:lastModifiedBy>Finnja Lüttmann</cp:lastModifiedBy>
  <cp:revision>174</cp:revision>
  <dcterms:created xsi:type="dcterms:W3CDTF">2019-12-02T13:55:26Z</dcterms:created>
  <dcterms:modified xsi:type="dcterms:W3CDTF">2023-06-16T11:53:57Z</dcterms:modified>
</cp:coreProperties>
</file>