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4" r:id="rId2"/>
    <p:sldId id="286" r:id="rId3"/>
    <p:sldId id="289" r:id="rId4"/>
    <p:sldId id="338" r:id="rId5"/>
    <p:sldId id="340" r:id="rId6"/>
    <p:sldId id="342" r:id="rId7"/>
    <p:sldId id="343" r:id="rId8"/>
    <p:sldId id="352" r:id="rId9"/>
    <p:sldId id="346" r:id="rId10"/>
    <p:sldId id="344" r:id="rId11"/>
    <p:sldId id="345" r:id="rId12"/>
    <p:sldId id="347" r:id="rId13"/>
    <p:sldId id="349" r:id="rId14"/>
    <p:sldId id="350" r:id="rId15"/>
    <p:sldId id="351" r:id="rId16"/>
    <p:sldId id="336" r:id="rId17"/>
    <p:sldId id="295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45A"/>
    <a:srgbClr val="003057"/>
    <a:srgbClr val="DBE2E9"/>
    <a:srgbClr val="E6E6E6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2910" autoAdjust="0"/>
  </p:normalViewPr>
  <p:slideViewPr>
    <p:cSldViewPr snapToGrid="0">
      <p:cViewPr varScale="1">
        <p:scale>
          <a:sx n="82" d="100"/>
          <a:sy n="82" d="100"/>
        </p:scale>
        <p:origin x="1620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17.xml"/><Relationship Id="rId4" Type="http://schemas.openxmlformats.org/officeDocument/2006/relationships/slide" Target="slides/slide1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C70CA-B494-48B3-89C3-A3DB7611D8B2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156D8-8033-4800-9236-C1F7436DA4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0797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BC22C-49E7-4984-A527-E6BC96447208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06A55-AB75-4A52-BDC6-248AF1A383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0063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8141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16652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8678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5783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1880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4672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36602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3001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10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2312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2427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2634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3352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32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155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5801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3742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uppieren 45"/>
          <p:cNvGrpSpPr/>
          <p:nvPr userDrawn="1"/>
        </p:nvGrpSpPr>
        <p:grpSpPr>
          <a:xfrm>
            <a:off x="11168898" y="5468175"/>
            <a:ext cx="1022868" cy="1222435"/>
            <a:chOff x="9389533" y="5208478"/>
            <a:chExt cx="1022868" cy="1222435"/>
          </a:xfrm>
          <a:noFill/>
        </p:grpSpPr>
        <p:sp>
          <p:nvSpPr>
            <p:cNvPr id="33" name="Rechteck 32"/>
            <p:cNvSpPr/>
            <p:nvPr userDrawn="1"/>
          </p:nvSpPr>
          <p:spPr>
            <a:xfrm>
              <a:off x="9389533" y="5612154"/>
              <a:ext cx="5112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Rechteck 40"/>
            <p:cNvSpPr/>
            <p:nvPr userDrawn="1"/>
          </p:nvSpPr>
          <p:spPr>
            <a:xfrm>
              <a:off x="9901201" y="5208478"/>
              <a:ext cx="511200" cy="4068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Rechteck 41"/>
            <p:cNvSpPr/>
            <p:nvPr userDrawn="1"/>
          </p:nvSpPr>
          <p:spPr>
            <a:xfrm>
              <a:off x="9901201" y="5613912"/>
              <a:ext cx="511200" cy="4068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 42"/>
            <p:cNvSpPr/>
            <p:nvPr userDrawn="1"/>
          </p:nvSpPr>
          <p:spPr>
            <a:xfrm>
              <a:off x="9901201" y="6024113"/>
              <a:ext cx="511200" cy="4068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524000" y="1407381"/>
            <a:ext cx="9144000" cy="2387600"/>
          </a:xfrm>
        </p:spPr>
        <p:txBody>
          <a:bodyPr anchor="t"/>
          <a:lstStyle>
            <a:lvl1pPr algn="l">
              <a:defRPr sz="6000">
                <a:solidFill>
                  <a:srgbClr val="003057"/>
                </a:solidFill>
              </a:defRPr>
            </a:lvl1pPr>
          </a:lstStyle>
          <a:p>
            <a:r>
              <a:rPr lang="de-DE" dirty="0"/>
              <a:t>Titel</a:t>
            </a:r>
            <a:br>
              <a:rPr lang="de-DE" dirty="0"/>
            </a:br>
            <a:r>
              <a:rPr lang="de-DE" dirty="0"/>
              <a:t>zweizeilig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887056"/>
            <a:ext cx="9144000" cy="1655762"/>
          </a:xfrm>
        </p:spPr>
        <p:txBody>
          <a:bodyPr anchor="t"/>
          <a:lstStyle>
            <a:lvl1pPr marL="0" indent="0" algn="l">
              <a:buNone/>
              <a:defRPr sz="2400">
                <a:solidFill>
                  <a:srgbClr val="AC145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/>
              <a:t>Subline</a:t>
            </a:r>
            <a:r>
              <a:rPr lang="de-DE" dirty="0"/>
              <a:t> einzeilig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BDC6A36A-DB33-6929-B9B6-D9850909B5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456400" cy="6876000"/>
            <a:chOff x="0" y="0"/>
            <a:chExt cx="456400" cy="6876000"/>
          </a:xfrm>
        </p:grpSpPr>
        <p:sp>
          <p:nvSpPr>
            <p:cNvPr id="7" name="Rechteck 6" descr="C"/>
            <p:cNvSpPr/>
            <p:nvPr userDrawn="1"/>
          </p:nvSpPr>
          <p:spPr>
            <a:xfrm rot="16200000">
              <a:off x="-3258000" y="3258000"/>
              <a:ext cx="6876000" cy="360000"/>
            </a:xfrm>
            <a:prstGeom prst="rect">
              <a:avLst/>
            </a:prstGeom>
            <a:solidFill>
              <a:srgbClr val="0030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 userDrawn="1"/>
          </p:nvSpPr>
          <p:spPr>
            <a:xfrm rot="16200000">
              <a:off x="-3035600" y="3384000"/>
              <a:ext cx="6876000" cy="108000"/>
            </a:xfrm>
            <a:prstGeom prst="rect">
              <a:avLst/>
            </a:prstGeom>
            <a:solidFill>
              <a:srgbClr val="AC14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9" name="Grafik 18" descr="Logo der DH.NRW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93"/>
          <a:stretch/>
        </p:blipFill>
        <p:spPr>
          <a:xfrm>
            <a:off x="1619353" y="5872682"/>
            <a:ext cx="1295744" cy="540000"/>
          </a:xfrm>
          <a:prstGeom prst="rect">
            <a:avLst/>
          </a:prstGeom>
        </p:spPr>
      </p:pic>
      <p:cxnSp>
        <p:nvCxnSpPr>
          <p:cNvPr id="24" name="Gerader Verbinder 23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619353" y="5061833"/>
            <a:ext cx="10060745" cy="0"/>
          </a:xfrm>
          <a:prstGeom prst="line">
            <a:avLst/>
          </a:prstGeom>
          <a:ln w="12700">
            <a:solidFill>
              <a:srgbClr val="0030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Grafik 27" descr="Logo des Ministeriums für Kultur und Wissenschaft des Landes NRW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7005" y="5872682"/>
            <a:ext cx="2654976" cy="540000"/>
          </a:xfrm>
          <a:prstGeom prst="rect">
            <a:avLst/>
          </a:prstGeom>
        </p:spPr>
      </p:pic>
      <p:sp>
        <p:nvSpPr>
          <p:cNvPr id="29" name="Untertitel 2"/>
          <p:cNvSpPr txBox="1">
            <a:spLocks/>
          </p:cNvSpPr>
          <p:nvPr userDrawn="1"/>
        </p:nvSpPr>
        <p:spPr>
          <a:xfrm>
            <a:off x="1524000" y="5330975"/>
            <a:ext cx="3600000" cy="22374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AC145A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00" dirty="0">
                <a:solidFill>
                  <a:schemeClr val="tx1"/>
                </a:solidFill>
              </a:rPr>
              <a:t>Ein Kooperationsvorhaben empfohlen</a:t>
            </a:r>
            <a:r>
              <a:rPr lang="de-DE" sz="1000" baseline="0" dirty="0">
                <a:solidFill>
                  <a:schemeClr val="tx1"/>
                </a:solidFill>
              </a:rPr>
              <a:t> durch die: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30" name="Untertitel 2"/>
          <p:cNvSpPr txBox="1">
            <a:spLocks/>
          </p:cNvSpPr>
          <p:nvPr userDrawn="1"/>
        </p:nvSpPr>
        <p:spPr>
          <a:xfrm>
            <a:off x="8930725" y="5333088"/>
            <a:ext cx="3600000" cy="22374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AC145A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00" dirty="0">
                <a:solidFill>
                  <a:schemeClr val="tx1"/>
                </a:solidFill>
              </a:rPr>
              <a:t>Gefördert durch:</a:t>
            </a:r>
          </a:p>
        </p:txBody>
      </p:sp>
      <p:pic>
        <p:nvPicPr>
          <p:cNvPr id="5" name="Grafik 4" descr="Logo des Kompetenzzentrums" title="barrierefreiheit.nrw">
            <a:extLst>
              <a:ext uri="{FF2B5EF4-FFF2-40B4-BE49-F238E27FC236}">
                <a16:creationId xmlns:a16="http://schemas.microsoft.com/office/drawing/2014/main" id="{4478350D-4B1C-99C2-94E6-E013C39598D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944" y="488381"/>
            <a:ext cx="2663095" cy="263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6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940806" cy="1325563"/>
          </a:xfrm>
        </p:spPr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r>
              <a:rPr lang="de-DE" dirty="0"/>
              <a:t>Headline einzeilig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38199" y="1825625"/>
            <a:ext cx="10940807" cy="4351338"/>
          </a:xfrm>
        </p:spPr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4" name="Datumsplatzhalter 3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31.10.2022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035807" y="6356350"/>
            <a:ext cx="2743200" cy="365125"/>
          </a:xfrm>
        </p:spPr>
        <p:txBody>
          <a:bodyPr/>
          <a:lstStyle/>
          <a:p>
            <a:fld id="{FB2375C0-7702-4EFE-AA9A-D259F46FFF45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hteck 6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-3258000" y="3258000"/>
            <a:ext cx="6876000" cy="360000"/>
          </a:xfrm>
          <a:prstGeom prst="rect">
            <a:avLst/>
          </a:prstGeom>
          <a:solidFill>
            <a:srgbClr val="00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 descr="Logo des Kompetenzzentrums" title="barrierefreiheit.nrw">
            <a:extLst>
              <a:ext uri="{FF2B5EF4-FFF2-40B4-BE49-F238E27FC236}">
                <a16:creationId xmlns:a16="http://schemas.microsoft.com/office/drawing/2014/main" id="{E188B2D5-8139-0DF8-84A3-CC8E56EDFB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944" y="488381"/>
            <a:ext cx="2663095" cy="263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1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3057"/>
                </a:solidFill>
              </a:defRPr>
            </a:lvl1pPr>
          </a:lstStyle>
          <a:p>
            <a:r>
              <a:rPr lang="de-DE" dirty="0"/>
              <a:t>Neues Kapitel – </a:t>
            </a:r>
            <a:br>
              <a:rPr lang="de-DE" dirty="0"/>
            </a:br>
            <a:r>
              <a:rPr lang="de-DE" dirty="0"/>
              <a:t>Headline zweizeilig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anchor="ctr"/>
          <a:lstStyle>
            <a:lvl1pPr marL="0" indent="0">
              <a:buNone/>
              <a:defRPr sz="2400">
                <a:solidFill>
                  <a:srgbClr val="AC145A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einzeilig</a:t>
            </a:r>
          </a:p>
        </p:txBody>
      </p:sp>
      <p:pic>
        <p:nvPicPr>
          <p:cNvPr id="4" name="Grafik 3" descr="Logo des Kompetenzzentrums" title="barrierefreiheit.nrw">
            <a:extLst>
              <a:ext uri="{FF2B5EF4-FFF2-40B4-BE49-F238E27FC236}">
                <a16:creationId xmlns:a16="http://schemas.microsoft.com/office/drawing/2014/main" id="{EADCD4CB-8C71-E1DB-2C70-1B26308A9C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944" y="488381"/>
            <a:ext cx="2663095" cy="263797"/>
          </a:xfrm>
          <a:prstGeom prst="rect">
            <a:avLst/>
          </a:prstGeom>
        </p:spPr>
      </p:pic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FEC55B17-F826-5A91-E41E-9A346F8EB9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456400" cy="6876000"/>
            <a:chOff x="0" y="0"/>
            <a:chExt cx="456400" cy="6876000"/>
          </a:xfrm>
        </p:grpSpPr>
        <p:sp>
          <p:nvSpPr>
            <p:cNvPr id="8" name="Rechteck 7" descr="C">
              <a:extLst>
                <a:ext uri="{FF2B5EF4-FFF2-40B4-BE49-F238E27FC236}">
                  <a16:creationId xmlns:a16="http://schemas.microsoft.com/office/drawing/2014/main" id="{1B7FE979-CE54-E37C-F5A4-F65105C46378}"/>
                </a:ext>
              </a:extLst>
            </p:cNvPr>
            <p:cNvSpPr/>
            <p:nvPr userDrawn="1"/>
          </p:nvSpPr>
          <p:spPr>
            <a:xfrm rot="16200000">
              <a:off x="-3258000" y="3258000"/>
              <a:ext cx="6876000" cy="360000"/>
            </a:xfrm>
            <a:prstGeom prst="rect">
              <a:avLst/>
            </a:prstGeom>
            <a:solidFill>
              <a:srgbClr val="0030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41A4C690-9460-24FC-F02A-B28030EC4381}"/>
                </a:ext>
              </a:extLst>
            </p:cNvPr>
            <p:cNvSpPr/>
            <p:nvPr userDrawn="1"/>
          </p:nvSpPr>
          <p:spPr>
            <a:xfrm rot="16200000">
              <a:off x="-3035600" y="3384000"/>
              <a:ext cx="6876000" cy="108000"/>
            </a:xfrm>
            <a:prstGeom prst="rect">
              <a:avLst/>
            </a:prstGeom>
            <a:solidFill>
              <a:srgbClr val="AC14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419071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r>
              <a:rPr lang="de-DE" dirty="0"/>
              <a:t>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597406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" name="Datumsplatzhalter 4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31.10.2022</a:t>
            </a:r>
            <a:endParaRPr lang="de-DE"/>
          </a:p>
        </p:txBody>
      </p:sp>
      <p:sp>
        <p:nvSpPr>
          <p:cNvPr id="6" name="Fußzeilenplatzhalter 5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57008" y="6356350"/>
            <a:ext cx="5148000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035807" y="6356350"/>
            <a:ext cx="2743200" cy="365125"/>
          </a:xfrm>
        </p:spPr>
        <p:txBody>
          <a:bodyPr/>
          <a:lstStyle/>
          <a:p>
            <a:fld id="{FB2375C0-7702-4EFE-AA9A-D259F46FFF45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 descr="Logo des Kompetenzzentrums" title="barrierefreiheit.nrw">
            <a:extLst>
              <a:ext uri="{FF2B5EF4-FFF2-40B4-BE49-F238E27FC236}">
                <a16:creationId xmlns:a16="http://schemas.microsoft.com/office/drawing/2014/main" id="{4BAE7B78-1700-F944-5ADA-5B68320AB0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944" y="488381"/>
            <a:ext cx="2663095" cy="263797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74408101-F541-43D8-E11B-2DD39F8AB9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-3258000" y="3258000"/>
            <a:ext cx="6876000" cy="360000"/>
          </a:xfrm>
          <a:prstGeom prst="rect">
            <a:avLst/>
          </a:prstGeom>
          <a:solidFill>
            <a:srgbClr val="00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23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r>
              <a:rPr lang="de-DE" dirty="0"/>
              <a:t>Headline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AC14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6595818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AC14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6595818" y="2505075"/>
            <a:ext cx="5183188" cy="3684588"/>
          </a:xfrm>
        </p:spPr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7" name="Datumsplatzhalter 6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31.10.2022</a:t>
            </a:r>
            <a:endParaRPr lang="de-DE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035807" y="6356350"/>
            <a:ext cx="2743200" cy="365125"/>
          </a:xfrm>
        </p:spPr>
        <p:txBody>
          <a:bodyPr/>
          <a:lstStyle/>
          <a:p>
            <a:fld id="{FB2375C0-7702-4EFE-AA9A-D259F46FFF45}" type="slidenum">
              <a:rPr lang="de-DE" smtClean="0"/>
              <a:t>‹Nr.›</a:t>
            </a:fld>
            <a:endParaRPr lang="de-DE"/>
          </a:p>
        </p:txBody>
      </p:sp>
      <p:sp>
        <p:nvSpPr>
          <p:cNvPr id="13" name="Fußzeilenplatzhalter 5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57008" y="6356350"/>
            <a:ext cx="5112000" cy="365125"/>
          </a:xfrm>
        </p:spPr>
        <p:txBody>
          <a:bodyPr/>
          <a:lstStyle/>
          <a:p>
            <a:endParaRPr lang="de-DE"/>
          </a:p>
        </p:txBody>
      </p:sp>
      <p:pic>
        <p:nvPicPr>
          <p:cNvPr id="8" name="Grafik 7" descr="Logo des Kompetenzzentrums" title="barrierefreiheit.nrw">
            <a:extLst>
              <a:ext uri="{FF2B5EF4-FFF2-40B4-BE49-F238E27FC236}">
                <a16:creationId xmlns:a16="http://schemas.microsoft.com/office/drawing/2014/main" id="{D2A7D183-9B91-9B47-536A-226E0CACA4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944" y="488381"/>
            <a:ext cx="2663095" cy="263797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568435F4-1C0A-517D-5139-ABB8F0A217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-3258000" y="3258000"/>
            <a:ext cx="6876000" cy="360000"/>
          </a:xfrm>
          <a:prstGeom prst="rect">
            <a:avLst/>
          </a:prstGeom>
          <a:solidFill>
            <a:srgbClr val="00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1962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r>
              <a:rPr lang="de-DE" dirty="0"/>
              <a:t>Headline</a:t>
            </a:r>
          </a:p>
        </p:txBody>
      </p:sp>
      <p:sp>
        <p:nvSpPr>
          <p:cNvPr id="3" name="Datumsplatzhalter 2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31.10.2022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035807" y="6356350"/>
            <a:ext cx="2743200" cy="365125"/>
          </a:xfrm>
        </p:spPr>
        <p:txBody>
          <a:bodyPr/>
          <a:lstStyle/>
          <a:p>
            <a:fld id="{FB2375C0-7702-4EFE-AA9A-D259F46FFF45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Fußzeilenplatzhalter 5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57008" y="6356350"/>
            <a:ext cx="5112000" cy="365125"/>
          </a:xfrm>
        </p:spPr>
        <p:txBody>
          <a:bodyPr/>
          <a:lstStyle/>
          <a:p>
            <a:endParaRPr lang="de-DE"/>
          </a:p>
        </p:txBody>
      </p:sp>
      <p:pic>
        <p:nvPicPr>
          <p:cNvPr id="5" name="Grafik 4" descr="Logo des Kompetenzzentrums" title="barrierefreiheit.nrw">
            <a:extLst>
              <a:ext uri="{FF2B5EF4-FFF2-40B4-BE49-F238E27FC236}">
                <a16:creationId xmlns:a16="http://schemas.microsoft.com/office/drawing/2014/main" id="{50F36260-675D-F992-376E-D28C2A19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944" y="488381"/>
            <a:ext cx="2663095" cy="263797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2E2A2CBB-A702-A2F2-5404-00823DF6C69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-3258000" y="3258000"/>
            <a:ext cx="6876000" cy="360000"/>
          </a:xfrm>
          <a:prstGeom prst="rect">
            <a:avLst/>
          </a:prstGeom>
          <a:solidFill>
            <a:srgbClr val="00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687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31.10.2022</a:t>
            </a: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035806" y="6356350"/>
            <a:ext cx="2743200" cy="365125"/>
          </a:xfrm>
        </p:spPr>
        <p:txBody>
          <a:bodyPr/>
          <a:lstStyle/>
          <a:p>
            <a:fld id="{FB2375C0-7702-4EFE-AA9A-D259F46FFF45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Fußzeilenplatzhalter 5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57008" y="6356350"/>
            <a:ext cx="5112000" cy="365125"/>
          </a:xfrm>
        </p:spPr>
        <p:txBody>
          <a:bodyPr/>
          <a:lstStyle/>
          <a:p>
            <a:endParaRPr lang="de-DE"/>
          </a:p>
        </p:txBody>
      </p:sp>
      <p:pic>
        <p:nvPicPr>
          <p:cNvPr id="3" name="Grafik 2" descr="Logo des Kompetenzzentrums" title="barrierefreiheit.nrw">
            <a:extLst>
              <a:ext uri="{FF2B5EF4-FFF2-40B4-BE49-F238E27FC236}">
                <a16:creationId xmlns:a16="http://schemas.microsoft.com/office/drawing/2014/main" id="{2F497E8F-3E69-EB3A-98DC-E3177DD6B6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944" y="488381"/>
            <a:ext cx="2663095" cy="263797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D850EBC9-5CFE-4FEF-07E0-F4DCE88222F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-3258000" y="3258000"/>
            <a:ext cx="6876000" cy="360000"/>
          </a:xfrm>
          <a:prstGeom prst="rect">
            <a:avLst/>
          </a:prstGeom>
          <a:solidFill>
            <a:srgbClr val="00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9784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r>
              <a:rPr lang="de-DE" dirty="0"/>
              <a:t>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" name="Datumsplatzhalter 4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31.10.2022</a:t>
            </a:r>
            <a:endParaRPr lang="de-DE"/>
          </a:p>
        </p:txBody>
      </p:sp>
      <p:sp>
        <p:nvSpPr>
          <p:cNvPr id="10" name="Bildplatzhalter 2"/>
          <p:cNvSpPr>
            <a:spLocks noGrp="1"/>
          </p:cNvSpPr>
          <p:nvPr>
            <p:ph type="pic" idx="13"/>
          </p:nvPr>
        </p:nvSpPr>
        <p:spPr>
          <a:xfrm>
            <a:off x="6184215" y="1825625"/>
            <a:ext cx="5594791" cy="4351338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rgbClr val="003057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035807" y="6356350"/>
            <a:ext cx="2743200" cy="365125"/>
          </a:xfrm>
        </p:spPr>
        <p:txBody>
          <a:bodyPr/>
          <a:lstStyle/>
          <a:p>
            <a:fld id="{FB2375C0-7702-4EFE-AA9A-D259F46FFF45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Fußzeilenplatzhalter 5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57008" y="6356350"/>
            <a:ext cx="5112000" cy="365125"/>
          </a:xfrm>
        </p:spPr>
        <p:txBody>
          <a:bodyPr/>
          <a:lstStyle/>
          <a:p>
            <a:endParaRPr lang="de-DE"/>
          </a:p>
        </p:txBody>
      </p:sp>
      <p:pic>
        <p:nvPicPr>
          <p:cNvPr id="4" name="Grafik 3" descr="Logo des Kompetenzzentrums" title="barrierefreiheit.nrw">
            <a:extLst>
              <a:ext uri="{FF2B5EF4-FFF2-40B4-BE49-F238E27FC236}">
                <a16:creationId xmlns:a16="http://schemas.microsoft.com/office/drawing/2014/main" id="{EC6106AF-3ABB-017C-B436-A0ED1F4205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944" y="488381"/>
            <a:ext cx="2663095" cy="263797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F3344BC1-DF4A-864F-FFA7-9EE7CC6FA90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-3258000" y="3258000"/>
            <a:ext cx="6876000" cy="360000"/>
          </a:xfrm>
          <a:prstGeom prst="rect">
            <a:avLst/>
          </a:prstGeom>
          <a:solidFill>
            <a:srgbClr val="00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85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31.10.2022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375C0-7702-4EFE-AA9A-D259F46FFF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985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barrierefreiheit.dh.nrw/materialien/schulungen-/-workshop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terminplaner6.dfn.de/b/41c183d7d25ef2c6a9f9a9b307fd0eec-717575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umfragen.tu-dortmund.de/index.php/218189?newtest=Y&amp;lang=de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oclap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anguagetool.org/de/services#browser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oss-plus-a.com/de/balabolka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apple.com/de-de/guide/voiceover/welcome/mac" TargetMode="External"/><Relationship Id="rId13" Type="http://schemas.openxmlformats.org/officeDocument/2006/relationships/hyperlink" Target="https://support.microsoft.com/de-de/office/diktieren-in-microsoft-365-eab203e1-d030-43c1-84ef-999b0b9675fe" TargetMode="External"/><Relationship Id="rId18" Type="http://schemas.openxmlformats.org/officeDocument/2006/relationships/hyperlink" Target="https://pdf.abbyy.com/de/" TargetMode="External"/><Relationship Id="rId3" Type="http://schemas.openxmlformats.org/officeDocument/2006/relationships/hyperlink" Target="https://languagetool.org/de/services" TargetMode="External"/><Relationship Id="rId7" Type="http://schemas.openxmlformats.org/officeDocument/2006/relationships/hyperlink" Target="https://support.microsoft.com/de-de/windows/vollst%C3%A4ndige-anleitung-f%C3%BCr-die-sprachausgabe-e4397a0d-ef4f-b386-d8ae-c172f109bdb1" TargetMode="External"/><Relationship Id="rId12" Type="http://schemas.openxmlformats.org/officeDocument/2006/relationships/hyperlink" Target="https://www.vorleser-xl.de/" TargetMode="External"/><Relationship Id="rId17" Type="http://schemas.openxmlformats.org/officeDocument/2006/relationships/hyperlink" Target="https://iriscorporate.com/de/softwares/readiris-dyslexic/" TargetMode="External"/><Relationship Id="rId2" Type="http://schemas.openxmlformats.org/officeDocument/2006/relationships/notesSlide" Target="../notesSlides/notesSlide9.xml"/><Relationship Id="rId16" Type="http://schemas.openxmlformats.org/officeDocument/2006/relationships/hyperlink" Target="https://www.adobe.com/de/acrobat/pdf-reader.html?mv=search&amp;mv2=paidsearch&amp;sdid=SGDJMC8N&amp;ef_id=Cj0KCQjw_-GxBhC1ARIsADGgDjsCv8yvu7UN0f1XPXMKpuGVY1v8I2hqxejalpg9qrQVid5n4EdX31caAtwVEALw_wcB:G:s&amp;s_kwcid=AL!3085!3!680635884471!e!!g!!adobe%20reader%20download!14035905057!130850027248&amp;gad_source=1&amp;gclid=Cj0KCQjw_-GxBhC1ARIsADGgDjsCv8yvu7UN0f1XPXMKpuGVY1v8I2hqxejalpg9qrQVid5n4EdX31caAtwVEALw_wc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ingersoftware.com/" TargetMode="External"/><Relationship Id="rId11" Type="http://schemas.openxmlformats.org/officeDocument/2006/relationships/hyperlink" Target="https://nextup.com/TextAloud/" TargetMode="External"/><Relationship Id="rId5" Type="http://schemas.openxmlformats.org/officeDocument/2006/relationships/hyperlink" Target="https://hemingwayapp.com/" TargetMode="External"/><Relationship Id="rId15" Type="http://schemas.openxmlformats.org/officeDocument/2006/relationships/hyperlink" Target="https://www.nuance.com/de-de/dragon.html" TargetMode="External"/><Relationship Id="rId10" Type="http://schemas.openxmlformats.org/officeDocument/2006/relationships/hyperlink" Target="https://www.cross-plus-a.com/de/balabolka.htm" TargetMode="External"/><Relationship Id="rId4" Type="http://schemas.openxmlformats.org/officeDocument/2006/relationships/hyperlink" Target="https://www.grammarly.com/" TargetMode="External"/><Relationship Id="rId9" Type="http://schemas.openxmlformats.org/officeDocument/2006/relationships/hyperlink" Target="https://support.microsoft.com/de-de/office/verwenden-des-plastischen-readers-in-word-a857949f-c91e-4c97-977c-a4efcaf9b3c1" TargetMode="External"/><Relationship Id="rId14" Type="http://schemas.openxmlformats.org/officeDocument/2006/relationships/hyperlink" Target="https://speechnotes.c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de-DE" sz="4800" dirty="0" smtClean="0"/>
              <a:t>Studieren mit Lese-Rechtschreib-Schwäche</a:t>
            </a:r>
            <a:br>
              <a:rPr lang="de-DE" sz="4800" dirty="0" smtClean="0"/>
            </a:br>
            <a:r>
              <a:rPr lang="de-DE" sz="4800" dirty="0" smtClean="0"/>
              <a:t>Tools und Angebote für Ihr Studium</a:t>
            </a:r>
            <a:endParaRPr lang="de-DE" sz="4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Kompetenzzentrum digitale </a:t>
            </a:r>
            <a:r>
              <a:rPr lang="de-DE" dirty="0" err="1" smtClean="0"/>
              <a:t>Barrierefreiheit.nrw</a:t>
            </a:r>
            <a:r>
              <a:rPr lang="de-DE" dirty="0" smtClean="0"/>
              <a:t> | 16. Mai 2024</a:t>
            </a:r>
          </a:p>
          <a:p>
            <a:r>
              <a:rPr lang="de-DE" dirty="0" smtClean="0"/>
              <a:t>Rose Jokic &amp; Anne Pferdekämper-Schmidt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2347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Tipps und Tricks für Ihr </a:t>
            </a:r>
            <a:r>
              <a:rPr lang="de-DE" dirty="0" smtClean="0"/>
              <a:t>Studium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Beratung &amp; Vernetzung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2536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Beratung (1/2)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Nutzen Sie die Beratungsangebote an Ihren Hochschulen!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>
                <a:solidFill>
                  <a:srgbClr val="AC145A"/>
                </a:solidFill>
              </a:rPr>
              <a:t>Wer kann das sein?</a:t>
            </a:r>
          </a:p>
          <a:p>
            <a:r>
              <a:rPr lang="de-DE" dirty="0" smtClean="0"/>
              <a:t>Beratungsstellen für Studierende mit Behinderung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>
                <a:solidFill>
                  <a:srgbClr val="AC145A"/>
                </a:solidFill>
              </a:rPr>
              <a:t>Dort erhalten Sie:</a:t>
            </a:r>
          </a:p>
          <a:p>
            <a:r>
              <a:rPr lang="de-DE" dirty="0" smtClean="0"/>
              <a:t>Infos zu möglichen Unterstützungsangeboten</a:t>
            </a:r>
          </a:p>
          <a:p>
            <a:r>
              <a:rPr lang="de-DE" dirty="0" smtClean="0"/>
              <a:t>Unterstützung beim Antrag auf Nachteilsausgleiche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578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Beratung (2/2)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Beratungsangebote des Kompetenzzentrums digitale </a:t>
            </a:r>
            <a:r>
              <a:rPr lang="de-DE" dirty="0" err="1" smtClean="0"/>
              <a:t>Barrierefreiheit.nrw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>
                <a:solidFill>
                  <a:srgbClr val="AC145A"/>
                </a:solidFill>
              </a:rPr>
              <a:t>Wir unterstützen Sie durch unsere Sprechstundeangebote:</a:t>
            </a:r>
          </a:p>
          <a:p>
            <a:r>
              <a:rPr lang="de-DE" dirty="0" smtClean="0"/>
              <a:t>Digitale Tools für Ihr Studium auswählen</a:t>
            </a:r>
          </a:p>
          <a:p>
            <a:r>
              <a:rPr lang="de-DE" dirty="0" smtClean="0"/>
              <a:t>Digitale Tools im Studium anwenden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862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Zeit für Ihre Fragen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5608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Die </a:t>
            </a:r>
            <a:r>
              <a:rPr lang="de-DE" dirty="0" smtClean="0">
                <a:hlinkClick r:id="rId3"/>
              </a:rPr>
              <a:t>Präsentation des Workshops </a:t>
            </a:r>
            <a:r>
              <a:rPr lang="de-DE" dirty="0" smtClean="0"/>
              <a:t> finden Sie </a:t>
            </a:r>
          </a:p>
          <a:p>
            <a:pPr marL="0" indent="0">
              <a:buNone/>
            </a:pPr>
            <a:r>
              <a:rPr lang="de-DE" dirty="0" smtClean="0"/>
              <a:t>auf unserer Homepage.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Möchten Sie auch zukünftig mehr zu Angeboten für Studierende erfahren? Dann melden Sie sich gerne für unseren </a:t>
            </a:r>
            <a:r>
              <a:rPr lang="de-DE" dirty="0" smtClean="0">
                <a:hlinkClick r:id="rId4"/>
              </a:rPr>
              <a:t>Newsletter</a:t>
            </a:r>
            <a:r>
              <a:rPr lang="de-DE" dirty="0" smtClean="0"/>
              <a:t> an!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14</a:t>
            </a:fld>
            <a:endParaRPr lang="de-DE"/>
          </a:p>
        </p:txBody>
      </p:sp>
      <p:pic>
        <p:nvPicPr>
          <p:cNvPr id="6" name="Grafik 5" descr="QR Code zur Homepage des Kompetenzzentrums, auf der Sie sich die Präsentation herunterladen können. 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1544" y="1206500"/>
            <a:ext cx="1800000" cy="1800000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9371564" y="2929976"/>
            <a:ext cx="17083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QR Code zur Homepage</a:t>
            </a:r>
            <a:endParaRPr lang="de-DE" sz="1100" dirty="0"/>
          </a:p>
        </p:txBody>
      </p:sp>
      <p:pic>
        <p:nvPicPr>
          <p:cNvPr id="8" name="Grafik 7" descr="QR Code zur Anmeldung zum Newsletter. 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1544" y="4295937"/>
            <a:ext cx="1800000" cy="1800000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9371564" y="6002033"/>
            <a:ext cx="16287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QR Code zur Newsletter-Anmeldung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53353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Feedback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u="sng" dirty="0" smtClean="0">
              <a:hlinkClick r:id="rId3"/>
            </a:endParaRPr>
          </a:p>
          <a:p>
            <a:pPr marL="0" indent="0">
              <a:buNone/>
            </a:pPr>
            <a:endParaRPr lang="de-DE" u="sng" dirty="0">
              <a:hlinkClick r:id="rId3"/>
            </a:endParaRPr>
          </a:p>
          <a:p>
            <a:pPr marL="0" indent="0">
              <a:buNone/>
            </a:pPr>
            <a:endParaRPr lang="de-DE" u="sng" dirty="0" smtClean="0">
              <a:hlinkClick r:id="rId3"/>
            </a:endParaRPr>
          </a:p>
          <a:p>
            <a:pPr marL="0" indent="0">
              <a:buNone/>
            </a:pPr>
            <a:r>
              <a:rPr lang="de-DE" u="sng" dirty="0" smtClean="0">
                <a:hlinkClick r:id="rId3"/>
              </a:rPr>
              <a:t>Umfrage </a:t>
            </a:r>
            <a:r>
              <a:rPr lang="de-DE" u="sng" dirty="0">
                <a:hlinkClick r:id="rId3"/>
              </a:rPr>
              <a:t>zum </a:t>
            </a:r>
            <a:r>
              <a:rPr lang="de-DE" u="sng" dirty="0" smtClean="0">
                <a:hlinkClick r:id="rId3"/>
              </a:rPr>
              <a:t>Workshop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15</a:t>
            </a:fld>
            <a:endParaRPr lang="de-DE"/>
          </a:p>
        </p:txBody>
      </p:sp>
      <p:pic>
        <p:nvPicPr>
          <p:cNvPr id="4" name="Grafik 3" descr="QR Code zur Umfrage - Feedback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219" y="2069993"/>
            <a:ext cx="2857500" cy="28575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286213" y="4796688"/>
            <a:ext cx="2177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QR Code zur Umfrage - Feedback</a:t>
            </a:r>
          </a:p>
        </p:txBody>
      </p:sp>
    </p:spTree>
    <p:extLst>
      <p:ext uri="{BB962C8B-B14F-4D97-AF65-F5344CB8AC3E}">
        <p14:creationId xmlns:p14="http://schemas.microsoft.com/office/powerpoint/2010/main" val="2562583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78773"/>
            <a:ext cx="10940806" cy="1325563"/>
          </a:xfrm>
        </p:spPr>
        <p:txBody>
          <a:bodyPr/>
          <a:lstStyle/>
          <a:p>
            <a:r>
              <a:rPr lang="de-DE" b="1" dirty="0"/>
              <a:t>Ihre </a:t>
            </a:r>
            <a:r>
              <a:rPr lang="de-DE" b="1" dirty="0" smtClean="0"/>
              <a:t>Ansprechpersonen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40807" cy="1085741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Lassen Sie uns in Kontakt bleiben – </a:t>
            </a:r>
            <a:br>
              <a:rPr lang="de-DE" dirty="0"/>
            </a:br>
            <a:r>
              <a:rPr lang="de-DE" dirty="0"/>
              <a:t>wir stehen Ihnen unterstützend zur Seite!</a:t>
            </a:r>
          </a:p>
        </p:txBody>
      </p:sp>
      <p:pic>
        <p:nvPicPr>
          <p:cNvPr id="18" name="Grafik 17" title="Profilbild Rose Jokic"/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78" r="10778"/>
          <a:stretch/>
        </p:blipFill>
        <p:spPr>
          <a:xfrm>
            <a:off x="976967" y="3300369"/>
            <a:ext cx="1620000" cy="1620001"/>
          </a:xfrm>
          <a:prstGeom prst="roundRect">
            <a:avLst/>
          </a:prstGeom>
        </p:spPr>
      </p:pic>
      <p:sp>
        <p:nvSpPr>
          <p:cNvPr id="15" name="Inhaltsplatzhalter 2"/>
          <p:cNvSpPr txBox="1">
            <a:spLocks/>
          </p:cNvSpPr>
          <p:nvPr/>
        </p:nvSpPr>
        <p:spPr>
          <a:xfrm>
            <a:off x="976967" y="5345859"/>
            <a:ext cx="2717160" cy="5850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800" b="1" dirty="0">
                <a:solidFill>
                  <a:srgbClr val="AC145A"/>
                </a:solidFill>
              </a:rPr>
              <a:t>Rose Jokic</a:t>
            </a:r>
            <a:endParaRPr lang="de-DE" sz="18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400" dirty="0">
                <a:solidFill>
                  <a:srgbClr val="003057"/>
                </a:solidFill>
              </a:rPr>
              <a:t>ruzika.jokic@tu-dortmund.de</a:t>
            </a:r>
          </a:p>
        </p:txBody>
      </p:sp>
      <p:pic>
        <p:nvPicPr>
          <p:cNvPr id="19" name="Grafik 18" title="Profilbild Anne Pferdekämper-Schmidt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7" t="1141" r="24817" b="14298"/>
          <a:stretch/>
        </p:blipFill>
        <p:spPr>
          <a:xfrm>
            <a:off x="4239934" y="3300369"/>
            <a:ext cx="1638000" cy="1613456"/>
          </a:xfrm>
          <a:prstGeom prst="roundRect">
            <a:avLst/>
          </a:prstGeom>
        </p:spPr>
      </p:pic>
      <p:sp>
        <p:nvSpPr>
          <p:cNvPr id="16" name="Inhaltsplatzhalter 2"/>
          <p:cNvSpPr txBox="1">
            <a:spLocks/>
          </p:cNvSpPr>
          <p:nvPr/>
        </p:nvSpPr>
        <p:spPr>
          <a:xfrm>
            <a:off x="4239934" y="5346832"/>
            <a:ext cx="3219681" cy="5850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800" b="1" dirty="0">
                <a:solidFill>
                  <a:srgbClr val="AC145A"/>
                </a:solidFill>
              </a:rPr>
              <a:t>Anne Pferdekämper-Schmidt</a:t>
            </a:r>
            <a:endParaRPr lang="de-DE" sz="18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400" dirty="0">
                <a:solidFill>
                  <a:srgbClr val="003057"/>
                </a:solidFill>
              </a:rPr>
              <a:t>anne.pferdekaemper@tu-dortmund.de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4269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84250" y="1775053"/>
            <a:ext cx="10515600" cy="2852737"/>
          </a:xfrm>
        </p:spPr>
        <p:txBody>
          <a:bodyPr/>
          <a:lstStyle/>
          <a:p>
            <a:r>
              <a:rPr lang="de-DE" dirty="0" smtClean="0"/>
              <a:t>Schön, dass Sie heute da waren!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671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Warm-Up</a:t>
            </a:r>
          </a:p>
          <a:p>
            <a:r>
              <a:rPr lang="de-DE" dirty="0" smtClean="0"/>
              <a:t>Vorstellung von digitalen Tools für Ihr Studium</a:t>
            </a:r>
          </a:p>
          <a:p>
            <a:r>
              <a:rPr lang="de-DE" dirty="0" smtClean="0"/>
              <a:t>Tipps und Tricks für Ihr Studium</a:t>
            </a:r>
          </a:p>
          <a:p>
            <a:pPr lvl="1"/>
            <a:r>
              <a:rPr lang="de-DE" dirty="0" smtClean="0"/>
              <a:t>Beratung</a:t>
            </a:r>
          </a:p>
          <a:p>
            <a:pPr lvl="1"/>
            <a:r>
              <a:rPr lang="de-DE" dirty="0" smtClean="0"/>
              <a:t>Vernetzung</a:t>
            </a:r>
          </a:p>
          <a:p>
            <a:r>
              <a:rPr lang="de-DE" dirty="0" smtClean="0"/>
              <a:t>Austausch und Fragen</a:t>
            </a:r>
          </a:p>
          <a:p>
            <a:r>
              <a:rPr lang="de-DE" dirty="0" smtClean="0"/>
              <a:t>Abschluss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3017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Warm-Up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>
                <a:solidFill>
                  <a:srgbClr val="AC145A"/>
                </a:solidFill>
              </a:rPr>
              <a:t>Zwei Fragen an Sie:</a:t>
            </a:r>
          </a:p>
          <a:p>
            <a:pPr marL="514350" indent="-514350">
              <a:buAutoNum type="arabicPeriod"/>
            </a:pPr>
            <a:r>
              <a:rPr lang="de-DE" dirty="0" smtClean="0"/>
              <a:t>Welches ist Ihre größte Herausforderung im Studium?</a:t>
            </a:r>
          </a:p>
          <a:p>
            <a:pPr marL="514350" indent="-514350">
              <a:buAutoNum type="arabicPeriod"/>
            </a:pPr>
            <a:r>
              <a:rPr lang="de-DE" dirty="0" smtClean="0"/>
              <a:t>Welche hilfreichen Tools nutzen Sie bereits im Studium?</a:t>
            </a:r>
          </a:p>
          <a:p>
            <a:pPr marL="514350" indent="-514350">
              <a:buAutoNum type="arabicPeriod"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Stimmen Sie bei </a:t>
            </a:r>
            <a:r>
              <a:rPr lang="de-DE" dirty="0" err="1" smtClean="0"/>
              <a:t>Wooclap</a:t>
            </a:r>
            <a:r>
              <a:rPr lang="de-DE" dirty="0" smtClean="0"/>
              <a:t> ab</a:t>
            </a:r>
            <a:r>
              <a:rPr lang="de-DE" dirty="0" smtClean="0"/>
              <a:t>!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>
                <a:hlinkClick r:id="rId3"/>
              </a:rPr>
              <a:t>www.wooclap.com</a:t>
            </a:r>
            <a:r>
              <a:rPr lang="de-DE" dirty="0" smtClean="0"/>
              <a:t> – Code LRSGAAD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3</a:t>
            </a:fld>
            <a:endParaRPr lang="de-DE"/>
          </a:p>
        </p:txBody>
      </p:sp>
      <p:sp>
        <p:nvSpPr>
          <p:cNvPr id="8" name="AutoShape 4" descr="data:image/png;base64,iVBORw0KGgoAAAANSUhEUgAAAioAAAIqCAYAAAAKMGGzAAAAAXNSR0IArs4c6QAAIABJREFUeF7tne2W5MatBL3v/9C6Z3Qtr2ZndxqMKiZR6PDfIYhE4IOplo/946+//vrrP/5HAhKQgAQkIAEJNCTwQ6PSsCtKkoAEJCABCUjgbwIaFQdBAhKQgAQkIIG2BDQqbVujMAlIQAISkIAENCrOgAQkIAEJSEACbQloVNq2RmESkIAEJCABCWhUnAEJSEACEpCABNoS0Ki0bY3CJCABCUhAAhLQqDgDEpCABCQgAQm0JaBRadsahUlAAhKQgAQkoFFxBiQgAQlIQAISaEtAo9K2NQqTgAQkIAEJSECj4gxIQAISkIAEJNCWgEalbWsUJgEJSEACEpCARsUZkIAEJCABCUigLQGNStvWKEwCEpCABCQgAY2KMyABCUhAAhKQQFsCGpW2rVGYBCQgAQlIQAIaFWdAAhKQgAQkIIG2BDQqbVujMAlIQAISkIAENCrOgAQkIAEJSEACbQloVNq2RmESkIAEJCABCWhUnAEJSEACEpCABNoS0Ki0bY3CJCABCUhAAhLQqDgDEpCABCQgAQm0JaBRadsahUlAAhKQgAQkoFFxBiQgAQlIQAISaEtAo9K2NQqTgAQkIAEJSECj4gxIQAISkIAEJNCWgEalbWsUJgEJSEACEpCARsUZkIAEJCABCUigLQGNStvWKEwCEpCABCQgAY2KMyABCUhAAhKQQFsCGpW2rVGYBCQgAQlIQAIaFWdAAhKQgAQkIIG2BDQqbVujMAlIQAISkIAENCrOgAQkIAEJSEACbQloVNq2RmESkIAEJCABCWhUnAEJSEACEpCABNoS0Ki0bY3CJCABCUhAAhLQqDgDEpCABCQgAQm0JaBRadsahUlAAhKQgAQkoFFxBiQgAQlIQAISaEtAo9K2NQqTgAQkIAEJSECj4gxIQAISkIAEJNCWgEalbWsUJgEJSEACEpCARsUZkIAEJCABCUigLQGNStvWKEwCEpCABCQgAY2KMyABCUhAAhKQQFsCGpW2rVGYBCQgAQlIQAIaFWdAAhKQgAQkIIG2BDQqbVujMAlIQAISkIAENCrOgAQkIAEJSEACbQloVNq2RmESkIAEJCABCWhUnAEJSEACEpCABNoSGG1Ufvz40Rb8ZGF//fUXKo/0i+ZCAoNBhMWHPMKD5griaJ+KcKdF0X6doJEyMe7/CSR7nGSuUUnSfpNcdFnIAaa5ureCsKCHiubqzjCpLzmHtF8naEz2bGKuZI+T/DQqSdpvkosuCznANFf3VhAWGpXnupqcw+RsUKJUI81nnL+oHDsDLsszraNHm/SL5nqGTD0rYaFRqfPd/WRyDpOzQTlRjTSfcRqVY2fAZXmmdfRok37RXM+QqWclLDQqdb67n0zOYXI2KCeqkeYzTqNy7Ay4LM+0jh5t0i+a6xky9ayEhUalznf3k8k5TM4G5UQ10nzGaVSOnQGX5ZnW0aNN+kVzPUOmnpWw0KjU+e5+MjmHydmgnKhGms84jcqxM+CyPNM6erRJv2iuZ8jUsxIWGpU6391PJucwORuUE9VI8xmnUTl2BlyWZ1pHjzbpF831DJl6VsJCo1Lnu/vJ5BwmZ4NyohppPuM0KsfOgMvyTOvo0Sb9ormeIVPPSlhoVOp8dz+ZnMPkbFBOVCPNZ5xG5dgZcFmeaR092qRfNNczZOpZCQuNSp3v7ieTc5icDcqJaqT5jNOoHDsDLsszraNHm/SL5nqGTD0rYaFRqfPd/WRyDpOzQTlRjTSfcRqVY2fAZXmmdfRok37RXM+QqWclLDQqdb67n0zOYXI2KCeqkeYzTqNy7AyQZUkenBPAJhkmcxH2RB/JsxKTnF/Cg+pL5iL8iT6S54kY0jPKg+R6gkkiJ2E4lZ//Xz+/TNzURtPFSi5LMhfhQfSRPCsxyfklPKi+ZC7Cn+gjeZ6IIT2jPEiuJ5gkchKGU/lpVDQq3+5cclmSucihIfpInpWY5KEiPKi+ZC7Cn+gjeZ6IIT2jPEiuJ5gkchKGU/lpVDQqGpXi1SGHo/jqbY8lDxXhQfUlc5FmEH0kzxMxpGeUB8n1BJNETsJwKj+NikZFo1K8OuRwFF+97bHkoSI8qL5kLtIMoo/keSKG9IzyILmeYJLISRhO5adR0ahoVIpXhxyO4qu3PZY8VIQH1ZfMRZpB9JE8T8SQnlEeJNcTTBI5CcOp/DQqGhWNSvHqkMNRfPW2x5KHivCg+pK5SDOIPpLniRjSM8qD5HqCSSInYTiVn0ZFo6JRKV4dcjiKr972WPJQER5UXzIXaQbRR/I8EUN6RnmQXE8wSeQkDKfy06hoVDQqxatDDkfx1dseSx4qwoPqS+YizSD6SJ4nYkjPKA+S6wkmiZyE4VR+GhWNikaleHXI4Si+ettjyUNFeFB9yVykGUQfyfNEDOkZ5UFyPcEkkZMwnMpPo6JR0agUrw45HMVXb3sseagID6ovmYs0g+gjeZ6IIT2jPEiuJ5gkchKGU/lpVDQqGpXi1SGHo/jqbY8lDxXhQfUlc5FmEH0kzxMxpGeUB8n1BJNETsJwKj+NikZFo1K8OuRwFF+97bHkoSI8qL5kLtIMoo/keSKG9IzyILmeYJLISRhO5adR0ahoVIpXhxyO4qu3PZY8VIQH1ZfMRZpB9JE8T8SQnlEeJNcTTBI5CcOp/DQqm4wKGarEsP+Tgw4wqYvmSvIgdVF9J/AgtcnwJ7UkC9KrlRgyv5RHMtcKk6uxqbpInqu1PPG8RkWj0uYXleQC0ENKNI49Hj9+EBwopjvD5DwhgAtBhD3lkcy1gORyaKoukudyMQ8EaFQ0KhqVmxdv7PHQqPxvcuiH+ebR2/J6Mr+URzLXFjjFl6TqInmKJTz6mEZFo6JRuXkFxx4PjYpG5Q+7o1H5DIbcAMKQ5Ln5/G15vUZFo6JR2bJKf37J2OOhUdGoaFRK14PcAI3KT7QaFY2KRqV0avhD5EjxbLlIckipuu4MkywoQxpH2FMeyVyUB4lL1UXykHrSMRoVjYpG5eatG3s8/EXFX1T8RaV0PcgNIGaP5CkV8PBDGhWNikbl5iUcezw0KhoVjUrpepAboFHxX/38cbjIQH28jAxVacI3PZSsi+baVGrpNcl+ncCjBO2Xh2T4r0MaNG2kVysxZH7pbCRzrTC5Gpuqi+S5WssTz/uLir+o+IvKzZs39ngEP87dGdIP882jt+X1hD3lkcy1BU7xJam6SJ5iCY8+plHRqGhUbl7BscdDo+K/+vFf/ZSuB7kBxOyRPKUCHn5Io6JR0ajcvIRjj4dGRaOiUSldD3IDNCr/+lerfxGCpdY8/1Cy0SRXkhBtM6mL5kryIHVRfSfwILXJ8F+HNGjaSK9WYsj80tlI5lphcjU2VRfJc7WWJ573FxV/UWnziwo5bsnFJPo+4J6gMXV8kixoTbTPNN/VOMqQ1kXynZDrKveV51MMSZ6VulKxGhWNikaluG3J41uU9OUxqpHmuxp3wiGdypDWRXp2Qq6rs7vyfIohybNSVypWo6JR0agUty15fIuSNCoU1DdxtM83SPntK+nHiNZF8p2QK9Uv+qsqYUh6leRAc2lUNCoaleL2kMNBj1RRkkaFgtKolMmRj19yV2iuMoAND6YYkjwbyrv9FRoVjYpGpbhm9CAmjwfVWESw/FiSBRU7lSGti/TshFx0PkhciiHJQ+pJx2hUNCoaleLWJY9vUZK/qFBQ/qJSJkc+fsldobnKADY8mGJI8mwo7/ZXaFQ0KhqV4prRg5g8HlRjEcHyY0kWVOxUhrQu0rMTctH5IHEphiQPqScdo1HRqGhUiluXPL5FSf6iQkH5i0qZHPn4JXeF5ioD2PBgiiHJs6G821+hUdGoaFSKa0YPYvJ4UI1FBMuPJVlQsVMZ0rpIz07IReeDxKUYkjyknnSMRkWjolEpbl3y+BYl+YsKBeUvKmVy5OOX3BWaqwxgw4MphiTPhvJuf4VGRaOiUSmuGT2IyeNBNRYRLD+WZEHFTmVI6yI9OyEXnQ8Sl2JI8pB60jEaFY2KRqW4dcnjW5TkLyoUlL+olMmRj19yV2iuMoAND6YYkjwbyrv9FRoVjYpGpbhm9CAmjwfVWESw/FiSBRU7lSGti/TshFx0PkhciiHJQ+pJx2hUNCoaleLWJY9vUZK/qFBQ/qJSJkc+fsldobnKADY8mGJI8mwo7/ZXaFQ0Km2Myu3T/q8E5LidcASm1tV9Nqg+MlOkxx/6SC5aV1IjzUVrI3GEPamL5CH1pGM0KhoVjUpx6044Ah63YjOb/KJCZor0WKOyPhcrb0j1meRZqSsVq1HRqGhUitt2whEgH7ET6iq2aMtjhCFNTNhTfSQXrSupkeaitZE4wp7URfKQetIxGhWNikaluHUnHAGPW7GZ/qKyDuoGhmTHyMzfWvxvXp6qi+RJsyD5NCoaFY1KcXNOOALkaJ9QV7FFWx4jDGliwp7qI7loXUmNNBetjcQR9qQukofUk47RqGhUNCrFrTvhCHjcis284dcAkpnMFOnxhzaSi9T0EZPUSHPR2kgcYU/qInlIPekYjYpGRaNS3LoTjoDHrdhMjco6qBsYkh0jM39r8b95eaoukifNguTTqGhUNCrFzTnhCJCjfUJdxRZteYwwpIkJe6qP5KJ1JTXSXLQ2EkfYk7pIHlJPOkajolHRqBS37oQj4HErNvOGXwNIZjJTpMcf2kguUtNHTFIjzUVrI3GEPamL5CH1pGM0KhoVjUpx6044Ah63YjM1KuugbmBIdozM/K3F/+blqbpInjQLkk+jolHRqBQ354QjQI72CXUVW7TlMcKQJibsqT6Si9aV1Ehz0dpIHGFP6iJ5SD3pGI2KRkWjUty6E46Ax63YzBt+DSCZyUyRHn9oI7lITR8xSY00F62NxBH2pC6Sh9STjtGoaFQ0KsWtO+EIeNyKzdSorIO6gSHZMTLztxb/m5en6iJ50ixIPo3KJqNC4J8QQ47ACctC6jqhX93ZT+VOZyPZL8qeaEzmouy7xxGGpFfdOfz9C91fUyuDPz8OxoHmceqykLoQwHBQ9/mdyp22Odkvyp5oTOai7LvHEYakV905aFQ2/UR3QqOpxqnLQuqiDJNx3Q/VVO60x8l+UfZEYzIXZd89jjAkverOQaOiUXk5o1OXhdT1ElaDB7ofqqncaeuT/aLsicZkLsq+exxhSHrVnYNGRaPyckanLgup6yWsBg90P1RTudPWJ/tF2RONyVyUffc4wpD0qjsHjYpG5eWMTl0WUtdLWA0e6H6opnKnrU/2i7InGpO5KPvucYQh6VV3DhoVjcrLGZ26LKSul7AaPND9UE3lTluf7BdlTzQmc1H23eMIQ9Kr7hw0KhqVlzM6dVlIXS9hNXig+6Gayp22Ptkvyp5oTOai7LvHEYakV905aFQ0Ki9ndOqykLpewmrwQPdDNZU7bX2yX5Q90ZjMRdl3jyMMSa+6c9CoaFRezujUZSF1vYTV4IHuh2oqd9r6ZL8oe6IxmYuy7x5HGJJedeegUdGovJzRqctC6noJq8ED3Q/VVO609cl+UfZEYzIXZd89jjAkverOQaOiUXk5o1OXhdT1ElaDB7ofqqncaeuT/aLsicZkLsq+exxhSHrVnYNGRaPyckanLgup6yWsBg90P1RTudPWJ/tF2RONyVyUffc4wpD0qjsHjYpG5eWMTl0WUtdLWA0e6H6opnKnrU/2i7InGpO5KPvucYQh6VV3DhqVEzp0oEa6LMnFNNfPwbJfn5fM2fjMg8wHYXjgqWsnmfSqXRG/EeT/e/IJXTpMI10WctzM5Uf2T+vhbKzPxscbCEeyy4eduZZySa9aFvKLKI3KCV06TCNdFnLczLX+MZKhDL87MWQ+yC4fduZayiW9almIRuWEtpytkS4LOW7m8iPrLyq1e0H2y19Uamy7PEXvYRf9f9LhLyrdO3SgPros5JCaS6OiUakdCbJfGpUa2y5P0XvYRb9GpXsnBumjy0IOqbk0KhqV2vEg+6VRqbHt8hS9h130a1S6d2KQPros5JCaS6OiUakdD7JfGpUa2y5P0XvYRb9GpXsnBumjy0IOqbk0KhqV2vEg+6VRqbHt8hS9h130a1S6d2KQPros5JCaS6OiUakdD7JfGpUa2y5P0XvYRb9GpXsnBumjy0IOqbk0KhqV2vEg+6VRqbHt8hS9h130a1S6d2KQPros5JCaS6OiUakdD7JfGpUa2y5P0XvYRb9GpXsnBumjy0IOqbk0KhqV2vEg+6VRqbHt8hS9h130a1S6d2KQPros5JCaS6OiUakdD7JfGpUa2y5P0XvYRf9bGpXu8NW3/pE9geHU40HY048lyUW5E43JXITFSgytbSWnsRL4N4HR/8u0tvosAuQDcUKFHvqfXUr2mHInGpO50jNPa0vrNN9cAhqVub09rjLygTihSA+9RuWPP2n/+NF+hJ3f9i0aL1CjMr7F5xSoUTmnV1Rpssf0A0s0JnNR9jSO1kbzGSeBXwloVJyJNgTIB6KN+G+EeOj9RcVfVE7YVDV2JaBR6dqZN9SlUZnf9GSPqUEkGpO50lNCa0vrNN9cAhqVub09rjLygTihSA+9v6j4i8oJm6rGrgQ0Kl0784a6NCrzm57sMTWIRGMyV3pKaG1pneabS0CjMre3x1VGPhAnFOmh9xcVf1E5YVPV2JWARqVrZ95Ql0ZlftOTPaYGkWhM5kpPCa0trdN8cwloVOb29rjKyAfihCI99P6i4i8qJ2yqGrsS0Kh07cwb6tKozG96ssfUIBKNyVzpKaG1pXWaby4Bjcrc3h5XGflAnFCkh95fVPxF5YRNVWNXAhqVrp15Q10alflNT/aYGkSiMZkrPSW0trRO880lMNqoTD045HAQFumx714X0UcZJvtF60pqpBxJHOFBWZBcpKaPmKTGZK4kD9ovyuNqbVTf1Tzp5zUqvxCnjU4N4odcojGpjw5x97qIPsoi2S9aV1Ij5UjiCA/KguQiNWlUvlIjPaP9IrlIn6k+kisZo1HRqCTn7dtcZMlSB4AaRAr3hLqSGilHEpecQ5KL1KRR0ajQuekQp1HRqHSYw781kKOd/FgSfRTuCXUlNVKOJI70mbIguUhNGhWNCp2bDnEaFY1KhznUqPzSBfrhI82kH8ukRlIXjSE8KAuSi9aV1JjMleRB+0V5XK2N6ruaJ/28RkWjkp65P+YjS5Y6APQXHwr3hLqSGilHEpecQ5KL1OQvKv6iQuemQ5xGRaPSYQ79RcVfVN5yDjUqn9venQfVlzL1VF+b5fuDEI2KRqXNjJIlSx0Af1HZ80+kbYbtGyHJOSS5KEO6K0RjMleSB2Gx8mvW1dqovqt50s9rVDQq6ZnzX/0UiNNDX3j1l0focUtqJHXRGMKDsiC5aF1JjclcSR60X5TH1dqovqt50s9rVDQq6ZnTqBSIpw7byi9FSY0FZNseIceesiC5aKFJjclcSR60X5TH1dqovqt50s9rVDQq6ZnTqBSIpw6bRuVrM8ixp/0iuQrj89tHkhqTuZI8aL8oj6u1UX1X86Sf16hoVNIzp1EpEE8dNo2KRuXVOJKPH51fkuuV/j/9nWik+kguUhfVR3IlYzQqGpXkvH2biyxZ6gCsfNAJ4BPqSmokDGlMcg5JLloX7RfRmMyV5EFYfOijPK7WRvVdzZN+XqNyoFEhQ3LCAKeW+QTTkezXCdyTGsl+0RjSZ8qC5KJ1UY0kH60rqZHURWIoC5IrGaNR0agk5+3bXMnDkVxoUld3fXRoaF2EIdWYjCM8KAuSi7KgGkk+WldSI6mLxFAWJFcyRqOiUUnOm0alSDt5cJIHm9aV1Fhs0ZbHCA/KguSiRVKNJB+tK6mR1EViKAuSKxmjUdGoJOdNo1KknTw4yYNN60pqLLZoy2OEB2VBctEiqUaSj9aV1EjqIjGUBcmVjNGoaFSS86ZRKdJOHpzkwaZ1JTUWW7TlMcKDsiC5aJFUI8lH60pqJHWRGMqC5ErGaFQ0Ksl506gUaScPTvJg07qSGost2vIY4UFZkFy0SKqR5KN1JTWSukgMZUFyJWM0KhqV5LxpVIq0kwcnebBpXUmNxRZteYzwoCxILlok1Ujy0bqSGkldJIayILmSMRoVjUpy3jQqRdrJg5M82LSupMZii7Y8RnhQFiQXLZJqJPloXUmNpC4SQ1mQXMkYjYpGJTlvGpUi7eTBSR5sWldSY7FFWx4jPCgLkosWSTWSfLSupEZSF4mhLEiuZIxGRaOSnDeNSpF28uAkDzatK6mx2KItjxEelAXJRYukGkk+WldSI6mLxFAWJFcyRqOiUUnOm0alSDt5cJIHm9aV1Fhs0ZbHCA/KguSiRVKNJB+tK6mR1EViKAuSKxmjUdGoJOdNo1KknTw4yYNN60pqLLZoy2OEB2VBctEiqUaSj9aV1EjqIjGUBcmVjNGoaFSS86ZRKdJOHpzkwaZ1JTUWW7TlMcKDsiC5aJFUI8lH60pqJHWRGMqC5ErGaFQ0Ksl506gUaScPTvJg07qSGost2vIY4UFZkFy0SKqR5KN1JTWSukgMZUFyJWNGG5UkSJJr4qJ8cJi6LKTHHzGkz5Rh91yUIeVB8iUZpvSl95IwJCzSMXQOUzyovjTHq/k0KleJbXw+NbwbJZdeNXVZSsX/5iHSZ8qwey7KkPIg+ZIMU/o0KoT01xg6h2SmiGKqj+RKxmhUkrR/yZUa3nSJU5eFciR9pgy756IMKQ+SL8kwpU+jQkhrVPZQW3+LRmWdIX4DOYg4WTAw+VEJloVTkT5Tht1zUYiUB8mXZJjSp1EhpDUqe6itv0Wjss4Qv4EcRJwsGJj8qATLwqlInynD7rkoRMqD5EsyTOnTqBDSGpU91NbfolFZZ4jfQA4iThYMTH5UgmXhVKTPlGH3XBQi5UHyJRmm9GlUCGmNyh5q62/RqKwzxG8gBxEnCwYmPyrBsnAq0mfKsHsuCpHyIPmSDFP6NCqEtEZlD7X1t2hU1hniN5CDiJMFA5MflWBZOBXpM2XYPReFSHmQfEmGKX0aFUJao7KH2vpbNCrrDPEbyEHEyYKByY9KsCycivSZMuyei0KkPEi+JMOUPo0KIa1R2UNt/S0alXWG+A3kIOJkwcDkRyVYFk5F+kwZds9FIVIeJF+SYUqfRoWQ1qjsobb+Fo3KOkP8BnIQcbJgYPKjEiwLpyJ9pgy756IQKQ+SL8kwpU+jQkhrVPZQW3+LRmWdIX4DOYg4WTAw+VEJloVTkT5Tht1zUYiUB8mXZJjSp1EhpDUqe6itv0Wjss4Qv4EcRJwsGJj8qATLwqlInynD7rkoRMqD5EsyTOnTqBDSGpU91NbfolFZZ+gbNhEgHwiamnz4kvpoXck4wpDqI+ypvmQuwoPoI3lOiTmhz6meURbde61R6d6hN9KXWmb6T5dJfSe0PXkUCXuqL5mL9JnoI3lOiTmhz6meURbde61R6d6hN9KXWmaNyp6hSh5FMhtUXzIX6QTRR/KcEnNCn1M9oyy691qj0r1Db6QvtcwalT1DlTyKZDaovmQu0gmij+Q5JeaEPqd6Rll077VGpXuH3khfapk1KnuGKnkUyWxQfclcpBNEH8lzSswJfU71jLLo3muNSvcOvZG+1DJrVPYMVfIoktmg+pK5SCeIPpLnlJgT+pzqGWXRvdcale4deiN9qWXWqOwZquRRJLNB9SVzkU4QfSTPKTEn9DnVM8qie681Kt079Eb6UsusUdkzVMmjSGaD6kvmIp0g+kieU2JO6HOqZ5RF915rVLp36I30pZZZo7JnqJJHkcwG1ZfMRTpB9JE8p8Sc0OdUzyiL7r3WqHTv0BvpSy2zRmXPUCWPIpkNqi+Zi3SC6CN5Tok5oc+pnlEW3XutUeneoTfSl1pmjcqeoUoeRTIbVF8yF+kE0UfynBJzQp9TPaMsuvdao9K9Q2+kL7XMGpU9Q5U8imQ2qL5kLtIJoo/kOSXmhD6nekZZdO+1RqV7h95IX2qZNSp7hip5FMlsUH3JXKQTRB/Jc0rMCX1O9Yyy6N5rjUr3Dr2RvtQya1T2DFXyKJLZoPqSuUgniD6S55SYE/qc6hll0b3XGpVfOpQaKPqxTA8U4UGXheSiPIjG7vooC1oXYZjWSPKRupIMaS7C4oQ7leRBZuODIdFIc9E+d47TqGhUvp3P5IKRXHS5yBHoro+yoHURhmmNJB+pK8mQ5iIsNCqfqZHZ0KjQyfsZp1HRqGhUinuU/EDQg1gs5dNjtK4TNBIepK4kQ5qLsNCoaFTo3OyM06hoVDQqxY1KfiDIx7JYxpfHaF0naCRMSF1JhjQXYaFR0ajQudkZp1HRqGhUihuV/ECQj2WxDI3KC1CEPZ2NZC46H0QjzUXiKHuSi7IgGmkuUlf3GI2KRkWjUtxScmyKr/7yWPJI0bpO0Ej4k7qSDGkuwsJfVPxFhc7NzjiNikZFo1LcqOQHgnwsi2X4i4q/qFwaleQsXhL234dP2EuisTt30isao1HRqGhUittDjk3x1f6i8gJUd/ZUH/kY0VwnzCLRmORB+vVRE9FIcxGG3WM0KhoVjUpxS8mxKb5ao6JRKY9Kcg4/RHX/YCZ5UBZEI81VHqSDHtSoaFQ0KsWFJcem+GqNikalPCrJOdSofG4LNQ+kZzRXeZAOelCjolHRqBQXlhyb4qs1KhqV8qgk51CjolEpD+aND2pUNCoaleKCJT8QyX+aonWdoLHY2k+PkbqSDGkuwkKjolGhc7MzTqOiUdGoFDcq+YEgH8tiGV8eo3WdoJEwIXUlGdJchIVGRaNC52ZnnEZlJ83Qu5KHihztEIa/01AW1rXeJcKeck/mImSIPpJnxThQjbRnpD6ikeqbmotw7x6jUeneod/oIwtGy6RHgOa7GkdZWNdV0l+fJ+wp92QuQoboI3k0Kl+pnTBTZD5oXXSuOsdpVDp35w/ayNDTMrsvC2VhXXQifsYR9pR7MhchQ/SRPBoVjQqdm5PjNCpb7GOtAAAgAElEQVQHdu+Eo5jCSlnQD6Z1aVR+NwN0Dsk80dmlGmk+UhvRSPVNzUW4d4/RqHTv0G/0kQWjZdIjQPNdjaMsrOsq6a/PE/aUezIXIUP0kTz+ouIvKnRuTo7TqBzYvROOYgorZUE/mNblLyr+onLfFpB9prs8Ndd93XnuzRqV59jjzGTBaDJ6BGi+q3GUhXVdJe0vKt8Ro3NIukBnl2qk+UhtRCPVNzUX4d49RqPSvUO/0UcWjJZJjwDNdzWOsrCuq6Q1KhqV9Zl59Qayz3SXp+Z6xfjEv2tUDuwaWTBaJj0CNN/VOMrCuq6S1qhoVNZn5tUbyD7TXZ6a6xXjE/+uUTmwa2TBaJn0CNB8V+MoC+u6SlqjolFZn5lXbyD7THd5aq5XjE/8u0blwK6RBaNl0iNA812Noyys6yppjYpGZX1mXr2B7DPd5am5XjE+8e8alQO7RhaMlkmPAM13NY6ysK6rpDUqGpX1mXn1BrLPdJen5nrF+MS/a1QO7BpZMFomPQI039U4ysK6rpLWqGhU1mfm1RvIPtNdnprrFeMT/65RObBrZMFomfQI0HxX4ygL67pKWqOiUVmfmVdvIPtMd3lqrleMT/y7RuWXrpHh/XgFXRYyNEQj1UdykZpkSKmdFZecQ5qLEKV7ktRI6qIxlAfNR+IIe1oXyUVqmhqjUdGofDvbdDHJwiSXmdRF9ZFchN8JMUmGNBfhSHuc1EjqojGUB81H4gh7WhfJRWqaGqNR0ahoVIrbTY8NPW5FWUc9lmRIcxGgtMdJjaQuGkN50HwkjrCndZFcpKapMRoVjYpGpbjd9NjQ41aUddRjSYY0FwFKe5zUSOqiMZQHzUfiCHtaF8lFapoao1HRqGhUittNjw09bkVZRz2WZEhzEaC0x0mNpC4aQ3nQfCSOsKd1kVykpqkxGhWNikaluN302NDjVpR11GNJhjQXAUp7nNRI6qIxlAfNR+IIe1oXyUVqmhqjUdGoaFSK202PDT1uRVlHPZZkSHMRoLTHSY2kLhpDedB8JI6wp3WRXKSmqTEaFY2KRqW43fTY0ONWlHXUY0mGNBcBSnuc1EjqojGUB81H4gh7WhfJRWqaGqNR0ahoVIrbTY8NPW5FWUc9lmRIcxGgtMdJjaQuGkN50HwkjrCndZFcpKapMRoVjYpGpbjd9NjQ41aUddRjSYY0FwFKe5zUSOqiMZQHzUfiCHtaF8lFapoao1HRqGhUittNjw09bkVZRz2WZEhzEaC0x0mNpC4aQ3nQfCSOsKd1kVykpqkxGhWNikaluN302NDjVpR11GNJhjQXAUp7nNRI6qIxlAfNR+IIe1oXyUVqmhqjUdGoaFSK202PDT1uRVlHPZZkSHMRoLTHSY2kLhpDedB8JI6wp3WRXKSmqTEalamdfbAuusxEMj0ASY2kLhpDeZB8hGF3fYRDOibJ8KM20uckE8ojWRfVmOTYOZdGpXN3DtV2wgFIaky2MXkQCcPu+pK9ormSDDUqtEuf49I926O6z1s0Kn16MUYJ+YDR4ukBSGqktZE4yoPkIgy76yMc0jFJhhqVPd1N92yP6j5v0aj06cUYJeQDRounByCpkdZG4igPkosw7K6PcEjHJBlqVPZ0N92zPar7vEWj0qcXY5SQDxgtnh6ApEZaG4mjPEguwrC7PsIhHZNkqFHZ0910z/ao7vMWjUqfXoxRQj5gtHh6AJIaaW0kjvIguQjD7voIh3RMkqFGZU930z3bo7rPWzQqfXoxRgn5gNHi6QFIaqS1kTjKg+QiDLvrIxzSMUmGGpU93U33bI/qPm/RqPTpxRgl5ANGi6cHIKmR1kbiKA+SizDsro9wSMckGWpU9nQ33bM9qvu8RaPSpxdjlJAPGC2eHoCkRlobiaM8SC7CsLs+wiEdk2SoUdnT3XTP9qju8xaNSp9ejFFCPmC0eHoAkhppbSSO8iC5CMPu+giHdEySoUZlT3fTPdujus9bNCp9ejFGCfmA0eLpAUhqpLWROMqD5CIMu+sjHNIxSYYalT3dTfdsj+o+b9Go9OnFGCXkA0aLpwcgqZHWRuIoD5KLMOyuj3BIxyQZalT2dDfdsz2q+7xFo9KnF2OUkA8YLZ4egKRGWhuJozxILsKwuz7CIR2TZKhR2dPddM/2qO7zFo1Kn16MUUI+YLR4egCSGmltJI7yILkIw+76CId0TJKhRmVPd9M926O6z1tGG5XkITXXz6E+YSlJv/qs7Z+VEPaUBcmVZEjrSmpM5qL9SnIkGpP6aL9IXTTXxDiNyi9dpQNFlsVcz60U6ddzauuZyUxRFiRXvZL1J2ld65l7voH2K8mRaEzqo50lddFcE+M0KhqVb+eaHIETlpLUdcIBIOwpC5IryZDWldSYzEX7leRINCb10X6RumiuiXEaFY2KRmXQZpODSA89yZVETetKakzmov1KciQak/pov0hdNNfEOI2KRkWjMmizyUGkh57kSqKmdSU1JnPRfiU5Eo1JfbRfpC6aa2KcRkWjolEZtNnkINJDT3IlUdO6khqTuWi/khyJxqQ+2i9SF801MU6jolHRqAzabHIQ6aEnuZKoaV1JjclctF9JjkRjUh/tF6mL5poYp1HRqGhUBm02OYj00JNcSdS0rqTGZC7aryRHojGpj/aL1EVzTYzTqGhUNCqDNpscRHroSa4kalpXUmMyF+1XkiPRmNRH+0XqorkmxmlUNCoalUGbTQ4iPfQkVxI1rSupMZmL9ivJkWhM6qP9InXRXBPjNCoaFY3KoM0mB5EeepIriZrWldSYzEX7leRINCb10X6RumiuiXEaFY2KRmXQZpODSA89yZVETetKakzmov1KciQak/pov0hdNNfEOI2KRkWjMmizyUGkh57kSqKmdSU1JnPRfiU5Eo1JfbRfpC6aa2KcRmVTV8kg0gWbmmtTK0qvIQxLL970UHI2Nkkuvca6SphueYjOPO0ZKYJo7K7vg0NKI+FH+pSO0ahsIk4GhA7v1FybWlF6DWFYevGmh5KzsUly6TXWVcJ0y0N05mnPSBFEY3d9GhUyCZ9jNCrrDP9+Q3LBpuba1IrSawjD0os3PUSPr3VtasDF19B+XUyz9DidjWRtRGN3fRqVpbH9O1ijss5Qo/ILw+ThoO0jB5HmInGUoXUR2usxtF/rmetvoLORrI1o7K5Po1Kf0T89qVFZZ6hR0ahsmqKfr6HHlxz67eK/eaF1JWl/zkVng/aMVEo0dtenUSGT8DlGo7LOUKOiUdk0RRqVP4EkH7DtTbnBgCU1UobdjUB3fRqV9SnXqKwz1KhoVDZNkUZFo7J9lP73Qo3KOtvuDKm+dTL3vkGjsokvGRD6TwJTc21qRek1hGHpxZseSs7GJsml11hXCdMtD9GZpz0jRRCN3fX5iwqZhM8xGpV1hv6i4i8qm6bIX1T8RWX7KPmLykakxEhpVNYboFFZZ6hR0ahsmiKNikZl+yhpVDYi1ahshHnhVRqVC7C+e5QMMP3JcmquTa0ovYYwLL1400PJ2dgkufQa6yphuuUhOvO0Z6QIorG7Pn9RIZPwOUajss7QX1T8RWXTFPmLir+obB8lf1HZiJQYKY3KegM0KusMNSoalU1TpFHRqGwfJY3KRqQalY0wL7xKo3IB1nePkgGmP1lOzbWpFaXXEIalF296KDkbmySXXmNdJUy3PERnnvaMFEE0dtfnLypkEj7HjDYqBA8derJgRB+NoXXRfKk4yp3wOCEX4U5YkDwrMZT9Ss5ELGFPWZBcCQZP5SAckwyJvqdY3p1Xo/ILYTqI3YeK1nX3AK6+n3InPE7IRXgSFiTPSgxlv5IzEUvYUxYkV4LBUzkIxyRDou8plnfn1ahoVO6esVvfT5eZHJwTchHYhAXJsxJD2a/kTMQS9pQFyZVg8FQOwjHJkOh7iuXdeTUqGpW7Z+zW99NlJgfnhFwENmFB8qzEUPYrOROxhD1lQXIlGDyVg3BMMiT6nmJ5d16Nikbl7hm79f10mcnBOSEXgU1YkDwrMZT9Ss5ELGFPWZBcCQZP5SAckwyJvqdY3p1Xo6JRuXvGbn0/XWZycE7IRWATFiTPSgxlv5IzEUvYUxYkV4LBUzkIxyRDou8plnfn1ahoVO6esVvfT5eZHJwTchHYhAXJsxJD2a/kTMQS9pQFyZVg8FQOwjHJkOh7iuXdeTUqGpW7Z+zW99NlJgfnhFwENmFB8qzEUPYrOROxhD1lQXIlGDyVg3BMMiT6nmJ5d16Nikbl7hm79f10mcnBOSEXgU1YkDwrMZT9Ss5ELGFPWZBcCQZP5SAckwyJvqdY3p1Xo6JRuXvGbn0/XWZycE7IRWATFiTPSgxlv5IzEUvYUxYkV4LBUzkIxyRDou8plnfn1ahoVO6esVvfT5eZHJwTchHYhAXJsxJD2a/kTMQS9pQFyZVg8FQOwjHJkOh7iuXdeTUqGpW7Z+zW99NlJgfnhFwENmFB8qzEUPYrOROxhD1lQXIlGDyVg3BMMiT6nmJ5d16Nikbl7hm79f10mcnBOSEXgU1YkDwrMZT9Ss5ELGFPWZBcCQZP5SAckwyJvqdY3p1Xo6JR+XbGksuSPAJ3L9ZT7yf9otxJrqe4XMlLeVzJ8c+zhCHVR3J96KT5pvIgdRGGtF9EX/cYjYpGRaPSfUsv6CPHjRzRD0kk14VSHnuU8iCCCUOqj+TSqJCufo0hPaP92qO411s0KhoVjUqvnVxSQ44bOaIalaU2/S/4hH7R+SCETuBB6iIMCQui7YQYjYpGRaNywqYWNZLjRo6oRqXYkBePndAvOh+E0Ak8SF2EIWFBtJ0Qo1HRqGhUTtjUokZy3MgR1agUG6JRuQRq6vySHSMsLsE+6GGNikZFo3LQwr6SSo4bOaIalVedqP39hH7R+agR+PzUCTxIXYQhYUG0nRCjUdGoaFRO2NSiRnLcyBHVqBQb4i8ql0BNnV+yY4TFJdgHPaxR0ahoVA5a2FdSyXEjR1Sj8qoTtb+f0C86HzUC/qLyJ05kNgjzE2I0KhoVjcoJm1rUSI4b/RCRXMUyHn2M8iCiCUOqj+T6qInmm8qD1EUY0n4Rfd1jNCoaFY1K9y29oI8cN3JE/UXlQlO+efSEftH5IIRO4EHqIgwJC6LthBiNikZFo3LCphY1kuNGjqhGpdiQF4+d0C86H4TQCTxIXYQhYUG0nRCjUdGoaFRO2NSiRnLcyBHVqBQbolG5BGrq/JIdIywuwT7oYY2KRkWjctDCvpJKjhs5ohqVV52o/f2EftH5qBH4/NQJPEhdhCFhQbSdEKNR0ahoVE7Y1KJGctzIEdWoFBviLyqXQE2dX7JjhMUl2Ac9PNqoJIeD5KJzkhxgUhfV1z2X/aIE1uPIbKxnrb+Bznw9w3s8SfpM2ZNctAtEI9FH8tCaknEalV9o00aToaKNphpJPlIX1dc9F+GX/uUhyZDyIHGkLpKHxtCZp/mmxpE+U/YkF+VONBJ9JA+tKRmnUdGofDtvyWXpnosuZvJ4JBlSHiSO1EXy0Jhkj6nGE+JInyl7kosyJBqJPpKH1pSM06hoVDQqN29c8nhMPW6krpvb+un1yR4n60rnIn2m7EkuyoNoJPpIHlpTMk6jolHRqNy8ccnjMfW4kbpubqtG5QbApM90v0guWjLRSPSRPLSmZJxGRaOiUbl545LHY+pxI3Xd3FaNyg2ASZ/pfpFctGSikegjeWhNyTiNikZFo3LzxiWPx9TjRuq6ua0alRsAkz7T/SK5aMlEI9FH8tCaknEaFY2KRuXmjUsej6nHjdR1c1s1KjcAJn2m+0Vy0ZKJRqKP5KE1JeM0KhoVjcrNG5c8HlOPG6nr5rZqVG4ATPpM94vkoiUTjUQfyUNrSsZpVDQqGpWbNy55PKYeN1LXzW3VqNwAmPSZ7hfJRUsmGok+kofWlIzTqGhUNCo3b1zyeEw9bqSum9uqUbkBMOkz3S+Si5ZMNBJ9JA+tKRmnUdGoaFRu3rjk8Zh63EhdN7dVo3IDYNJnul8kFy2ZaCT6SB5aUzJOo6JR0ajcvHHJ4zH1uJG6bm6rRuUGwKTPdL9ILloy0Uj0kTy0pmScRiVJe5MpelDyranJYt4q6MB+JRmSo9hdH50nWleSIcl1Ao+kxu4Mk/oodxKnUSHUNsVMHSqKhx57mu9q3An9SjIkPLrruzoT/zxP60oyJLlO4JHU2J1hUh/lTuI0KoTappipQ0Xx0GNP812NO6FfSYaER3d9V2dCo/J7YrTPZKaSPVMfpb0Wp1FZ47cUnRz6JaGhYHrcQvL+c0K/kgwJj+766CzRupIMSa4TeCQ1dmeY1Ee5kziNCqG2KWbqUFE89NjTfFfjTuhXkiHh0V3f1ZnwFxV/UaEz8yqO7ArZyVc6Ovxdo/JgF6YOFUVKFpPmInEn9CvJkPDoro/MxUcMrSvJkOQ6gUdSY3eGSX2UO4nTqBBqm2KmDhXFQ489zXc17oR+JRkSHt31XZ0Jf1HxFxU6M6/iyK6QnXylo8PfNSoPdmHqUFGkZDFpLhJ3Qr+SDAmP7vrIXPiLyldqtM9kppI9Ux+lvRanUVnjtxSdHPoloaFgetxC8vwv0/4CmsxvssdEH50lWhfRmMx1Ao+kRtKvqfpoXSROo0KobYpJDv0mybe+hh7gW0X96+Un9CvJkPDoro/OEq0ryZDkOoFHUmN3hkl9lDuJ06gQaptipg4VxUOPPc13Ne6EfiUZEh7d9V2diX+ep3UlGZJcJ/BIauzOMKmPcidxGhVCbVPM1KGieOixp/muxp3QryRDwqO7vqszoVH5PTHaZzJTyZ6pj9Jei9OorPFbik4O/ZLQUDA9biF5/ndUfgFN5jfZY6KPzhKti2hM5jqBR1Ij6ddUfbQuEqdRIdQ2xSSHfpPkW19DD/Ctov718hP6lWRIeHTXR2eJ1pVkSHKdwCOpsTvDpD7KncSNNioEiDGfCdADnOJIF9O6fnYoyfCEXGR26TwRHjQXqesjprtGoo+ySLO/qjPJ4qq2lec1Kiv03iB26mJal0Zl5/rSeSIfFpqL1ttdI9FHWaTZX9WZZHFV28rzGpUVem8QO3UxrUujsnN96TyRDwvNRevtrpHooyzS7K/qTLK4qm3leY3KCr03iJ26mNalUdm5vnSeyIeF5qL1dtdI9FEWafZXdSZZXNW28rxGZYXeG8ROXUzr0qjsXF86T+TDQnPRertrJPooizT7qzqTLK5qW3leo7JC7w1ipy6mdWlUdq4vnSfyYaG5aL3dNRJ9lEWa/VWdSRZXta08r1FZofcGsVMX07o0KjvXl84T+bDQXLTe7hqJPsoizf6qziSLq9pWnteorNB7g9ipi2ldGpWd60vniXxYaC5ab3eNRB9lkWZ/VWeSxVVtK89rVFbovUHs1MW0Lo3KzvWl80Q+LDQXrbe7RqKPskizv6ozyeKqtpXnNSor9N4gdupiWpdGZef60nkiHxaai9bbXSPRR1mk2V/VmWRxVdvK8xqVFXpvEDt1Ma1Lo7Jzfek8kQ8LzUXr7a6R6KMs0uyv6kyyuKpt5XmNygq9N4idupjWpVHZub50nsiHheai9XbXSPRRFmn2V3UmWVzVtvK8RmWF3hvETl1M69Ko7FxfOk/kw0Jz0Xq7ayT6KIs0+6s6kyyualt5XqPyC73kINKhIhppLjJcRN9HnhM0Eh7d66L6SJ+TuUiv0nNINBLuJM8/MbRnJCepjeqbmotw7x6jUdGobJ9RcgDSHwiqkcCih5TkInVRfd1zEX7pOSQaCXeSR6PyldoJu7LS666xGhWNyvbZpIeUHgFSANVIcnWvi+ojDJO5SK80Kvs+zoR/95lKzi/NRbh3j9GoaFS2zyg5NukPBNVIYCUPDqmL6uuei/QqPYdEI+FO8viLyj7TRnpG93Kl111jNSoale2zSZYy/YGgGgms5MEhdVF93XORXqXnkGgk3EkejYpGZWVudsZqVDQqO+fp73fRQ0o/mKQAqpHk6l4X1UcYJnORXmlU9n2cCf/uM5WcX5qLcO8eo1HRqGyfUXJs0h8IqpHASh4cUhfV1z0X6VV6DolGwp3k8ReVfaaN9Izu5Uqvu8ZqVDQq22eTLGX6A0E1EljJg0Pqovq65yK9Ss8h0Ui4kzwaFY3KytzsjNWoaFR2ztPf76KHlH4wSQFUI8nVvS6qjzBM5iK90qjs+zgT/t1nKjm/NBfh3j1Go6JR2T6j5NikPxBUI4GVPDikLqqvey7Sq/QcEo2EO8njLyr7TBvpGd3LlV53jdWoaFS2zyZZyvQHgmoksJIHh9RF9XXPRXqVnkOikXAneTQqGpWVudkZq1HRqOycp7/fRQ8p/WCSAqhGkqt7XVQfYZjMRXqlUdn3cSb8u89Ucn5pLsK9e4xGRaOyfUbJsUl/IKhGAit5cEhdVF/3XKRX6TkkGgl3ksdfVPaZNtIzupcrve4aq1HRqGyfTbKU6Q8E1UhgJQ8OqYvq656L9Co9h0Qj4U7yaFQ0KitzszN2tFEhC02PNmkK0Zc+pFQj4ZGMSfaZ1EW5k7poLlIX0UfyrMQQHrQukmulNmN/EqA9IwxTfU7WRDjQGI3KL+SSjabDe4JGOpCpuCRDUlNyNmguUld37h81ER60LpKLcDdm368jhGWqz3QOSU3JGI2KRuXbeUstWHLo079Kkdood3KoaC5SF9FH8qzEEB60LpJrpTZj/UXlxBnQqGhUNCoNN5d+wMgHk+Yi2Ig+kmclhvCgdZFcK7UZq1E5cQY0KhoVjUrDzaUfMPLBpLkINqKP5FmJITxoXSTXSm3GalROnAGNikZFo9Jwc+kHjHwwaS6CjegjeVZiCA9aF8m1UpuxGpUTZ0CjolHRqDTcXPoBIx9MmotgI/pInpUYwoPWRXKt1GasRuXEGdCoaFQ0Kg03l37AyAeT5iLYiD6SZyWG8KB1kVwrtRmrUTlxBjQqGhWNSsPNpR8w8sGkuQg2oo/kWYkhPGhdJNdKbcZqVE6cAY2KRkWj0nBz6QeMfDBpLoKN6CN5VmIID1oXybVSm7EalRNnQKOiUdGoNNxc+gEjH0yai2Aj+kielRjCg9ZFcq3UZqxG5cQZ0KhoVDQqDTeXfsDIB5PmItiIPpJnJYbwoHWRXCu1GatROXEGNCoaFY1Kw82lHzDywaS5CDaij+RZiSE8aF0k10ptxmpUTpwBjYpGRaPScHPpB4x8MGkugo3oI3lWYggPWhfJtVKbsRqVE2dgtFE5sSHvrJkc7akfiGRdyVx0volGMk8f+kguWlcybioPWhdhT2eDaKS5SF3dYzQq3Tv0RvqSy0xyJVtBjxSpK5mLMiQaCQuNytcOEfa0zySO9pnkoiyIRpqL1NU9RqPSvUNvpC+5zCRXshX0SJG6krkoQ6KRsNCoaFS+m1Eyhx/vI7NIc9Ed6xynUencnTfTllxmkivZDnqkSF3JXJQh0UhYaFQ0KhoVuqX3xWlU7mPrmy8SIB8W8gGj/4RzsZylx5N1JXNRKEQjmSeNikZFo0K39L44jcp9bH3zRQLkw0I+YBqVz405gSHRSOZJo6JR0ahcPNyBxzUqAcimqBEgHxbyAdOoaFTu+BjVpvy5p8h+nWDcaF2kE8l7Q3ORurrHaFS6d+iN9JGDQ5eZ5Eq2IllXMhdlSDTSHpNctK5k3FQetC7Cns4G0Uhzkbq6x2hUunfojfQll5nkSraCHilSVzIXZUg0EhYn/IJAGU7lQesiHMkc0l9waS5SV/cYjUr3Dr2RPnJw6DKTXMlWJOtK5qIMiUbaY5KL1pWMm8qD1kXY09kgGmkuUlf3GI1K9w69kb7kMpNcyVbQI0XqSuaiDIlGwsJfVL52iLCnfSZxtM8kF2VBNNJcpK7uMRqV7h16I33JZSa5kq2gR4rUlcxFGRKNhIVGRaPy3YySOfRf/dCt/xmnUVln6Bs2ESAfluTh2FRm6TXJupK5SsX/5iGikcyTRkWjolGhW3pf3GijQg/Vfbjf483ko3LCP3WcME+UPZlMwqO7PsJhxdwQhlQjjSM9o3V1z0UZEh6EBdXXPU6j0r1DB+qjC9Z9mYm+dPsoe6KT8Oiuj3DQqHylRmaDckzmovNBNCZ3hdaVitOopEi/UR66YN2XmehLt52yJzoJj+76CAf6gaW/IlKNNI70jMwG5ZjMRRkSjYQ71dc9TqPSvUMH6qML1n2Zib50+yh7opPw6K6PcKAfWI3KV9pkPsgcrvSMzAjRSFgQbSfEaFRO6NJhGumCdV9moi/dOsqe6CQ8uusjHFY+eoQh1UjjSM9oXd1zUYaEB2FB9XWP06h079CB+uiCdV9moi/dPsqe6CQ8uusjHDQqX6mR2aAck7nofBCNyV2hdaXiNCop0m+Uhy5Y92Um+tJtp+yJTsKjuz7CgX5gP+IIQ6qRxpGe0bq656IMCQ/CgurrHqdR6d6hA/XRBeu+zERfun2UPdFJeHTXRzhoVPxF5dXcdN+VV/qf/rtG5ekODMxPP0bdl5noS7eXsic6CY/u+ggHjYpG5dXcdN+VV/qf/rtG5ekODMxPP0bdl5noS7eXsic6CY/u+ggHjYpG5dXcdN+VV/qf/rtG5ekODMxPP0bdl5noS7eXsic6CY/u+ggHjYpG5dXcdN+VV/qf/rtG5ekODMxPP0bdl5noS7eXsic6CY/u+ggHjYpG5dXcdN+VV/qf/rtG5ekODMxPP0bdl5noS7eXsic6CY/u+ggHjYpG5dXcdN+VV/qf/rtG5ekODMxPP0bdl5noS7eXsic6CY/u+ggHjYpG5dXcdN+VV/qf/rtG5ZcOJA/p082v5E8uGMlVqeF3z5A+U30kF62LaEzqo3V1jyPcu9f0j77u83EC++4Mu8+iRkWj8u2MkiNAl5LkogtGNFJ9JBeti2hM6qN1dY8j3LvXpFHZ1yF3bI2lRkWjolEp7hD9GCWPFNGY1FdEfdxjhPspRXafjxPYd2fYfRY1KvpUkZEAAA/lSURBVBoVjUpxS+lBTB4pojGpr4j6uMcI91OK7D4fJ7DvzrD7LGpUNCoaleKW0oOYPFJEY1JfEfVxjxHupxTZfT5OYN+dYfdZ1KhoVDQqxS2lBzF5pIjGpL4i6uMeI9xPKbL7fJzAvjvD7rOoUdGoaFSKW0oPYvJIEY1JfUXUxz1GuJ9SZPf5OIF9d4bdZ1GjolHRqBS3lB7E5JEiGpP6iqiPe4xwP6XI7vNxAvvuDLvPokZFo6JRKW4pPYjJI0U0JvUVUR/3GOF+SpHd5+ME9t0Zdp9FjYpGRaNS3FJ6EJNHimhM6iuiPu4xwv2UIrvPxwnsuzPsPosaFY2KRqW4pfQgJo8U0ZjUV0R93GOE+ylFdp+PE9h3Z9h9FjUqGhWNSnFL6UFMHimiMamviPq4xwj3U4rsPh8nsO/OsPssalQ0KhqV4pbSg5g8UkRjUl8R9XGPEe6nFNl9Pk5g351h91nUqGwyKt2XhS4KqYvmSi5Lsi6Si7Lozp6ySNZFNHbXR+dpchzpGZmNJENSU1IfzaVR0ai0+UWFDjGJIweHHgGSi9T0EUM10nxX4yiLZF1EY3d9V/v0Ds+TnpHZSLIkNSX10VwaFY2KRqW4PfQIJI8b1VhEsPwYZZGsi2jsrm+5cQNfQHpGZiOJjtSU1EdzaVQ0KhqV4vbQI5A8blRjEcHyY5RFsi6isbu+5cYNfAHpGZmNJDpSU1IfzaVR0ahoVIrbQ49A8rhRjUUEy49RFsm6iMbu+pYbN/AFpGdkNpLoSE1JfTSXRkWjolEpbg89AsnjRjUWESw/Rlkk6yIau+tbbtzAF5CekdlIoiM1JfXRXBoVjYpGpbg99AgkjxvVWESw/BhlkayLaOyub7lxA19AekZmI4mO1JTUR3NpVDQqGpXi9tAjkDxuVGMRwfJjlEWyLqKxu77lxg18AekZmY0kOlJTUh/NpVHRqGhUittDj0DyuFGNRQTLj1EWybqIxu76lhs38AWkZ2Q2kuhITUl9NJdGRaOiUSluDz0CyeNGNRYRLD9GWSTrIhq761tu3MAXkJ6R2UiiIzUl9dFcGhWNikaluD30CCSPG9VYRLD8GGWRrIto7K5vuXEDX0B6RmYjiY7UlNRHc2lUNCoaleL20COQPG5UYxHB8mOURbIuorG7vuXGDXwB6RmZjSQ6UlNSH82lUdGoaFSK20OPQPK4UY1FBMuPURbJuojG7vqWGzfwBaRnZDaS6EhNSX00l0ZFo6JRKW4PPQLJ40Y1FhEsP0ZZJOsiGrvrW27cwBeQnpHZSKIjNSX10VwaFY1KG6NCjgBdTJKLLhnRSPWRXLQuEkfrIrlOiOnerzRDMh+UIcmV5nE1H2VxNU/6eY2KRkWjcvPWkeNBjyjJdXP5n15P60pqTObq3q8ki49cZD4oQ5IrzeNqPsriap708xoVjYpG5eatI8eDHlGS6+byNSrfAO7er+RsaFTWaU+dJ42KRkWjsn4fvn0DOR4alZub0uT1ZDaaSL9FBpl7ypDkuqXojS+lLDZKuOVVGhWNikblltX6+VJyPOgRJbluLt9fVPxFpTxiZO7pzJNc5UIeepCyeEhuOa1GRaOiUSmvC3uQHA96REkuVhWLonWxbP2juvcrTZDMB2VIcqV5XM1HWVzNk35eo6JR0ajcvHXkeNAjSnLdXL6/qPiLSnnEyNzTmSe5yoU89CBl8ZDcclqNikZFo1JeF/YgOR70iJJcrCoWReti2fpHde9XmiCZD8qQ5ErzuJqPsriaJ/28RkWjolG5eevI8aBHlOS6uXx/UfEXlfKIkbmnM09ylQt56EHK4iG55bQaFY2KRqW8LuxBcjzoESW5WFUsitbFsvWP6t6vNEEyH5QhyZXmcTUfZXE1T/p5jYpGRaNy89aR40GPKMl1c/n+ouIvKuURI3NPZ57kKhfy0IOUxUNyy2k1KhoVjUp5XdiD5HjQI0pysapYFK2LZesf1b1faYJkPihDkivN42o+yuJqnvTzGhWNikbl5q0jx4MeUZLr5vL9RcVfVMojRuaezjzJVS7koQcpi4fkltNqVDQqRxuV8qRveDB5BJJHNFnXhjaUX0EZEh40V7mYfz1I9H2EJzWSumjMCTyoRspkWpxGRaOiUSludfLYJD8qybqKqLc8RhkSHjQXKZTo06h8JX1Cz8h8TIzRqGhUNCrFzaYfiOLrPz3mESXUPsdQhqTPNBepkujTqGhUyKx1idGoaFQ0KsVtpB+I4us1KgTUNzHUPJA+01ykZKJPo6JRIbPWJUajolHRqBS3kX4giq/XqBBQGpUytaSZKova8CDdyyQPqnEDnhGv0KhoVDQqxVVOHhuPaLEpGpUyqORMlUVteJDuZZIH1bgBz4hXaFQ0KhqV4ionj41HtNgUjUoZVHKmyqI2PEj3MsmDatyAZ8QrNCoaFY1KcZWTx8YjWmyKRqUMKjlTZVEbHqR7meRBNW7AM+IVGhWNikaluMrJY+MRLTZFo1IGlZypsqgND9K9TPKgGjfgGfEKjYpGRaNSXOXksfGIFpuiUSmDSs5UWdSGB+leJnlQjRvwjHiFRkWjolEprnLy2HhEi03RqJRBJWeqLGrDg3Qvkzyoxg14RrxCo6JR0agUVzl5bDyixaZoVMqgkjNVFrXhQbqXSR5U4wY8I16hUdGoaFSKq5w8Nh7RYlM0KmVQyZkqi9rwIN3LJA+qcQOeEa/QqGhUNCrFVU4eG49osSkalTKo5EyVRW14kO5lkgfVuAHPiFdoVDYZlRHT8JsiyDInl5Lo+yizu8bu+tLzTnicMBuEI62L5KK7ktZIa7saR+bwao5/nicMk/poXSROo6JRafOLChrgHz9ImEblX9TIQUTQF4LIAaZ1kVwLpV0OpXVdTvTfAMIjrZHWdjWOsLiaQ6PylZhGRaOiUaGXpBhHjnb3g1gsfdtjhAfhTn9B2FZo4UW0rsKrf/tIkj3VmIojLKg20uekPloXidOoaFQ0KmRzLsR0PzhE34XytzxKDjCti+TaUmTxJbSu4uu/PEZ4pDXS2q7GERZXc/iLir+ovJyZ5CC+FNPgAXJwkgyJvvQ/NRONJzBMjifhQbinZ4MwpHWRXJRHWiOt7WocmcOrOTQqGpWXM5McxJdiGjxADk6SIdFHjy9tB9F4AkPKg8QRHoR7ejYIC1oXyUV5pDXS2q7GkTm8mkOjolF5OTPJQXwppsED5OAkGRJ99PjSdhCNJzCkPEgc4UG4p2eDsKB1kVyUR1ojre1qHJnDqzk0KhqVlzOTHMSXYho8QA5OkiHRR48vbQfReAJDyoPEER6Ee3o2CAtaF8lFeaQ10tquxpE5vJpDo6JReTkzyUF8KabBA+TgJBkSffT40nYQjScwpDxIHOFBuKdng7CgdZFclEdaI63tahyZw6s5NCoalZczkxzEl2IaPEAOTpIh0UePL20H0XgCQ8qDxBEehHt6NggLWhfJRXmkNdLarsaRObyaQ6OiUXk5M8lBfCmmwQPk4CQZEn30+NJ2EI0nMKQ8SBzhQbinZ4OwoHWRXJRHWiOt7WocmcOrOTQqGpWXM5McxJdiGjxADk6SIdFHjy9tB9F4AkPKg8QRHoR7ejYIC1oXyUV5pDXS2q7GkTm8mkOjolF5OTPJQXwppsED5OAkGRJ99PjSdhCNJzCkPEgc4UG4p2eDsKB1kVyUR1ojre1qHJnDqzk0KhoVOjPGXSBAl9nj9hPyCSxony+M0v8eJTy660ubAHmQydsTk2S/R3Gvt/g/od+rHyPU0KUkH6MTgBEeJ7AgddF+ER7d9WlUvk4D6RmZDTqHNI7URXNNjNOoTOzqwzXRpTzh4BC0hMcJLEhdhN9HDOHRXZ9GRaNC9+Hd4jQq79bxQL30A0E+RoFyllMQHiewIHVRmIRHd30aFY0K3Yd3i9OovFvHA/XSDwT5GAXKWU5BeJzAgtRFYRIe3fVpVDQqdB/eLU6j8m4dD9RLPxDkYxQoZzkF4XECC1IXhUl4dNenUdGo0H14tziNyrt1PFAv/UCQj1GgnOUUhMcJLEhdFCbh0V2fRkWjQvfh3eI0Ku/W8UC99ANBPkaBcpZTEB4nsCB1UZiER3d9GhWNCt2Hd4vTqLxbxwP10g8E+RgFyllOQXicwILURWESHt31aVQ0KnQf3i1Oo/JuHQ/USz8Q5GMUKGc5BeFxAgtSF4VJeHTXp1HRqNB9eLc4jcq7dTxQL/1AkI9RoJzlFITHCSxIXRQm4dFdn0ZFo0L34d3iNCrv1vFAvfQDQT5GgXKWUxAeJ7AgdVGYhEd3fRoVjQrdh3eL06i8W8cD9dIPBPkYBcpZTkF4nMCC1EVhEh7d9WlUNCp0H94tbrRRebdmWq8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AGNyqBmWooEJCABCUhgGgGNyrSOWo8EJCABCUhgEIH/A7xHH62HLVQb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0216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Tools für Ihren Studienalltag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Es gibt viele Möglichkeiten: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Korrekturprogramme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Vorlesesoftware </a:t>
            </a:r>
            <a:r>
              <a:rPr lang="de-DE" dirty="0"/>
              <a:t>(TSS-Software</a:t>
            </a:r>
            <a:r>
              <a:rPr lang="de-DE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Spracherkennung und Diktierfunktion (</a:t>
            </a:r>
            <a:r>
              <a:rPr lang="de-DE" dirty="0"/>
              <a:t>STT-Software</a:t>
            </a:r>
            <a:r>
              <a:rPr lang="de-DE" dirty="0" smtClean="0"/>
              <a:t>)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Bild zu Text (OCR-Software)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315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Korrekturprogramme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>
                <a:hlinkClick r:id="rId3"/>
              </a:rPr>
              <a:t>LanguageTool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6876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Vorlesesoftware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Plastischer Reader bei Word 365, </a:t>
            </a:r>
            <a:r>
              <a:rPr lang="de-DE" dirty="0" smtClean="0">
                <a:hlinkClick r:id="rId3"/>
              </a:rPr>
              <a:t>Balabolka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0549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Spracherkennung &amp; Diktierfunktion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Diktierfunktion in Office 365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2568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ChatGPT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Viele praktische Funktionen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1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Weitere Tools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Korrekturprogramme</a:t>
            </a:r>
          </a:p>
          <a:p>
            <a:pPr lvl="1"/>
            <a:r>
              <a:rPr lang="de-DE" dirty="0" smtClean="0">
                <a:hlinkClick r:id="rId3"/>
              </a:rPr>
              <a:t>LanguageTool</a:t>
            </a:r>
            <a:r>
              <a:rPr lang="de-DE" dirty="0" smtClean="0"/>
              <a:t>, </a:t>
            </a:r>
            <a:r>
              <a:rPr lang="de-DE" dirty="0" smtClean="0">
                <a:hlinkClick r:id="rId4"/>
              </a:rPr>
              <a:t>Grammarly</a:t>
            </a:r>
            <a:r>
              <a:rPr lang="de-DE" dirty="0" smtClean="0"/>
              <a:t>, </a:t>
            </a:r>
            <a:r>
              <a:rPr lang="de-DE" dirty="0" smtClean="0">
                <a:hlinkClick r:id="rId5"/>
              </a:rPr>
              <a:t>Hemingway Editor</a:t>
            </a:r>
            <a:r>
              <a:rPr lang="de-DE" dirty="0" smtClean="0"/>
              <a:t>, </a:t>
            </a:r>
            <a:r>
              <a:rPr lang="de-DE" dirty="0" smtClean="0">
                <a:hlinkClick r:id="rId6"/>
              </a:rPr>
              <a:t>Ginger Software</a:t>
            </a:r>
            <a:endParaRPr lang="de-DE" dirty="0"/>
          </a:p>
          <a:p>
            <a:r>
              <a:rPr lang="de-DE" dirty="0" smtClean="0"/>
              <a:t>Vorlesesoftware </a:t>
            </a:r>
            <a:r>
              <a:rPr lang="de-DE" dirty="0"/>
              <a:t>(TSS-Software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>
                <a:hlinkClick r:id="rId7"/>
              </a:rPr>
              <a:t>Sprachausgabe für Windows</a:t>
            </a:r>
            <a:r>
              <a:rPr lang="de-DE" dirty="0" smtClean="0"/>
              <a:t>, </a:t>
            </a:r>
            <a:r>
              <a:rPr lang="de-DE" dirty="0" smtClean="0">
                <a:hlinkClick r:id="rId8"/>
              </a:rPr>
              <a:t>VoiceOver für Mac</a:t>
            </a:r>
            <a:r>
              <a:rPr lang="de-DE" dirty="0" smtClean="0"/>
              <a:t>, </a:t>
            </a:r>
            <a:r>
              <a:rPr lang="de-DE" dirty="0" smtClean="0">
                <a:hlinkClick r:id="rId9"/>
              </a:rPr>
              <a:t>Plastischer Reader in Office 365</a:t>
            </a:r>
            <a:r>
              <a:rPr lang="de-DE" dirty="0" smtClean="0"/>
              <a:t>, </a:t>
            </a:r>
            <a:r>
              <a:rPr lang="de-DE" dirty="0" err="1" smtClean="0">
                <a:hlinkClick r:id="rId10"/>
              </a:rPr>
              <a:t>Balabolka</a:t>
            </a:r>
            <a:r>
              <a:rPr lang="de-DE" dirty="0" smtClean="0"/>
              <a:t>, </a:t>
            </a:r>
            <a:r>
              <a:rPr lang="de-DE" dirty="0" smtClean="0">
                <a:hlinkClick r:id="rId11"/>
              </a:rPr>
              <a:t>TextAloud</a:t>
            </a:r>
            <a:r>
              <a:rPr lang="de-DE" dirty="0" smtClean="0"/>
              <a:t>, </a:t>
            </a:r>
            <a:r>
              <a:rPr lang="de-DE" dirty="0" smtClean="0">
                <a:hlinkClick r:id="rId12"/>
              </a:rPr>
              <a:t>VorleserXL</a:t>
            </a:r>
            <a:endParaRPr lang="de-DE" dirty="0"/>
          </a:p>
          <a:p>
            <a:r>
              <a:rPr lang="de-DE" dirty="0"/>
              <a:t>Spracherkennung und Diktierfunktion(STT-Software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>
                <a:hlinkClick r:id="rId13"/>
              </a:rPr>
              <a:t>Diktierfunktion Office 365</a:t>
            </a:r>
            <a:r>
              <a:rPr lang="de-DE" dirty="0" smtClean="0"/>
              <a:t>, </a:t>
            </a:r>
            <a:r>
              <a:rPr lang="de-DE" dirty="0" smtClean="0">
                <a:hlinkClick r:id="rId14"/>
              </a:rPr>
              <a:t>Speechnotes</a:t>
            </a:r>
            <a:r>
              <a:rPr lang="de-DE" dirty="0" smtClean="0"/>
              <a:t>, </a:t>
            </a:r>
            <a:r>
              <a:rPr lang="de-DE" dirty="0" smtClean="0">
                <a:hlinkClick r:id="rId15"/>
              </a:rPr>
              <a:t>Dragon </a:t>
            </a:r>
            <a:r>
              <a:rPr lang="de-DE" dirty="0" err="1" smtClean="0">
                <a:hlinkClick r:id="rId15"/>
              </a:rPr>
              <a:t>NaturallySpeaking</a:t>
            </a:r>
            <a:endParaRPr lang="de-DE" dirty="0"/>
          </a:p>
          <a:p>
            <a:r>
              <a:rPr lang="de-DE" dirty="0"/>
              <a:t>Bild zu Text (OCR-Software)</a:t>
            </a:r>
          </a:p>
          <a:p>
            <a:pPr lvl="1"/>
            <a:r>
              <a:rPr lang="de-DE" dirty="0" smtClean="0">
                <a:hlinkClick r:id="rId16"/>
              </a:rPr>
              <a:t>Adobe Acrobat Reader</a:t>
            </a:r>
            <a:r>
              <a:rPr lang="de-DE" dirty="0" smtClean="0"/>
              <a:t>, </a:t>
            </a:r>
            <a:r>
              <a:rPr lang="de-DE" dirty="0">
                <a:hlinkClick r:id="rId17"/>
              </a:rPr>
              <a:t>Readiris </a:t>
            </a:r>
            <a:r>
              <a:rPr lang="de-DE" dirty="0" err="1">
                <a:hlinkClick r:id="rId17"/>
              </a:rPr>
              <a:t>Dyslexic</a:t>
            </a:r>
            <a:r>
              <a:rPr lang="de-DE" dirty="0">
                <a:hlinkClick r:id="rId17"/>
              </a:rPr>
              <a:t> </a:t>
            </a:r>
            <a:r>
              <a:rPr lang="de-DE" dirty="0" smtClean="0">
                <a:hlinkClick r:id="rId17"/>
              </a:rPr>
              <a:t>2.0</a:t>
            </a:r>
            <a:r>
              <a:rPr lang="de-DE" dirty="0" smtClean="0"/>
              <a:t>, </a:t>
            </a:r>
            <a:r>
              <a:rPr lang="de-DE" dirty="0" smtClean="0">
                <a:hlinkClick r:id="rId18"/>
              </a:rPr>
              <a:t>Abbyy </a:t>
            </a:r>
            <a:r>
              <a:rPr lang="de-DE" dirty="0" err="1" smtClean="0">
                <a:hlinkClick r:id="rId18"/>
              </a:rPr>
              <a:t>FineReader</a:t>
            </a:r>
            <a:r>
              <a:rPr lang="de-DE" dirty="0" smtClean="0">
                <a:hlinkClick r:id="rId18"/>
              </a:rPr>
              <a:t> PDF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8371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370</Words>
  <Application>Microsoft Office PowerPoint</Application>
  <PresentationFormat>Breitbild</PresentationFormat>
  <Paragraphs>108</Paragraphs>
  <Slides>17</Slides>
  <Notes>17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</vt:lpstr>
      <vt:lpstr>Studieren mit Lese-Rechtschreib-Schwäche Tools und Angebote für Ihr Studium</vt:lpstr>
      <vt:lpstr>Inhalt</vt:lpstr>
      <vt:lpstr>Warm-Up</vt:lpstr>
      <vt:lpstr>Tools für Ihren Studienalltag</vt:lpstr>
      <vt:lpstr>Korrekturprogramme</vt:lpstr>
      <vt:lpstr>Vorlesesoftware</vt:lpstr>
      <vt:lpstr>Spracherkennung &amp; Diktierfunktion</vt:lpstr>
      <vt:lpstr>ChatGPT</vt:lpstr>
      <vt:lpstr>Weitere Tools</vt:lpstr>
      <vt:lpstr>Tipps und Tricks für Ihr Studium</vt:lpstr>
      <vt:lpstr>Beratung (1/2)</vt:lpstr>
      <vt:lpstr>Beratung (2/2)</vt:lpstr>
      <vt:lpstr>Zeit für Ihre Fragen</vt:lpstr>
      <vt:lpstr>Links</vt:lpstr>
      <vt:lpstr>Feedback</vt:lpstr>
      <vt:lpstr>Ihre Ansprechpersonen</vt:lpstr>
      <vt:lpstr>Schön, dass Sie heute da waren!</vt:lpstr>
    </vt:vector>
  </TitlesOfParts>
  <Company>Fakultät 12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Studierende LRS</dc:title>
  <dc:creator>anne.pferdekaemper@tu-dortmund.de</dc:creator>
  <cp:lastModifiedBy>Anne Pferdekämper-Schmidt</cp:lastModifiedBy>
  <cp:revision>109</cp:revision>
  <dcterms:created xsi:type="dcterms:W3CDTF">2022-08-15T10:39:36Z</dcterms:created>
  <dcterms:modified xsi:type="dcterms:W3CDTF">2024-05-15T07:35:03Z</dcterms:modified>
</cp:coreProperties>
</file>