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73" r:id="rId2"/>
    <p:sldId id="2190" r:id="rId3"/>
    <p:sldId id="2199" r:id="rId4"/>
    <p:sldId id="2203" r:id="rId5"/>
    <p:sldId id="844" r:id="rId6"/>
    <p:sldId id="2162" r:id="rId7"/>
    <p:sldId id="2163" r:id="rId8"/>
    <p:sldId id="2080" r:id="rId9"/>
    <p:sldId id="743" r:id="rId10"/>
    <p:sldId id="1753" r:id="rId11"/>
    <p:sldId id="2165" r:id="rId12"/>
    <p:sldId id="2166" r:id="rId13"/>
    <p:sldId id="2167" r:id="rId14"/>
    <p:sldId id="2168" r:id="rId15"/>
    <p:sldId id="2169" r:id="rId16"/>
    <p:sldId id="2112" r:id="rId17"/>
    <p:sldId id="2170" r:id="rId18"/>
    <p:sldId id="2171" r:id="rId19"/>
    <p:sldId id="2177" r:id="rId20"/>
    <p:sldId id="2206" r:id="rId21"/>
    <p:sldId id="2207" r:id="rId22"/>
    <p:sldId id="2196" r:id="rId23"/>
    <p:sldId id="2200" r:id="rId24"/>
    <p:sldId id="2201" r:id="rId25"/>
    <p:sldId id="2202" r:id="rId26"/>
    <p:sldId id="2198" r:id="rId27"/>
    <p:sldId id="2081" r:id="rId28"/>
    <p:sldId id="2204" r:id="rId29"/>
    <p:sldId id="2205" r:id="rId30"/>
    <p:sldId id="2184" r:id="rId31"/>
    <p:sldId id="2052" r:id="rId32"/>
    <p:sldId id="2191" r:id="rId3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nk" initials="R" lastIdx="2" clrIdx="0">
    <p:extLst>
      <p:ext uri="{19B8F6BF-5375-455C-9EA6-DF929625EA0E}">
        <p15:presenceInfo xmlns:p15="http://schemas.microsoft.com/office/powerpoint/2012/main" userId="Ri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DF0E7"/>
    <a:srgbClr val="339966"/>
    <a:srgbClr val="B625FF"/>
    <a:srgbClr val="990033"/>
    <a:srgbClr val="800080"/>
    <a:srgbClr val="006600"/>
    <a:srgbClr val="FF6600"/>
    <a:srgbClr val="DE2A00"/>
    <a:srgbClr val="D9B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3" autoAdjust="0"/>
    <p:restoredTop sz="83209" autoAdjust="0"/>
  </p:normalViewPr>
  <p:slideViewPr>
    <p:cSldViewPr snapToGrid="0">
      <p:cViewPr varScale="1">
        <p:scale>
          <a:sx n="54" d="100"/>
          <a:sy n="54" d="100"/>
        </p:scale>
        <p:origin x="1100" y="36"/>
      </p:cViewPr>
      <p:guideLst/>
    </p:cSldViewPr>
  </p:slideViewPr>
  <p:outlineViewPr>
    <p:cViewPr>
      <p:scale>
        <a:sx n="33" d="100"/>
        <a:sy n="33" d="100"/>
      </p:scale>
      <p:origin x="0" y="-1025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28334-77CB-4B10-8165-351B2137BC14}" type="doc">
      <dgm:prSet loTypeId="urn:microsoft.com/office/officeart/2005/8/layout/funnel1" loCatId="relationship" qsTypeId="urn:microsoft.com/office/officeart/2005/8/quickstyle/simple5" qsCatId="simple" csTypeId="urn:microsoft.com/office/officeart/2005/8/colors/accent3_2" csCatId="accent3" phldr="1"/>
      <dgm:spPr/>
      <dgm:t>
        <a:bodyPr/>
        <a:lstStyle/>
        <a:p>
          <a:endParaRPr lang="de-DE"/>
        </a:p>
      </dgm:t>
    </dgm:pt>
    <dgm:pt modelId="{6D966DCE-6F81-40B4-8EBA-7D01D94B1A34}">
      <dgm:prSet phldrT="[Text]" custT="1"/>
      <dgm:spPr>
        <a:gradFill rotWithShape="0">
          <a:gsLst>
            <a:gs pos="0">
              <a:srgbClr val="ED7727"/>
            </a:gs>
            <a:gs pos="100000">
              <a:schemeClr val="accent3">
                <a:hueOff val="0"/>
                <a:satOff val="0"/>
                <a:lumOff val="0"/>
                <a:alphaOff val="0"/>
                <a:shade val="90000"/>
                <a:lumMod val="84000"/>
              </a:schemeClr>
            </a:gs>
          </a:gsLst>
        </a:gradFill>
      </dgm:spPr>
      <dgm:t>
        <a:bodyPr/>
        <a:lstStyle/>
        <a:p>
          <a:r>
            <a:rPr lang="de-DE" sz="1500" dirty="0">
              <a:latin typeface="Open Sans" panose="020B0606030504020204" pitchFamily="34" charset="0"/>
              <a:ea typeface="Open Sans" panose="020B0606030504020204" pitchFamily="34" charset="0"/>
              <a:cs typeface="Open Sans" panose="020B0606030504020204" pitchFamily="34" charset="0"/>
            </a:rPr>
            <a:t>Behinderung</a:t>
          </a:r>
        </a:p>
      </dgm:t>
    </dgm:pt>
    <dgm:pt modelId="{C1818C98-DF38-4924-B770-9EEFD24B3862}" type="parTrans" cxnId="{64F2F07E-89D8-4FAB-AEE3-10B6979A0F73}">
      <dgm:prSet/>
      <dgm:spPr/>
      <dgm:t>
        <a:bodyPr/>
        <a:lstStyle/>
        <a:p>
          <a:endParaRPr lang="de-DE"/>
        </a:p>
      </dgm:t>
    </dgm:pt>
    <dgm:pt modelId="{6A94CFF3-D39C-4BF2-A422-F44D5A60A7D2}" type="sibTrans" cxnId="{64F2F07E-89D8-4FAB-AEE3-10B6979A0F73}">
      <dgm:prSet/>
      <dgm:spPr/>
      <dgm:t>
        <a:bodyPr/>
        <a:lstStyle/>
        <a:p>
          <a:endParaRPr lang="de-DE"/>
        </a:p>
      </dgm:t>
    </dgm:pt>
    <dgm:pt modelId="{EE5B1B06-8BAE-4487-ACAA-74296918D125}">
      <dgm:prSet phldrT="[Text]" custT="1"/>
      <dgm:spPr>
        <a:gradFill rotWithShape="0">
          <a:gsLst>
            <a:gs pos="0">
              <a:srgbClr val="ED7727"/>
            </a:gs>
            <a:gs pos="100000">
              <a:schemeClr val="accent3">
                <a:hueOff val="0"/>
                <a:satOff val="0"/>
                <a:lumOff val="0"/>
                <a:alphaOff val="0"/>
                <a:shade val="90000"/>
                <a:lumMod val="84000"/>
              </a:schemeClr>
            </a:gs>
          </a:gsLst>
        </a:gradFill>
      </dgm:spPr>
      <dgm:t>
        <a:bodyPr/>
        <a:lstStyle/>
        <a:p>
          <a:r>
            <a:rPr lang="de-DE" sz="1400" dirty="0">
              <a:latin typeface="Open Sans" panose="020B0606030504020204" pitchFamily="34" charset="0"/>
              <a:ea typeface="Open Sans" panose="020B0606030504020204" pitchFamily="34" charset="0"/>
              <a:cs typeface="Open Sans" panose="020B0606030504020204" pitchFamily="34" charset="0"/>
            </a:rPr>
            <a:t>abweichende Bildungs-chancen</a:t>
          </a:r>
        </a:p>
      </dgm:t>
    </dgm:pt>
    <dgm:pt modelId="{A3BB0A54-E41C-4D48-9E26-7D97E274DF2E}" type="parTrans" cxnId="{355B6CB6-557B-42F1-BB75-AD28F8B1B2A4}">
      <dgm:prSet/>
      <dgm:spPr/>
      <dgm:t>
        <a:bodyPr/>
        <a:lstStyle/>
        <a:p>
          <a:endParaRPr lang="de-DE"/>
        </a:p>
      </dgm:t>
    </dgm:pt>
    <dgm:pt modelId="{5FFC5780-B92D-4FAE-96C3-D54A3A849A38}" type="sibTrans" cxnId="{355B6CB6-557B-42F1-BB75-AD28F8B1B2A4}">
      <dgm:prSet/>
      <dgm:spPr/>
      <dgm:t>
        <a:bodyPr/>
        <a:lstStyle/>
        <a:p>
          <a:endParaRPr lang="de-DE"/>
        </a:p>
      </dgm:t>
    </dgm:pt>
    <dgm:pt modelId="{3D50DCA1-9898-464F-A98C-08674FE379F6}">
      <dgm:prSet phldrT="[Text]" custT="1"/>
      <dgm:spPr>
        <a:gradFill rotWithShape="0">
          <a:gsLst>
            <a:gs pos="0">
              <a:srgbClr val="ED7727"/>
            </a:gs>
            <a:gs pos="100000">
              <a:schemeClr val="accent3">
                <a:hueOff val="0"/>
                <a:satOff val="0"/>
                <a:lumOff val="0"/>
                <a:alphaOff val="0"/>
                <a:shade val="90000"/>
                <a:lumMod val="84000"/>
              </a:schemeClr>
            </a:gs>
          </a:gsLst>
        </a:gradFill>
      </dgm:spPr>
      <dgm:t>
        <a:bodyPr/>
        <a:lstStyle/>
        <a:p>
          <a:r>
            <a:rPr lang="de-DE" sz="1400" dirty="0">
              <a:latin typeface="Open Sans" panose="020B0606030504020204" pitchFamily="34" charset="0"/>
              <a:ea typeface="Open Sans" panose="020B0606030504020204" pitchFamily="34" charset="0"/>
              <a:cs typeface="Open Sans" panose="020B0606030504020204" pitchFamily="34" charset="0"/>
            </a:rPr>
            <a:t>einschneidende Lebensereignisse</a:t>
          </a:r>
        </a:p>
      </dgm:t>
    </dgm:pt>
    <dgm:pt modelId="{AC9B4C8E-10C1-48C5-A2E9-FB5E968C94DB}" type="parTrans" cxnId="{7BD429A0-4A3F-44BE-9421-EF0B1E1D1A0D}">
      <dgm:prSet/>
      <dgm:spPr/>
      <dgm:t>
        <a:bodyPr/>
        <a:lstStyle/>
        <a:p>
          <a:endParaRPr lang="de-DE"/>
        </a:p>
      </dgm:t>
    </dgm:pt>
    <dgm:pt modelId="{0D8F5C1B-A53D-4B80-88C3-55020B70A894}" type="sibTrans" cxnId="{7BD429A0-4A3F-44BE-9421-EF0B1E1D1A0D}">
      <dgm:prSet/>
      <dgm:spPr/>
      <dgm:t>
        <a:bodyPr/>
        <a:lstStyle/>
        <a:p>
          <a:endParaRPr lang="de-DE"/>
        </a:p>
      </dgm:t>
    </dgm:pt>
    <dgm:pt modelId="{1337FAEA-6EBB-4F9E-A7CA-B814932F5533}">
      <dgm:prSet phldrT="[Text]"/>
      <dgm:spPr/>
      <dgm:t>
        <a:bodyPr/>
        <a:lstStyle/>
        <a:p>
          <a:r>
            <a:rPr lang="de-DE" dirty="0">
              <a:solidFill>
                <a:schemeClr val="bg1"/>
              </a:solidFill>
              <a:latin typeface="Open Sans" panose="020B0606030504020204" pitchFamily="34" charset="0"/>
              <a:ea typeface="Open Sans" panose="020B0606030504020204" pitchFamily="34" charset="0"/>
              <a:cs typeface="Open Sans" panose="020B0606030504020204" pitchFamily="34" charset="0"/>
            </a:rPr>
            <a:t>&gt; </a:t>
          </a:r>
          <a:r>
            <a:rPr lang="de-DE" b="1" dirty="0">
              <a:solidFill>
                <a:schemeClr val="bg1"/>
              </a:solidFill>
              <a:latin typeface="Open Sans" panose="020B0606030504020204" pitchFamily="34" charset="0"/>
              <a:ea typeface="Open Sans" panose="020B0606030504020204" pitchFamily="34" charset="0"/>
              <a:cs typeface="Open Sans" panose="020B0606030504020204" pitchFamily="34" charset="0"/>
            </a:rPr>
            <a:t>20 Mio. Erwachsene </a:t>
          </a:r>
          <a:r>
            <a:rPr lang="de-DE" b="0" dirty="0">
              <a:solidFill>
                <a:schemeClr val="bg1"/>
              </a:solidFill>
              <a:latin typeface="Open Sans" panose="020B0606030504020204" pitchFamily="34" charset="0"/>
              <a:ea typeface="Open Sans" panose="020B0606030504020204" pitchFamily="34" charset="0"/>
              <a:cs typeface="Open Sans" panose="020B0606030504020204" pitchFamily="34" charset="0"/>
            </a:rPr>
            <a:t>mit</a:t>
          </a:r>
          <a:r>
            <a:rPr lang="de-DE" dirty="0">
              <a:solidFill>
                <a:schemeClr val="bg1"/>
              </a:solidFill>
              <a:latin typeface="Open Sans" panose="020B0606030504020204" pitchFamily="34" charset="0"/>
              <a:ea typeface="Open Sans" panose="020B0606030504020204" pitchFamily="34" charset="0"/>
              <a:cs typeface="Open Sans" panose="020B0606030504020204" pitchFamily="34" charset="0"/>
            </a:rPr>
            <a:t> eingeschränkter Literalität</a:t>
          </a:r>
        </a:p>
      </dgm:t>
    </dgm:pt>
    <dgm:pt modelId="{BE703DE1-3B9A-490C-A14A-1F777EB686ED}" type="parTrans" cxnId="{698230FF-BA32-483C-9935-0AB65F976321}">
      <dgm:prSet/>
      <dgm:spPr/>
      <dgm:t>
        <a:bodyPr/>
        <a:lstStyle/>
        <a:p>
          <a:endParaRPr lang="de-DE"/>
        </a:p>
      </dgm:t>
    </dgm:pt>
    <dgm:pt modelId="{7D6A7ED7-864D-41DB-AE2D-C263D4DB5781}" type="sibTrans" cxnId="{698230FF-BA32-483C-9935-0AB65F976321}">
      <dgm:prSet/>
      <dgm:spPr/>
      <dgm:t>
        <a:bodyPr/>
        <a:lstStyle/>
        <a:p>
          <a:endParaRPr lang="de-DE"/>
        </a:p>
      </dgm:t>
    </dgm:pt>
    <dgm:pt modelId="{5EE08E3D-0C99-481A-8371-67C40D42BD0C}" type="pres">
      <dgm:prSet presAssocID="{ABB28334-77CB-4B10-8165-351B2137BC14}" presName="Name0" presStyleCnt="0">
        <dgm:presLayoutVars>
          <dgm:chMax val="4"/>
          <dgm:resizeHandles val="exact"/>
        </dgm:presLayoutVars>
      </dgm:prSet>
      <dgm:spPr/>
      <dgm:t>
        <a:bodyPr/>
        <a:lstStyle/>
        <a:p>
          <a:endParaRPr lang="de-DE"/>
        </a:p>
      </dgm:t>
    </dgm:pt>
    <dgm:pt modelId="{892E3B16-4B44-4452-AE6F-54502F673431}" type="pres">
      <dgm:prSet presAssocID="{ABB28334-77CB-4B10-8165-351B2137BC14}" presName="ellipse" presStyleLbl="trBgShp" presStyleIdx="0" presStyleCnt="1" custLinFactNeighborX="3402"/>
      <dgm:spPr/>
    </dgm:pt>
    <dgm:pt modelId="{8808B309-4244-433E-8187-9EF6E647DDAD}" type="pres">
      <dgm:prSet presAssocID="{ABB28334-77CB-4B10-8165-351B2137BC14}" presName="arrow1" presStyleLbl="fgShp" presStyleIdx="0" presStyleCnt="1" custLinFactNeighborX="10032"/>
      <dgm:spPr/>
    </dgm:pt>
    <dgm:pt modelId="{29DFC295-FD53-4A1E-A9BB-DADA23C6EA4F}" type="pres">
      <dgm:prSet presAssocID="{ABB28334-77CB-4B10-8165-351B2137BC14}" presName="rectangle" presStyleLbl="revTx" presStyleIdx="0" presStyleCnt="1" custScaleX="117447">
        <dgm:presLayoutVars>
          <dgm:bulletEnabled val="1"/>
        </dgm:presLayoutVars>
      </dgm:prSet>
      <dgm:spPr/>
      <dgm:t>
        <a:bodyPr/>
        <a:lstStyle/>
        <a:p>
          <a:endParaRPr lang="de-DE"/>
        </a:p>
      </dgm:t>
    </dgm:pt>
    <dgm:pt modelId="{50445A50-F050-4B01-AF90-7CB4A1D983A5}" type="pres">
      <dgm:prSet presAssocID="{EE5B1B06-8BAE-4487-ACAA-74296918D125}" presName="item1" presStyleLbl="node1" presStyleIdx="0" presStyleCnt="3" custScaleX="160883" custScaleY="134752">
        <dgm:presLayoutVars>
          <dgm:bulletEnabled val="1"/>
        </dgm:presLayoutVars>
      </dgm:prSet>
      <dgm:spPr/>
      <dgm:t>
        <a:bodyPr/>
        <a:lstStyle/>
        <a:p>
          <a:endParaRPr lang="de-DE"/>
        </a:p>
      </dgm:t>
    </dgm:pt>
    <dgm:pt modelId="{BEB85694-3BCD-4861-8F29-090D3CE8D74E}" type="pres">
      <dgm:prSet presAssocID="{3D50DCA1-9898-464F-A98C-08674FE379F6}" presName="item2" presStyleLbl="node1" presStyleIdx="1" presStyleCnt="3" custScaleX="133208" custScaleY="122981" custLinFactNeighborX="12048">
        <dgm:presLayoutVars>
          <dgm:bulletEnabled val="1"/>
        </dgm:presLayoutVars>
      </dgm:prSet>
      <dgm:spPr/>
      <dgm:t>
        <a:bodyPr/>
        <a:lstStyle/>
        <a:p>
          <a:endParaRPr lang="de-DE"/>
        </a:p>
      </dgm:t>
    </dgm:pt>
    <dgm:pt modelId="{559E8BBB-D044-41E9-B9BF-13354D80BA5E}" type="pres">
      <dgm:prSet presAssocID="{1337FAEA-6EBB-4F9E-A7CA-B814932F5533}" presName="item3" presStyleLbl="node1" presStyleIdx="2" presStyleCnt="3" custScaleX="138690" custScaleY="115338" custLinFactNeighborX="8283" custLinFactNeighborY="-753">
        <dgm:presLayoutVars>
          <dgm:bulletEnabled val="1"/>
        </dgm:presLayoutVars>
      </dgm:prSet>
      <dgm:spPr/>
      <dgm:t>
        <a:bodyPr/>
        <a:lstStyle/>
        <a:p>
          <a:endParaRPr lang="de-DE"/>
        </a:p>
      </dgm:t>
    </dgm:pt>
    <dgm:pt modelId="{D53CC57B-C06F-4D2D-8BFD-92C0CCC2C60F}" type="pres">
      <dgm:prSet presAssocID="{ABB28334-77CB-4B10-8165-351B2137BC14}" presName="funnel" presStyleLbl="trAlignAcc1" presStyleIdx="0" presStyleCnt="1" custLinFactNeighborX="2884" custLinFactNeighborY="-893"/>
      <dgm:spPr/>
    </dgm:pt>
  </dgm:ptLst>
  <dgm:cxnLst>
    <dgm:cxn modelId="{698230FF-BA32-483C-9935-0AB65F976321}" srcId="{ABB28334-77CB-4B10-8165-351B2137BC14}" destId="{1337FAEA-6EBB-4F9E-A7CA-B814932F5533}" srcOrd="3" destOrd="0" parTransId="{BE703DE1-3B9A-490C-A14A-1F777EB686ED}" sibTransId="{7D6A7ED7-864D-41DB-AE2D-C263D4DB5781}"/>
    <dgm:cxn modelId="{7BD429A0-4A3F-44BE-9421-EF0B1E1D1A0D}" srcId="{ABB28334-77CB-4B10-8165-351B2137BC14}" destId="{3D50DCA1-9898-464F-A98C-08674FE379F6}" srcOrd="2" destOrd="0" parTransId="{AC9B4C8E-10C1-48C5-A2E9-FB5E968C94DB}" sibTransId="{0D8F5C1B-A53D-4B80-88C3-55020B70A894}"/>
    <dgm:cxn modelId="{BD7DACE0-3327-42E3-B1FA-3A5737C8FF68}" type="presOf" srcId="{EE5B1B06-8BAE-4487-ACAA-74296918D125}" destId="{BEB85694-3BCD-4861-8F29-090D3CE8D74E}" srcOrd="0" destOrd="0" presId="urn:microsoft.com/office/officeart/2005/8/layout/funnel1"/>
    <dgm:cxn modelId="{3DE27686-25FE-4A6C-808F-6F21A6659495}" type="presOf" srcId="{1337FAEA-6EBB-4F9E-A7CA-B814932F5533}" destId="{29DFC295-FD53-4A1E-A9BB-DADA23C6EA4F}" srcOrd="0" destOrd="0" presId="urn:microsoft.com/office/officeart/2005/8/layout/funnel1"/>
    <dgm:cxn modelId="{64F2F07E-89D8-4FAB-AEE3-10B6979A0F73}" srcId="{ABB28334-77CB-4B10-8165-351B2137BC14}" destId="{6D966DCE-6F81-40B4-8EBA-7D01D94B1A34}" srcOrd="0" destOrd="0" parTransId="{C1818C98-DF38-4924-B770-9EEFD24B3862}" sibTransId="{6A94CFF3-D39C-4BF2-A422-F44D5A60A7D2}"/>
    <dgm:cxn modelId="{D1E6D676-EFD2-4CEB-86A7-FE528B29A589}" type="presOf" srcId="{6D966DCE-6F81-40B4-8EBA-7D01D94B1A34}" destId="{559E8BBB-D044-41E9-B9BF-13354D80BA5E}" srcOrd="0" destOrd="0" presId="urn:microsoft.com/office/officeart/2005/8/layout/funnel1"/>
    <dgm:cxn modelId="{DF163E2C-B572-4BE4-BEDA-A8C885A23119}" type="presOf" srcId="{ABB28334-77CB-4B10-8165-351B2137BC14}" destId="{5EE08E3D-0C99-481A-8371-67C40D42BD0C}" srcOrd="0" destOrd="0" presId="urn:microsoft.com/office/officeart/2005/8/layout/funnel1"/>
    <dgm:cxn modelId="{355B6CB6-557B-42F1-BB75-AD28F8B1B2A4}" srcId="{ABB28334-77CB-4B10-8165-351B2137BC14}" destId="{EE5B1B06-8BAE-4487-ACAA-74296918D125}" srcOrd="1" destOrd="0" parTransId="{A3BB0A54-E41C-4D48-9E26-7D97E274DF2E}" sibTransId="{5FFC5780-B92D-4FAE-96C3-D54A3A849A38}"/>
    <dgm:cxn modelId="{75FF9933-7377-4498-AD50-359D546B4084}" type="presOf" srcId="{3D50DCA1-9898-464F-A98C-08674FE379F6}" destId="{50445A50-F050-4B01-AF90-7CB4A1D983A5}" srcOrd="0" destOrd="0" presId="urn:microsoft.com/office/officeart/2005/8/layout/funnel1"/>
    <dgm:cxn modelId="{DB718192-8C4F-4085-BBD7-B781ACB5970C}" type="presParOf" srcId="{5EE08E3D-0C99-481A-8371-67C40D42BD0C}" destId="{892E3B16-4B44-4452-AE6F-54502F673431}" srcOrd="0" destOrd="0" presId="urn:microsoft.com/office/officeart/2005/8/layout/funnel1"/>
    <dgm:cxn modelId="{07A251EC-318D-4965-A628-960AFFAB025D}" type="presParOf" srcId="{5EE08E3D-0C99-481A-8371-67C40D42BD0C}" destId="{8808B309-4244-433E-8187-9EF6E647DDAD}" srcOrd="1" destOrd="0" presId="urn:microsoft.com/office/officeart/2005/8/layout/funnel1"/>
    <dgm:cxn modelId="{6AB7EDB1-B148-45DC-A8E5-CF0F58BB9B20}" type="presParOf" srcId="{5EE08E3D-0C99-481A-8371-67C40D42BD0C}" destId="{29DFC295-FD53-4A1E-A9BB-DADA23C6EA4F}" srcOrd="2" destOrd="0" presId="urn:microsoft.com/office/officeart/2005/8/layout/funnel1"/>
    <dgm:cxn modelId="{8BA7B048-3C52-4A4C-9C95-3D322239E41C}" type="presParOf" srcId="{5EE08E3D-0C99-481A-8371-67C40D42BD0C}" destId="{50445A50-F050-4B01-AF90-7CB4A1D983A5}" srcOrd="3" destOrd="0" presId="urn:microsoft.com/office/officeart/2005/8/layout/funnel1"/>
    <dgm:cxn modelId="{20DCC293-0A2F-4124-B610-78B04E21F233}" type="presParOf" srcId="{5EE08E3D-0C99-481A-8371-67C40D42BD0C}" destId="{BEB85694-3BCD-4861-8F29-090D3CE8D74E}" srcOrd="4" destOrd="0" presId="urn:microsoft.com/office/officeart/2005/8/layout/funnel1"/>
    <dgm:cxn modelId="{FE98D9FC-3924-48A8-BF31-F9F4D1594B39}" type="presParOf" srcId="{5EE08E3D-0C99-481A-8371-67C40D42BD0C}" destId="{559E8BBB-D044-41E9-B9BF-13354D80BA5E}" srcOrd="5" destOrd="0" presId="urn:microsoft.com/office/officeart/2005/8/layout/funnel1"/>
    <dgm:cxn modelId="{2D4C3436-8667-48FD-B56B-5003819794B4}" type="presParOf" srcId="{5EE08E3D-0C99-481A-8371-67C40D42BD0C}" destId="{D53CC57B-C06F-4D2D-8BFD-92C0CCC2C60F}" srcOrd="6" destOrd="0" presId="urn:microsoft.com/office/officeart/2005/8/layout/funnel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E3B16-4B44-4452-AE6F-54502F673431}">
      <dsp:nvSpPr>
        <dsp:cNvPr id="0" name=""/>
        <dsp:cNvSpPr/>
      </dsp:nvSpPr>
      <dsp:spPr>
        <a:xfrm>
          <a:off x="2272712" y="201674"/>
          <a:ext cx="4002458" cy="1390000"/>
        </a:xfrm>
        <a:prstGeom prst="ellipse">
          <a:avLst/>
        </a:prstGeom>
        <a:solidFill>
          <a:schemeClr val="accent3">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08B309-4244-433E-8187-9EF6E647DDAD}">
      <dsp:nvSpPr>
        <dsp:cNvPr id="0" name=""/>
        <dsp:cNvSpPr/>
      </dsp:nvSpPr>
      <dsp:spPr>
        <a:xfrm>
          <a:off x="3833963" y="3605314"/>
          <a:ext cx="775670" cy="496428"/>
        </a:xfrm>
        <a:prstGeom prst="downArrow">
          <a:avLst/>
        </a:prstGeom>
        <a:gradFill rotWithShape="0">
          <a:gsLst>
            <a:gs pos="0">
              <a:schemeClr val="accent3">
                <a:tint val="60000"/>
                <a:hueOff val="0"/>
                <a:satOff val="0"/>
                <a:lumOff val="0"/>
                <a:alphaOff val="0"/>
                <a:tint val="98000"/>
                <a:lumMod val="114000"/>
              </a:schemeClr>
            </a:gs>
            <a:gs pos="100000">
              <a:schemeClr val="accent3">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dsp:style>
    </dsp:sp>
    <dsp:sp modelId="{29DFC295-FD53-4A1E-A9BB-DADA23C6EA4F}">
      <dsp:nvSpPr>
        <dsp:cNvPr id="0" name=""/>
        <dsp:cNvSpPr/>
      </dsp:nvSpPr>
      <dsp:spPr>
        <a:xfrm>
          <a:off x="1957579" y="4002458"/>
          <a:ext cx="4372806" cy="930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&gt; </a:t>
          </a:r>
          <a:r>
            <a:rPr lang="de-DE"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20 Mio. Erwachsene </a:t>
          </a:r>
          <a:r>
            <a:rPr lang="de-DE" sz="20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mit</a:t>
          </a:r>
          <a:r>
            <a:rPr lang="de-DE" sz="20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eingeschränkter Literalität</a:t>
          </a:r>
        </a:p>
      </dsp:txBody>
      <dsp:txXfrm>
        <a:off x="1957579" y="4002458"/>
        <a:ext cx="4372806" cy="930804"/>
      </dsp:txXfrm>
    </dsp:sp>
    <dsp:sp modelId="{50445A50-F050-4B01-AF90-7CB4A1D983A5}">
      <dsp:nvSpPr>
        <dsp:cNvPr id="0" name=""/>
        <dsp:cNvSpPr/>
      </dsp:nvSpPr>
      <dsp:spPr>
        <a:xfrm>
          <a:off x="3166679" y="1456423"/>
          <a:ext cx="2246258" cy="1881415"/>
        </a:xfrm>
        <a:prstGeom prst="ellipse">
          <a:avLst/>
        </a:prstGeom>
        <a:gradFill rotWithShape="0">
          <a:gsLst>
            <a:gs pos="0">
              <a:srgbClr val="ED7727"/>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a:latin typeface="Open Sans" panose="020B0606030504020204" pitchFamily="34" charset="0"/>
              <a:ea typeface="Open Sans" panose="020B0606030504020204" pitchFamily="34" charset="0"/>
              <a:cs typeface="Open Sans" panose="020B0606030504020204" pitchFamily="34" charset="0"/>
            </a:rPr>
            <a:t>einschneidende Lebensereignisse</a:t>
          </a:r>
        </a:p>
      </dsp:txBody>
      <dsp:txXfrm>
        <a:off x="3495636" y="1731950"/>
        <a:ext cx="1588344" cy="1330361"/>
      </dsp:txXfrm>
    </dsp:sp>
    <dsp:sp modelId="{BEB85694-3BCD-4861-8F29-090D3CE8D74E}">
      <dsp:nvSpPr>
        <dsp:cNvPr id="0" name=""/>
        <dsp:cNvSpPr/>
      </dsp:nvSpPr>
      <dsp:spPr>
        <a:xfrm>
          <a:off x="2529031" y="491131"/>
          <a:ext cx="1859858" cy="1717068"/>
        </a:xfrm>
        <a:prstGeom prst="ellipse">
          <a:avLst/>
        </a:prstGeom>
        <a:gradFill rotWithShape="0">
          <a:gsLst>
            <a:gs pos="0">
              <a:srgbClr val="ED7727"/>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a:latin typeface="Open Sans" panose="020B0606030504020204" pitchFamily="34" charset="0"/>
              <a:ea typeface="Open Sans" panose="020B0606030504020204" pitchFamily="34" charset="0"/>
              <a:cs typeface="Open Sans" panose="020B0606030504020204" pitchFamily="34" charset="0"/>
            </a:rPr>
            <a:t>abweichende Bildungs-chancen</a:t>
          </a:r>
        </a:p>
      </dsp:txBody>
      <dsp:txXfrm>
        <a:off x="2801401" y="742590"/>
        <a:ext cx="1315118" cy="1214150"/>
      </dsp:txXfrm>
    </dsp:sp>
    <dsp:sp modelId="{559E8BBB-D044-41E9-B9BF-13354D80BA5E}">
      <dsp:nvSpPr>
        <dsp:cNvPr id="0" name=""/>
        <dsp:cNvSpPr/>
      </dsp:nvSpPr>
      <dsp:spPr>
        <a:xfrm>
          <a:off x="3865427" y="196402"/>
          <a:ext cx="1936398" cy="1610356"/>
        </a:xfrm>
        <a:prstGeom prst="ellipse">
          <a:avLst/>
        </a:prstGeom>
        <a:gradFill rotWithShape="0">
          <a:gsLst>
            <a:gs pos="0">
              <a:srgbClr val="ED7727"/>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de-DE" sz="1500" kern="1200" dirty="0">
              <a:latin typeface="Open Sans" panose="020B0606030504020204" pitchFamily="34" charset="0"/>
              <a:ea typeface="Open Sans" panose="020B0606030504020204" pitchFamily="34" charset="0"/>
              <a:cs typeface="Open Sans" panose="020B0606030504020204" pitchFamily="34" charset="0"/>
            </a:rPr>
            <a:t>Behinderung</a:t>
          </a:r>
        </a:p>
      </dsp:txBody>
      <dsp:txXfrm>
        <a:off x="4149006" y="432233"/>
        <a:ext cx="1369240" cy="1138694"/>
      </dsp:txXfrm>
    </dsp:sp>
    <dsp:sp modelId="{D53CC57B-C06F-4D2D-8BFD-92C0CCC2C60F}">
      <dsp:nvSpPr>
        <dsp:cNvPr id="0" name=""/>
        <dsp:cNvSpPr/>
      </dsp:nvSpPr>
      <dsp:spPr>
        <a:xfrm>
          <a:off x="2097380" y="0"/>
          <a:ext cx="4343752" cy="3475002"/>
        </a:xfrm>
        <a:prstGeom prst="funnel">
          <a:avLst/>
        </a:prstGeom>
        <a:solidFill>
          <a:schemeClr val="lt1">
            <a:alpha val="4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094A363-7B20-497D-BDFA-C0C89888A5DC}" type="datetimeFigureOut">
              <a:rPr lang="de-DE" smtClean="0"/>
              <a:t>12.05.2026</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4EC14EA-9F3F-4C56-9D18-FE79753ECDCF}" type="slidenum">
              <a:rPr lang="de-DE" smtClean="0"/>
              <a:t>‹Nr.›</a:t>
            </a:fld>
            <a:endParaRPr lang="de-DE"/>
          </a:p>
        </p:txBody>
      </p:sp>
    </p:spTree>
    <p:extLst>
      <p:ext uri="{BB962C8B-B14F-4D97-AF65-F5344CB8AC3E}">
        <p14:creationId xmlns:p14="http://schemas.microsoft.com/office/powerpoint/2010/main" val="2097217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20000"/>
              </a:lnSpc>
              <a:spcBef>
                <a:spcPts val="600"/>
              </a:spcBef>
              <a:spcAft>
                <a:spcPts val="600"/>
              </a:spcAft>
              <a:buNone/>
            </a:pPr>
            <a:r>
              <a:rPr lang="de-DE"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Sprach- und Übersetzungswissenschaftlerin  </a:t>
            </a:r>
          </a:p>
          <a:p>
            <a:pPr>
              <a:lnSpc>
                <a:spcPct val="120000"/>
              </a:lnSpc>
              <a:spcBef>
                <a:spcPts val="400"/>
              </a:spcBef>
              <a:spcAft>
                <a:spcPts val="400"/>
              </a:spcAft>
            </a:pPr>
            <a:r>
              <a:rPr lang="de-DE"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Promotion: </a:t>
            </a:r>
            <a:r>
              <a:rPr lang="de-DE"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Rechtskommunikation und Barrierefreiheit</a:t>
            </a:r>
            <a:r>
              <a:rPr lang="de-DE"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Zur Übersetzung juristischer Fachtexte in Leichte Sprache (MJ).</a:t>
            </a:r>
          </a:p>
          <a:p>
            <a:pPr>
              <a:lnSpc>
                <a:spcPct val="120000"/>
              </a:lnSpc>
              <a:spcBef>
                <a:spcPts val="400"/>
              </a:spcBef>
              <a:spcAft>
                <a:spcPts val="400"/>
              </a:spcAft>
            </a:pPr>
            <a:r>
              <a:rPr lang="de-DE"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Lehre, Forschung &amp; Drittmittel (Uni Hildesheim): </a:t>
            </a:r>
            <a:r>
              <a:rPr lang="de-DE"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 Barrierefreie Kommunikation</a:t>
            </a:r>
          </a:p>
          <a:p>
            <a:pPr>
              <a:lnSpc>
                <a:spcPct val="120000"/>
              </a:lnSpc>
              <a:spcBef>
                <a:spcPts val="400"/>
              </a:spcBef>
              <a:spcAft>
                <a:spcPts val="400"/>
              </a:spcAft>
            </a:pPr>
            <a:r>
              <a:rPr lang="de-DE" dirty="0">
                <a:solidFill>
                  <a:schemeClr val="bg1"/>
                </a:solidFill>
                <a:latin typeface="Open Sans" panose="020B0606030504020204" pitchFamily="34" charset="0"/>
                <a:ea typeface="Open Sans" panose="020B0606030504020204" pitchFamily="34" charset="0"/>
                <a:cs typeface="Open Sans" panose="020B0606030504020204" pitchFamily="34" charset="0"/>
              </a:rPr>
              <a:t>s</a:t>
            </a:r>
            <a:r>
              <a:rPr lang="de-DE"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eit </a:t>
            </a:r>
            <a:r>
              <a:rPr lang="de-DE"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12/24</a:t>
            </a:r>
            <a:r>
              <a:rPr lang="de-DE"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Landeskompetenzzentrum für Barrierefreiheit | </a:t>
            </a:r>
            <a:r>
              <a:rPr lang="de-DE"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Nds</a:t>
            </a:r>
            <a:r>
              <a:rPr lang="de-DE"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MS</a:t>
            </a:r>
          </a:p>
          <a:p>
            <a:pPr marL="0" indent="0">
              <a:lnSpc>
                <a:spcPct val="130000"/>
              </a:lnSpc>
              <a:spcBef>
                <a:spcPts val="0"/>
              </a:spcBef>
              <a:buFont typeface="Wingdings 3" charset="2"/>
              <a:buNone/>
            </a:pPr>
            <a:endParaRPr lang="de-DE"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30000"/>
              </a:lnSpc>
              <a:spcBef>
                <a:spcPts val="0"/>
              </a:spcBef>
              <a:buFont typeface="Wingdings 3" charset="2"/>
              <a:buNone/>
            </a:pPr>
            <a:r>
              <a:rPr lang="de-DE"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Projekte in Auswahl: </a:t>
            </a:r>
            <a:r>
              <a:rPr lang="de-DE"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tagesschau</a:t>
            </a:r>
            <a:r>
              <a:rPr lang="de-DE" dirty="0">
                <a:solidFill>
                  <a:schemeClr val="bg1"/>
                </a:solidFill>
                <a:latin typeface="Open Sans" panose="020B0606030504020204" pitchFamily="34" charset="0"/>
                <a:ea typeface="Open Sans" panose="020B0606030504020204" pitchFamily="34" charset="0"/>
                <a:cs typeface="Open Sans" panose="020B0606030504020204" pitchFamily="34" charset="0"/>
              </a:rPr>
              <a:t> in Einfacher Sprache (2024); Apotheken Umschau: Ratgeber in Einfacher Sprache (2019)</a:t>
            </a:r>
          </a:p>
        </p:txBody>
      </p:sp>
      <p:sp>
        <p:nvSpPr>
          <p:cNvPr id="4" name="Foliennummernplatzhalter 3"/>
          <p:cNvSpPr>
            <a:spLocks noGrp="1"/>
          </p:cNvSpPr>
          <p:nvPr>
            <p:ph type="sldNum" sz="quarter" idx="5"/>
          </p:nvPr>
        </p:nvSpPr>
        <p:spPr/>
        <p:txBody>
          <a:bodyPr/>
          <a:lstStyle/>
          <a:p>
            <a:fld id="{44EC14EA-9F3F-4C56-9D18-FE79753ECDCF}" type="slidenum">
              <a:rPr lang="de-DE" smtClean="0"/>
              <a:t>1</a:t>
            </a:fld>
            <a:endParaRPr lang="de-DE"/>
          </a:p>
        </p:txBody>
      </p:sp>
    </p:spTree>
    <p:extLst>
      <p:ext uri="{BB962C8B-B14F-4D97-AF65-F5344CB8AC3E}">
        <p14:creationId xmlns:p14="http://schemas.microsoft.com/office/powerpoint/2010/main" val="2731402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4EC14EA-9F3F-4C56-9D18-FE79753ECDCF}" type="slidenum">
              <a:rPr lang="de-DE" smtClean="0"/>
              <a:t>17</a:t>
            </a:fld>
            <a:endParaRPr lang="de-DE"/>
          </a:p>
        </p:txBody>
      </p:sp>
    </p:spTree>
    <p:extLst>
      <p:ext uri="{BB962C8B-B14F-4D97-AF65-F5344CB8AC3E}">
        <p14:creationId xmlns:p14="http://schemas.microsoft.com/office/powerpoint/2010/main" val="240059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Justizvergütungs- und Entschädigungsgesetz, ab 65€ pro Seite aufwärts</a:t>
            </a:r>
          </a:p>
        </p:txBody>
      </p:sp>
      <p:sp>
        <p:nvSpPr>
          <p:cNvPr id="4" name="Foliennummernplatzhalter 3"/>
          <p:cNvSpPr>
            <a:spLocks noGrp="1"/>
          </p:cNvSpPr>
          <p:nvPr>
            <p:ph type="sldNum" sz="quarter" idx="5"/>
          </p:nvPr>
        </p:nvSpPr>
        <p:spPr/>
        <p:txBody>
          <a:bodyPr/>
          <a:lstStyle/>
          <a:p>
            <a:fld id="{44EC14EA-9F3F-4C56-9D18-FE79753ECDCF}" type="slidenum">
              <a:rPr lang="de-DE" smtClean="0"/>
              <a:t>18</a:t>
            </a:fld>
            <a:endParaRPr lang="de-DE"/>
          </a:p>
        </p:txBody>
      </p:sp>
    </p:spTree>
    <p:extLst>
      <p:ext uri="{BB962C8B-B14F-4D97-AF65-F5344CB8AC3E}">
        <p14:creationId xmlns:p14="http://schemas.microsoft.com/office/powerpoint/2010/main" val="4024383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4EC14EA-9F3F-4C56-9D18-FE79753ECDCF}" type="slidenum">
              <a:rPr lang="de-DE" smtClean="0"/>
              <a:t>19</a:t>
            </a:fld>
            <a:endParaRPr lang="de-DE"/>
          </a:p>
        </p:txBody>
      </p:sp>
    </p:spTree>
    <p:extLst>
      <p:ext uri="{BB962C8B-B14F-4D97-AF65-F5344CB8AC3E}">
        <p14:creationId xmlns:p14="http://schemas.microsoft.com/office/powerpoint/2010/main" val="3228613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4EC14EA-9F3F-4C56-9D18-FE79753ECDCF}" type="slidenum">
              <a:rPr lang="de-DE" smtClean="0"/>
              <a:t>20</a:t>
            </a:fld>
            <a:endParaRPr lang="de-DE"/>
          </a:p>
        </p:txBody>
      </p:sp>
    </p:spTree>
    <p:extLst>
      <p:ext uri="{BB962C8B-B14F-4D97-AF65-F5344CB8AC3E}">
        <p14:creationId xmlns:p14="http://schemas.microsoft.com/office/powerpoint/2010/main" val="2631515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file:///C:/Users/RinkIsabelMS/Downloads/ministerium-soziales-NBGG-Leichte-Sprache-WEB-bf%20(1).pdf</a:t>
            </a:r>
          </a:p>
        </p:txBody>
      </p:sp>
      <p:sp>
        <p:nvSpPr>
          <p:cNvPr id="4" name="Foliennummernplatzhalter 3"/>
          <p:cNvSpPr>
            <a:spLocks noGrp="1"/>
          </p:cNvSpPr>
          <p:nvPr>
            <p:ph type="sldNum" sz="quarter" idx="5"/>
          </p:nvPr>
        </p:nvSpPr>
        <p:spPr/>
        <p:txBody>
          <a:bodyPr/>
          <a:lstStyle/>
          <a:p>
            <a:fld id="{44EC14EA-9F3F-4C56-9D18-FE79753ECDCF}" type="slidenum">
              <a:rPr lang="de-DE" smtClean="0"/>
              <a:t>21</a:t>
            </a:fld>
            <a:endParaRPr lang="de-DE"/>
          </a:p>
        </p:txBody>
      </p:sp>
    </p:spTree>
    <p:extLst>
      <p:ext uri="{BB962C8B-B14F-4D97-AF65-F5344CB8AC3E}">
        <p14:creationId xmlns:p14="http://schemas.microsoft.com/office/powerpoint/2010/main" val="2107370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4EC14EA-9F3F-4C56-9D18-FE79753ECDCF}" type="slidenum">
              <a:rPr lang="de-DE" smtClean="0"/>
              <a:t>22</a:t>
            </a:fld>
            <a:endParaRPr lang="de-DE"/>
          </a:p>
        </p:txBody>
      </p:sp>
    </p:spTree>
    <p:extLst>
      <p:ext uri="{BB962C8B-B14F-4D97-AF65-F5344CB8AC3E}">
        <p14:creationId xmlns:p14="http://schemas.microsoft.com/office/powerpoint/2010/main" val="524892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4EC14EA-9F3F-4C56-9D18-FE79753ECDCF}" type="slidenum">
              <a:rPr lang="de-DE" smtClean="0"/>
              <a:t>23</a:t>
            </a:fld>
            <a:endParaRPr lang="de-DE"/>
          </a:p>
        </p:txBody>
      </p:sp>
    </p:spTree>
    <p:extLst>
      <p:ext uri="{BB962C8B-B14F-4D97-AF65-F5344CB8AC3E}">
        <p14:creationId xmlns:p14="http://schemas.microsoft.com/office/powerpoint/2010/main" val="2629494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4EC14EA-9F3F-4C56-9D18-FE79753ECDCF}" type="slidenum">
              <a:rPr lang="de-DE" smtClean="0"/>
              <a:t>24</a:t>
            </a:fld>
            <a:endParaRPr lang="de-DE"/>
          </a:p>
        </p:txBody>
      </p:sp>
    </p:spTree>
    <p:extLst>
      <p:ext uri="{BB962C8B-B14F-4D97-AF65-F5344CB8AC3E}">
        <p14:creationId xmlns:p14="http://schemas.microsoft.com/office/powerpoint/2010/main" val="2129633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https://barrierefreies.design/werkzeuge/ki-uebersetzer-in-leichte-sprache; F13</a:t>
            </a:r>
          </a:p>
        </p:txBody>
      </p:sp>
      <p:sp>
        <p:nvSpPr>
          <p:cNvPr id="4" name="Foliennummernplatzhalter 3"/>
          <p:cNvSpPr>
            <a:spLocks noGrp="1"/>
          </p:cNvSpPr>
          <p:nvPr>
            <p:ph type="sldNum" sz="quarter" idx="5"/>
          </p:nvPr>
        </p:nvSpPr>
        <p:spPr/>
        <p:txBody>
          <a:bodyPr/>
          <a:lstStyle/>
          <a:p>
            <a:fld id="{44EC14EA-9F3F-4C56-9D18-FE79753ECDCF}" type="slidenum">
              <a:rPr lang="de-DE" smtClean="0"/>
              <a:t>25</a:t>
            </a:fld>
            <a:endParaRPr lang="de-DE"/>
          </a:p>
        </p:txBody>
      </p:sp>
    </p:spTree>
    <p:extLst>
      <p:ext uri="{BB962C8B-B14F-4D97-AF65-F5344CB8AC3E}">
        <p14:creationId xmlns:p14="http://schemas.microsoft.com/office/powerpoint/2010/main" val="2115977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4EC14EA-9F3F-4C56-9D18-FE79753ECDCF}" type="slidenum">
              <a:rPr lang="de-DE" smtClean="0"/>
              <a:t>26</a:t>
            </a:fld>
            <a:endParaRPr lang="de-DE"/>
          </a:p>
        </p:txBody>
      </p:sp>
    </p:spTree>
    <p:extLst>
      <p:ext uri="{BB962C8B-B14F-4D97-AF65-F5344CB8AC3E}">
        <p14:creationId xmlns:p14="http://schemas.microsoft.com/office/powerpoint/2010/main" val="321201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t>
            </a:r>
            <a:r>
              <a:rPr lang="de-DE" dirty="0" err="1"/>
              <a:t>migrationslinguist</a:t>
            </a:r>
            <a:r>
              <a:rPr lang="de-DE" dirty="0"/>
              <a:t>. Studien: 33% bleiben auf Verdolmetschung angewiesen (Estevez Grossi 2018)</a:t>
            </a:r>
          </a:p>
        </p:txBody>
      </p:sp>
      <p:sp>
        <p:nvSpPr>
          <p:cNvPr id="4" name="Foliennummernplatzhalter 3"/>
          <p:cNvSpPr>
            <a:spLocks noGrp="1"/>
          </p:cNvSpPr>
          <p:nvPr>
            <p:ph type="sldNum" sz="quarter" idx="5"/>
          </p:nvPr>
        </p:nvSpPr>
        <p:spPr/>
        <p:txBody>
          <a:bodyPr/>
          <a:lstStyle/>
          <a:p>
            <a:fld id="{44EC14EA-9F3F-4C56-9D18-FE79753ECDCF}" type="slidenum">
              <a:rPr lang="de-DE" smtClean="0"/>
              <a:t>7</a:t>
            </a:fld>
            <a:endParaRPr lang="de-DE"/>
          </a:p>
        </p:txBody>
      </p:sp>
    </p:spTree>
    <p:extLst>
      <p:ext uri="{BB962C8B-B14F-4D97-AF65-F5344CB8AC3E}">
        <p14:creationId xmlns:p14="http://schemas.microsoft.com/office/powerpoint/2010/main" val="2254299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4EC14EA-9F3F-4C56-9D18-FE79753ECDCF}" type="slidenum">
              <a:rPr lang="de-DE" smtClean="0"/>
              <a:t>27</a:t>
            </a:fld>
            <a:endParaRPr lang="de-DE"/>
          </a:p>
        </p:txBody>
      </p:sp>
    </p:spTree>
    <p:extLst>
      <p:ext uri="{BB962C8B-B14F-4D97-AF65-F5344CB8AC3E}">
        <p14:creationId xmlns:p14="http://schemas.microsoft.com/office/powerpoint/2010/main" val="378681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Machbarkeitsskala</a:t>
            </a:r>
          </a:p>
        </p:txBody>
      </p:sp>
      <p:sp>
        <p:nvSpPr>
          <p:cNvPr id="4" name="Foliennummernplatzhalter 3"/>
          <p:cNvSpPr>
            <a:spLocks noGrp="1"/>
          </p:cNvSpPr>
          <p:nvPr>
            <p:ph type="sldNum" sz="quarter" idx="5"/>
          </p:nvPr>
        </p:nvSpPr>
        <p:spPr/>
        <p:txBody>
          <a:bodyPr/>
          <a:lstStyle/>
          <a:p>
            <a:fld id="{44EC14EA-9F3F-4C56-9D18-FE79753ECDCF}" type="slidenum">
              <a:rPr lang="de-DE" smtClean="0"/>
              <a:t>28</a:t>
            </a:fld>
            <a:endParaRPr lang="de-DE"/>
          </a:p>
        </p:txBody>
      </p:sp>
    </p:spTree>
    <p:extLst>
      <p:ext uri="{BB962C8B-B14F-4D97-AF65-F5344CB8AC3E}">
        <p14:creationId xmlns:p14="http://schemas.microsoft.com/office/powerpoint/2010/main" val="2152302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Machbarkeitsskala</a:t>
            </a:r>
          </a:p>
        </p:txBody>
      </p:sp>
      <p:sp>
        <p:nvSpPr>
          <p:cNvPr id="4" name="Foliennummernplatzhalter 3"/>
          <p:cNvSpPr>
            <a:spLocks noGrp="1"/>
          </p:cNvSpPr>
          <p:nvPr>
            <p:ph type="sldNum" sz="quarter" idx="5"/>
          </p:nvPr>
        </p:nvSpPr>
        <p:spPr/>
        <p:txBody>
          <a:bodyPr/>
          <a:lstStyle/>
          <a:p>
            <a:fld id="{44EC14EA-9F3F-4C56-9D18-FE79753ECDCF}" type="slidenum">
              <a:rPr lang="de-DE" smtClean="0"/>
              <a:t>29</a:t>
            </a:fld>
            <a:endParaRPr lang="de-DE"/>
          </a:p>
        </p:txBody>
      </p:sp>
    </p:spTree>
    <p:extLst>
      <p:ext uri="{BB962C8B-B14F-4D97-AF65-F5344CB8AC3E}">
        <p14:creationId xmlns:p14="http://schemas.microsoft.com/office/powerpoint/2010/main" val="1130463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https://www.mi.niedersachsen.de/startseite/aktuelles/presseinformationen/neue-funktion-im-serviceportal-niedersachsen-ab-sofort-in-leichter-sprache-verfugbar-247680.html</a:t>
            </a:r>
          </a:p>
        </p:txBody>
      </p:sp>
      <p:sp>
        <p:nvSpPr>
          <p:cNvPr id="4" name="Foliennummernplatzhalter 3"/>
          <p:cNvSpPr>
            <a:spLocks noGrp="1"/>
          </p:cNvSpPr>
          <p:nvPr>
            <p:ph type="sldNum" sz="quarter" idx="5"/>
          </p:nvPr>
        </p:nvSpPr>
        <p:spPr/>
        <p:txBody>
          <a:bodyPr/>
          <a:lstStyle/>
          <a:p>
            <a:fld id="{44EC14EA-9F3F-4C56-9D18-FE79753ECDCF}" type="slidenum">
              <a:rPr lang="de-DE" smtClean="0"/>
              <a:t>30</a:t>
            </a:fld>
            <a:endParaRPr lang="de-DE"/>
          </a:p>
        </p:txBody>
      </p:sp>
    </p:spTree>
    <p:extLst>
      <p:ext uri="{BB962C8B-B14F-4D97-AF65-F5344CB8AC3E}">
        <p14:creationId xmlns:p14="http://schemas.microsoft.com/office/powerpoint/2010/main" val="1327721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Memo</a:t>
            </a:r>
            <a:r>
              <a:rPr lang="de-DE"/>
              <a:t>: TN-Bescheinigung</a:t>
            </a:r>
          </a:p>
        </p:txBody>
      </p:sp>
      <p:sp>
        <p:nvSpPr>
          <p:cNvPr id="4" name="Foliennummernplatzhalter 3"/>
          <p:cNvSpPr>
            <a:spLocks noGrp="1"/>
          </p:cNvSpPr>
          <p:nvPr>
            <p:ph type="sldNum" sz="quarter" idx="5"/>
          </p:nvPr>
        </p:nvSpPr>
        <p:spPr/>
        <p:txBody>
          <a:bodyPr/>
          <a:lstStyle/>
          <a:p>
            <a:fld id="{44EC14EA-9F3F-4C56-9D18-FE79753ECDCF}" type="slidenum">
              <a:rPr lang="de-DE" smtClean="0"/>
              <a:t>32</a:t>
            </a:fld>
            <a:endParaRPr lang="de-DE"/>
          </a:p>
        </p:txBody>
      </p:sp>
    </p:spTree>
    <p:extLst>
      <p:ext uri="{BB962C8B-B14F-4D97-AF65-F5344CB8AC3E}">
        <p14:creationId xmlns:p14="http://schemas.microsoft.com/office/powerpoint/2010/main" val="3916757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Lernschwierigkeiten: häufig im schulischen (beruflichen) Kontext diagnostiziert. Personen haben temporär Probleme in einem oder mehreren Fächern. Sonderpädagogische Unterstützung, damit sich Problem nicht auswächst; nicht an Intelligenzminderung geknüpft</a:t>
            </a:r>
          </a:p>
          <a:p>
            <a:endParaRPr lang="de-DE" dirty="0"/>
          </a:p>
          <a:p>
            <a:r>
              <a:rPr lang="de-DE" dirty="0"/>
              <a:t>Kognitive Behinderung: geht mit Intelligenzminderung einher</a:t>
            </a:r>
          </a:p>
          <a:p>
            <a:r>
              <a:rPr lang="de-DE" dirty="0"/>
              <a:t>70% sind Nicht-Leser (Studie Ratz</a:t>
            </a:r>
            <a:r>
              <a:rPr lang="de-DE" altLang="de-DE"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2013, </a:t>
            </a:r>
            <a:r>
              <a:rPr lang="de-DE" altLang="de-DE"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Schuppener</a:t>
            </a:r>
            <a:r>
              <a:rPr lang="de-DE" altLang="de-DE"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/Bock 2019)</a:t>
            </a:r>
            <a:endParaRPr lang="de-DE" dirty="0"/>
          </a:p>
        </p:txBody>
      </p:sp>
      <p:sp>
        <p:nvSpPr>
          <p:cNvPr id="4" name="Foliennummernplatzhalter 3"/>
          <p:cNvSpPr>
            <a:spLocks noGrp="1"/>
          </p:cNvSpPr>
          <p:nvPr>
            <p:ph type="sldNum" sz="quarter" idx="5"/>
          </p:nvPr>
        </p:nvSpPr>
        <p:spPr/>
        <p:txBody>
          <a:bodyPr/>
          <a:lstStyle/>
          <a:p>
            <a:fld id="{44EC14EA-9F3F-4C56-9D18-FE79753ECDCF}" type="slidenum">
              <a:rPr lang="de-DE" smtClean="0"/>
              <a:t>10</a:t>
            </a:fld>
            <a:endParaRPr lang="de-DE"/>
          </a:p>
        </p:txBody>
      </p:sp>
    </p:spTree>
    <p:extLst>
      <p:ext uri="{BB962C8B-B14F-4D97-AF65-F5344CB8AC3E}">
        <p14:creationId xmlns:p14="http://schemas.microsoft.com/office/powerpoint/2010/main" val="1330975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4EC14EA-9F3F-4C56-9D18-FE79753ECDCF}" type="slidenum">
              <a:rPr lang="de-DE" smtClean="0"/>
              <a:t>11</a:t>
            </a:fld>
            <a:endParaRPr lang="de-DE"/>
          </a:p>
        </p:txBody>
      </p:sp>
    </p:spTree>
    <p:extLst>
      <p:ext uri="{BB962C8B-B14F-4D97-AF65-F5344CB8AC3E}">
        <p14:creationId xmlns:p14="http://schemas.microsoft.com/office/powerpoint/2010/main" val="3650282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4EC14EA-9F3F-4C56-9D18-FE79753ECDCF}" type="slidenum">
              <a:rPr lang="de-DE" smtClean="0"/>
              <a:t>12</a:t>
            </a:fld>
            <a:endParaRPr lang="de-DE"/>
          </a:p>
        </p:txBody>
      </p:sp>
    </p:spTree>
    <p:extLst>
      <p:ext uri="{BB962C8B-B14F-4D97-AF65-F5344CB8AC3E}">
        <p14:creationId xmlns:p14="http://schemas.microsoft.com/office/powerpoint/2010/main" val="3527011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4EC14EA-9F3F-4C56-9D18-FE79753ECDCF}" type="slidenum">
              <a:rPr lang="de-DE" smtClean="0"/>
              <a:t>13</a:t>
            </a:fld>
            <a:endParaRPr lang="de-DE"/>
          </a:p>
        </p:txBody>
      </p:sp>
    </p:spTree>
    <p:extLst>
      <p:ext uri="{BB962C8B-B14F-4D97-AF65-F5344CB8AC3E}">
        <p14:creationId xmlns:p14="http://schemas.microsoft.com/office/powerpoint/2010/main" val="1050385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*migrationslinguistische </a:t>
            </a:r>
            <a:r>
              <a:rPr lang="de-DE" dirty="0" err="1"/>
              <a:t>Strudien</a:t>
            </a:r>
            <a:r>
              <a:rPr lang="de-DE" dirty="0"/>
              <a:t>, u.a. Estevez </a:t>
            </a:r>
            <a:r>
              <a:rPr lang="de-DE" dirty="0" err="1"/>
              <a:t>Grossi</a:t>
            </a:r>
            <a:r>
              <a:rPr lang="de-DE" dirty="0"/>
              <a:t> (2018): 30% der Personen, die in eine neue Aufnahmegesellschaft ziehen, lernen die dortige Sprache nicht. Sind lebenslag auf Verdolmetschung, Community </a:t>
            </a:r>
            <a:r>
              <a:rPr lang="de-DE" dirty="0" err="1"/>
              <a:t>Interpreting</a:t>
            </a:r>
            <a:r>
              <a:rPr lang="de-DE" dirty="0"/>
              <a:t>, Kommunikationshilfen angewiesen</a:t>
            </a:r>
          </a:p>
        </p:txBody>
      </p:sp>
      <p:sp>
        <p:nvSpPr>
          <p:cNvPr id="4" name="Foliennummernplatzhalter 3"/>
          <p:cNvSpPr>
            <a:spLocks noGrp="1"/>
          </p:cNvSpPr>
          <p:nvPr>
            <p:ph type="sldNum" sz="quarter" idx="5"/>
          </p:nvPr>
        </p:nvSpPr>
        <p:spPr/>
        <p:txBody>
          <a:bodyPr/>
          <a:lstStyle/>
          <a:p>
            <a:fld id="{44EC14EA-9F3F-4C56-9D18-FE79753ECDCF}" type="slidenum">
              <a:rPr lang="de-DE" smtClean="0"/>
              <a:t>14</a:t>
            </a:fld>
            <a:endParaRPr lang="de-DE"/>
          </a:p>
        </p:txBody>
      </p:sp>
    </p:spTree>
    <p:extLst>
      <p:ext uri="{BB962C8B-B14F-4D97-AF65-F5344CB8AC3E}">
        <p14:creationId xmlns:p14="http://schemas.microsoft.com/office/powerpoint/2010/main" val="363715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4EC14EA-9F3F-4C56-9D18-FE79753ECDCF}" type="slidenum">
              <a:rPr lang="de-DE" smtClean="0"/>
              <a:t>15</a:t>
            </a:fld>
            <a:endParaRPr lang="de-DE"/>
          </a:p>
        </p:txBody>
      </p:sp>
    </p:spTree>
    <p:extLst>
      <p:ext uri="{BB962C8B-B14F-4D97-AF65-F5344CB8AC3E}">
        <p14:creationId xmlns:p14="http://schemas.microsoft.com/office/powerpoint/2010/main" val="4293232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4EC14EA-9F3F-4C56-9D18-FE79753ECDCF}" type="slidenum">
              <a:rPr lang="de-DE" smtClean="0"/>
              <a:t>16</a:t>
            </a:fld>
            <a:endParaRPr lang="de-DE"/>
          </a:p>
        </p:txBody>
      </p:sp>
    </p:spTree>
    <p:extLst>
      <p:ext uri="{BB962C8B-B14F-4D97-AF65-F5344CB8AC3E}">
        <p14:creationId xmlns:p14="http://schemas.microsoft.com/office/powerpoint/2010/main" val="3146386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Mastertitelformat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963AF01-CCBF-4D61-9562-0F87FAA1506D}" type="slidenum">
              <a:rPr lang="de-DE" smtClean="0"/>
              <a:t>‹Nr.›</a:t>
            </a:fld>
            <a:endParaRPr lang="de-DE"/>
          </a:p>
        </p:txBody>
      </p:sp>
    </p:spTree>
    <p:extLst>
      <p:ext uri="{BB962C8B-B14F-4D97-AF65-F5344CB8AC3E}">
        <p14:creationId xmlns:p14="http://schemas.microsoft.com/office/powerpoint/2010/main" val="239778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963AF01-CCBF-4D61-9562-0F87FAA1506D}" type="slidenum">
              <a:rPr lang="de-DE" smtClean="0"/>
              <a:t>‹Nr.›</a:t>
            </a:fld>
            <a:endParaRPr lang="de-DE"/>
          </a:p>
        </p:txBody>
      </p:sp>
    </p:spTree>
    <p:extLst>
      <p:ext uri="{BB962C8B-B14F-4D97-AF65-F5344CB8AC3E}">
        <p14:creationId xmlns:p14="http://schemas.microsoft.com/office/powerpoint/2010/main" val="2981303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Mastertitelformat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963AF01-CCBF-4D61-9562-0F87FAA1506D}" type="slidenum">
              <a:rPr lang="de-DE" smtClean="0"/>
              <a:t>‹Nr.›</a:t>
            </a:fld>
            <a:endParaRPr lang="de-DE"/>
          </a:p>
        </p:txBody>
      </p:sp>
    </p:spTree>
    <p:extLst>
      <p:ext uri="{BB962C8B-B14F-4D97-AF65-F5344CB8AC3E}">
        <p14:creationId xmlns:p14="http://schemas.microsoft.com/office/powerpoint/2010/main" val="1874112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Mastertitelformat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Mastertextformat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963AF01-CCBF-4D61-9562-0F87FAA1506D}" type="slidenum">
              <a:rPr lang="de-DE" smtClean="0"/>
              <a:t>‹Nr.›</a:t>
            </a:fld>
            <a:endParaRPr lang="de-D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06483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963AF01-CCBF-4D61-9562-0F87FAA1506D}" type="slidenum">
              <a:rPr lang="de-DE" smtClean="0"/>
              <a:t>‹Nr.›</a:t>
            </a:fld>
            <a:endParaRPr lang="de-DE"/>
          </a:p>
        </p:txBody>
      </p:sp>
    </p:spTree>
    <p:extLst>
      <p:ext uri="{BB962C8B-B14F-4D97-AF65-F5344CB8AC3E}">
        <p14:creationId xmlns:p14="http://schemas.microsoft.com/office/powerpoint/2010/main" val="1768068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963AF01-CCBF-4D61-9562-0F87FAA1506D}" type="slidenum">
              <a:rPr lang="de-DE" smtClean="0"/>
              <a:t>‹Nr.›</a:t>
            </a:fld>
            <a:endParaRPr lang="de-DE"/>
          </a:p>
        </p:txBody>
      </p:sp>
    </p:spTree>
    <p:extLst>
      <p:ext uri="{BB962C8B-B14F-4D97-AF65-F5344CB8AC3E}">
        <p14:creationId xmlns:p14="http://schemas.microsoft.com/office/powerpoint/2010/main" val="2059597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963AF01-CCBF-4D61-9562-0F87FAA1506D}" type="slidenum">
              <a:rPr lang="de-DE" smtClean="0"/>
              <a:t>‹Nr.›</a:t>
            </a:fld>
            <a:endParaRPr lang="de-DE"/>
          </a:p>
        </p:txBody>
      </p:sp>
    </p:spTree>
    <p:extLst>
      <p:ext uri="{BB962C8B-B14F-4D97-AF65-F5344CB8AC3E}">
        <p14:creationId xmlns:p14="http://schemas.microsoft.com/office/powerpoint/2010/main" val="287483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963AF01-CCBF-4D61-9562-0F87FAA1506D}" type="slidenum">
              <a:rPr lang="de-DE" smtClean="0"/>
              <a:t>‹Nr.›</a:t>
            </a:fld>
            <a:endParaRPr lang="de-DE"/>
          </a:p>
        </p:txBody>
      </p:sp>
    </p:spTree>
    <p:extLst>
      <p:ext uri="{BB962C8B-B14F-4D97-AF65-F5344CB8AC3E}">
        <p14:creationId xmlns:p14="http://schemas.microsoft.com/office/powerpoint/2010/main" val="1861983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963AF01-CCBF-4D61-9562-0F87FAA1506D}" type="slidenum">
              <a:rPr lang="de-DE" smtClean="0"/>
              <a:t>‹Nr.›</a:t>
            </a:fld>
            <a:endParaRPr lang="de-DE"/>
          </a:p>
        </p:txBody>
      </p:sp>
    </p:spTree>
    <p:extLst>
      <p:ext uri="{BB962C8B-B14F-4D97-AF65-F5344CB8AC3E}">
        <p14:creationId xmlns:p14="http://schemas.microsoft.com/office/powerpoint/2010/main" val="94627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963AF01-CCBF-4D61-9562-0F87FAA1506D}" type="slidenum">
              <a:rPr lang="de-DE" smtClean="0"/>
              <a:t>‹Nr.›</a:t>
            </a:fld>
            <a:endParaRPr lang="de-DE"/>
          </a:p>
        </p:txBody>
      </p:sp>
    </p:spTree>
    <p:extLst>
      <p:ext uri="{BB962C8B-B14F-4D97-AF65-F5344CB8AC3E}">
        <p14:creationId xmlns:p14="http://schemas.microsoft.com/office/powerpoint/2010/main" val="334927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963AF01-CCBF-4D61-9562-0F87FAA1506D}" type="slidenum">
              <a:rPr lang="de-DE" smtClean="0"/>
              <a:t>‹Nr.›</a:t>
            </a:fld>
            <a:endParaRPr lang="de-DE"/>
          </a:p>
        </p:txBody>
      </p:sp>
    </p:spTree>
    <p:extLst>
      <p:ext uri="{BB962C8B-B14F-4D97-AF65-F5344CB8AC3E}">
        <p14:creationId xmlns:p14="http://schemas.microsoft.com/office/powerpoint/2010/main" val="296510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963AF01-CCBF-4D61-9562-0F87FAA1506D}" type="slidenum">
              <a:rPr lang="de-DE" smtClean="0"/>
              <a:t>‹Nr.›</a:t>
            </a:fld>
            <a:endParaRPr lang="de-DE"/>
          </a:p>
        </p:txBody>
      </p:sp>
    </p:spTree>
    <p:extLst>
      <p:ext uri="{BB962C8B-B14F-4D97-AF65-F5344CB8AC3E}">
        <p14:creationId xmlns:p14="http://schemas.microsoft.com/office/powerpoint/2010/main" val="268184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963AF01-CCBF-4D61-9562-0F87FAA1506D}" type="slidenum">
              <a:rPr lang="de-DE" smtClean="0"/>
              <a:t>‹Nr.›</a:t>
            </a:fld>
            <a:endParaRPr lang="de-DE"/>
          </a:p>
        </p:txBody>
      </p:sp>
    </p:spTree>
    <p:extLst>
      <p:ext uri="{BB962C8B-B14F-4D97-AF65-F5344CB8AC3E}">
        <p14:creationId xmlns:p14="http://schemas.microsoft.com/office/powerpoint/2010/main" val="138919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2"/>
          <p:cNvSpPr>
            <a:spLocks noGrp="1"/>
          </p:cNvSpPr>
          <p:nvPr>
            <p:ph type="dt" sz="half" idx="10"/>
          </p:nvPr>
        </p:nvSpPr>
        <p:spPr/>
        <p:txBody>
          <a:bodyPr/>
          <a:lstStyle/>
          <a:p>
            <a:endParaRPr lang="de-DE"/>
          </a:p>
        </p:txBody>
      </p:sp>
      <p:sp>
        <p:nvSpPr>
          <p:cNvPr id="5" name="Footer Placeholder 3"/>
          <p:cNvSpPr>
            <a:spLocks noGrp="1"/>
          </p:cNvSpPr>
          <p:nvPr>
            <p:ph type="ftr" sz="quarter" idx="11"/>
          </p:nvPr>
        </p:nvSpPr>
        <p:spPr/>
        <p:txBody>
          <a:bodyPr/>
          <a:lstStyle/>
          <a:p>
            <a:endParaRPr lang="de-DE"/>
          </a:p>
        </p:txBody>
      </p:sp>
      <p:sp>
        <p:nvSpPr>
          <p:cNvPr id="6" name="Slide Number Placeholder 4"/>
          <p:cNvSpPr>
            <a:spLocks noGrp="1"/>
          </p:cNvSpPr>
          <p:nvPr>
            <p:ph type="sldNum" sz="quarter" idx="12"/>
          </p:nvPr>
        </p:nvSpPr>
        <p:spPr/>
        <p:txBody>
          <a:bodyPr/>
          <a:lstStyle/>
          <a:p>
            <a:fld id="{9963AF01-CCBF-4D61-9562-0F87FAA1506D}" type="slidenum">
              <a:rPr lang="de-DE" smtClean="0"/>
              <a:t>‹Nr.›</a:t>
            </a:fld>
            <a:endParaRPr lang="de-DE"/>
          </a:p>
        </p:txBody>
      </p:sp>
    </p:spTree>
    <p:extLst>
      <p:ext uri="{BB962C8B-B14F-4D97-AF65-F5344CB8AC3E}">
        <p14:creationId xmlns:p14="http://schemas.microsoft.com/office/powerpoint/2010/main" val="69765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de-DE"/>
          </a:p>
        </p:txBody>
      </p:sp>
      <p:sp>
        <p:nvSpPr>
          <p:cNvPr id="5" name="Footer Placeholder 2"/>
          <p:cNvSpPr>
            <a:spLocks noGrp="1"/>
          </p:cNvSpPr>
          <p:nvPr>
            <p:ph type="ftr" sz="quarter" idx="11"/>
          </p:nvPr>
        </p:nvSpPr>
        <p:spPr/>
        <p:txBody>
          <a:bodyPr/>
          <a:lstStyle/>
          <a:p>
            <a:endParaRPr lang="de-DE"/>
          </a:p>
        </p:txBody>
      </p:sp>
      <p:sp>
        <p:nvSpPr>
          <p:cNvPr id="6" name="Slide Number Placeholder 3"/>
          <p:cNvSpPr>
            <a:spLocks noGrp="1"/>
          </p:cNvSpPr>
          <p:nvPr>
            <p:ph type="sldNum" sz="quarter" idx="12"/>
          </p:nvPr>
        </p:nvSpPr>
        <p:spPr/>
        <p:txBody>
          <a:bodyPr/>
          <a:lstStyle/>
          <a:p>
            <a:fld id="{9963AF01-CCBF-4D61-9562-0F87FAA1506D}" type="slidenum">
              <a:rPr lang="de-DE" smtClean="0"/>
              <a:t>‹Nr.›</a:t>
            </a:fld>
            <a:endParaRPr lang="de-DE"/>
          </a:p>
        </p:txBody>
      </p:sp>
    </p:spTree>
    <p:extLst>
      <p:ext uri="{BB962C8B-B14F-4D97-AF65-F5344CB8AC3E}">
        <p14:creationId xmlns:p14="http://schemas.microsoft.com/office/powerpoint/2010/main" val="420384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Date Placeholder 4"/>
          <p:cNvSpPr>
            <a:spLocks noGrp="1"/>
          </p:cNvSpPr>
          <p:nvPr>
            <p:ph type="dt" sz="half" idx="10"/>
          </p:nvPr>
        </p:nvSpPr>
        <p:spPr/>
        <p:txBody>
          <a:bodyPr/>
          <a:lstStyle/>
          <a:p>
            <a:endParaRPr lang="de-DE"/>
          </a:p>
        </p:txBody>
      </p:sp>
      <p:sp>
        <p:nvSpPr>
          <p:cNvPr id="5" name="Footer Placeholder 5"/>
          <p:cNvSpPr>
            <a:spLocks noGrp="1"/>
          </p:cNvSpPr>
          <p:nvPr>
            <p:ph type="ftr" sz="quarter" idx="11"/>
          </p:nvPr>
        </p:nvSpPr>
        <p:spPr/>
        <p:txBody>
          <a:bodyPr/>
          <a:lstStyle/>
          <a:p>
            <a:endParaRPr lang="de-DE"/>
          </a:p>
        </p:txBody>
      </p:sp>
      <p:sp>
        <p:nvSpPr>
          <p:cNvPr id="6" name="Slide Number Placeholder 6"/>
          <p:cNvSpPr>
            <a:spLocks noGrp="1"/>
          </p:cNvSpPr>
          <p:nvPr>
            <p:ph type="sldNum" sz="quarter" idx="12"/>
          </p:nvPr>
        </p:nvSpPr>
        <p:spPr/>
        <p:txBody>
          <a:bodyPr/>
          <a:lstStyle/>
          <a:p>
            <a:fld id="{9963AF01-CCBF-4D61-9562-0F87FAA1506D}" type="slidenum">
              <a:rPr lang="de-DE" smtClean="0"/>
              <a:t>‹Nr.›</a:t>
            </a:fld>
            <a:endParaRPr lang="de-DE"/>
          </a:p>
        </p:txBody>
      </p:sp>
    </p:spTree>
    <p:extLst>
      <p:ext uri="{BB962C8B-B14F-4D97-AF65-F5344CB8AC3E}">
        <p14:creationId xmlns:p14="http://schemas.microsoft.com/office/powerpoint/2010/main" val="123340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Mastertitelformat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963AF01-CCBF-4D61-9562-0F87FAA1506D}" type="slidenum">
              <a:rPr lang="de-DE" smtClean="0"/>
              <a:t>‹Nr.›</a:t>
            </a:fld>
            <a:endParaRPr lang="de-DE"/>
          </a:p>
        </p:txBody>
      </p:sp>
    </p:spTree>
    <p:extLst>
      <p:ext uri="{BB962C8B-B14F-4D97-AF65-F5344CB8AC3E}">
        <p14:creationId xmlns:p14="http://schemas.microsoft.com/office/powerpoint/2010/main" val="1700310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a:t>Mastertitelformat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de-D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e-D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963AF01-CCBF-4D61-9562-0F87FAA1506D}" type="slidenum">
              <a:rPr lang="de-DE" smtClean="0"/>
              <a:t>‹Nr.›</a:t>
            </a:fld>
            <a:endParaRPr lang="de-DE"/>
          </a:p>
        </p:txBody>
      </p:sp>
    </p:spTree>
    <p:extLst>
      <p:ext uri="{BB962C8B-B14F-4D97-AF65-F5344CB8AC3E}">
        <p14:creationId xmlns:p14="http://schemas.microsoft.com/office/powerpoint/2010/main" val="25086785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tu-dortmund.d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tu-dortmund.d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tu-dortmund.d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tu-dortmund.d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t1p.de/10m2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qualitatsstandard.iso17100.co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f13-os.de/"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barrierefreies.design/werkzeuge/ki-uebersetzer-in-leichte-sprach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banst-pt.de/leichte-sprach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4wrwQpxE2qc" TargetMode="External"/><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hyperlink" Target="https://www.ab-nrw.de/barrierefreiheit-umsetzen/thema/leichte-sprache.html#thema-tab" TargetMode="External"/><Relationship Id="rId4" Type="http://schemas.openxmlformats.org/officeDocument/2006/relationships/hyperlink" Target="https://kompetent-barrierefrei.de/aktuelles/detail/stellungnahme-leichte-sprache-einfache-sprache-und-kuenstliche-intelligenz"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47FEE-634D-43F2-BA56-6012553BA6D7}"/>
              </a:ext>
            </a:extLst>
          </p:cNvPr>
          <p:cNvSpPr>
            <a:spLocks noGrp="1"/>
          </p:cNvSpPr>
          <p:nvPr>
            <p:ph type="ctrTitle"/>
          </p:nvPr>
        </p:nvSpPr>
        <p:spPr>
          <a:xfrm>
            <a:off x="1013011" y="360359"/>
            <a:ext cx="10231932" cy="2676904"/>
          </a:xfrm>
        </p:spPr>
        <p:txBody>
          <a:bodyPr>
            <a:normAutofit/>
          </a:bodyPr>
          <a:lstStyle/>
          <a:p>
            <a:pPr algn="l">
              <a:spcAft>
                <a:spcPts val="1200"/>
              </a:spcAft>
            </a:pPr>
            <a:r>
              <a:rPr lang="de-DE" sz="3400" dirty="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de-DE" sz="34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de-DE"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Leichte Sprache – ein Rundblick</a:t>
            </a:r>
            <a:br>
              <a:rPr lang="de-DE"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de-DE" sz="600" dirty="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de-DE" sz="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de-DE" sz="3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Untertitel 2">
            <a:extLst>
              <a:ext uri="{FF2B5EF4-FFF2-40B4-BE49-F238E27FC236}">
                <a16:creationId xmlns:a16="http://schemas.microsoft.com/office/drawing/2014/main" id="{3F352BD3-BA69-4EC2-BD59-29E45168D0D5}"/>
              </a:ext>
            </a:extLst>
          </p:cNvPr>
          <p:cNvSpPr>
            <a:spLocks noGrp="1"/>
          </p:cNvSpPr>
          <p:nvPr>
            <p:ph type="subTitle" idx="1"/>
          </p:nvPr>
        </p:nvSpPr>
        <p:spPr>
          <a:xfrm>
            <a:off x="1021976" y="3342053"/>
            <a:ext cx="9144000" cy="1655762"/>
          </a:xfrm>
        </p:spPr>
        <p:txBody>
          <a:bodyPr>
            <a:normAutofit/>
          </a:bodyPr>
          <a:lstStyle/>
          <a:p>
            <a:pPr algn="l"/>
            <a:r>
              <a:rPr lang="de-DE" sz="1600" dirty="0">
                <a:latin typeface="Calibri" panose="020F0502020204030204" pitchFamily="34" charset="0"/>
                <a:ea typeface="Calibri" panose="020F0502020204030204" pitchFamily="34" charset="0"/>
                <a:cs typeface="Calibri" panose="020F0502020204030204" pitchFamily="34" charset="0"/>
              </a:rPr>
              <a:t> </a:t>
            </a:r>
            <a:r>
              <a:rPr lang="de-DE" dirty="0">
                <a:solidFill>
                  <a:schemeClr val="bg1"/>
                </a:solidFill>
                <a:latin typeface="Calibri" panose="020F0502020204030204" pitchFamily="34" charset="0"/>
                <a:ea typeface="Calibri" panose="020F0502020204030204" pitchFamily="34" charset="0"/>
                <a:cs typeface="Calibri" panose="020F0502020204030204" pitchFamily="34" charset="0"/>
              </a:rPr>
              <a:t>Dr. phil. </a:t>
            </a:r>
            <a:r>
              <a:rPr lang="de-DE" dirty="0">
                <a:solidFill>
                  <a:schemeClr val="bg1"/>
                </a:solidFill>
                <a:latin typeface="Open Sans" panose="020B0606030504020204" pitchFamily="34" charset="0"/>
                <a:ea typeface="Open Sans" panose="020B0606030504020204" pitchFamily="34" charset="0"/>
                <a:cs typeface="Open Sans" panose="020B0606030504020204" pitchFamily="34" charset="0"/>
              </a:rPr>
              <a:t>Isabel Rink </a:t>
            </a:r>
            <a:endParaRPr lang="de-DE" cap="none"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Der richtige Durchblick: Objektivdurchmesser bei Ferngläsern">
            <a:extLst>
              <a:ext uri="{FF2B5EF4-FFF2-40B4-BE49-F238E27FC236}">
                <a16:creationId xmlns:a16="http://schemas.microsoft.com/office/drawing/2014/main" id="{7A08BE8A-45FF-4DA6-B6CE-0F713A51D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037" y="2511255"/>
            <a:ext cx="4423144" cy="331735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57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11" name="Foliennummernplatzhalter 10"/>
          <p:cNvSpPr txBox="1">
            <a:spLocks/>
          </p:cNvSpPr>
          <p:nvPr/>
        </p:nvSpPr>
        <p:spPr>
          <a:xfrm>
            <a:off x="8334966" y="6393796"/>
            <a:ext cx="2263442" cy="364281"/>
          </a:xfrm>
          <a:prstGeom prst="rect">
            <a:avLst/>
          </a:prstGeom>
        </p:spPr>
        <p:txBody>
          <a:bodyPr/>
          <a:lstStyle>
            <a:defPPr>
              <a:defRPr lang="de-DE"/>
            </a:defPPr>
            <a:lvl1pPr marL="0" algn="l" defTabSz="900712" rtl="0" eaLnBrk="1" latinLnBrk="0" hangingPunct="1">
              <a:defRPr sz="1700" kern="1200">
                <a:solidFill>
                  <a:schemeClr val="tx1"/>
                </a:solidFill>
                <a:latin typeface="+mn-lt"/>
                <a:ea typeface="+mn-ea"/>
                <a:cs typeface="+mn-cs"/>
              </a:defRPr>
            </a:lvl1pPr>
            <a:lvl2pPr marL="450357" algn="l" defTabSz="900712" rtl="0" eaLnBrk="1" latinLnBrk="0" hangingPunct="1">
              <a:defRPr sz="1700" kern="1200">
                <a:solidFill>
                  <a:schemeClr val="tx1"/>
                </a:solidFill>
                <a:latin typeface="+mn-lt"/>
                <a:ea typeface="+mn-ea"/>
                <a:cs typeface="+mn-cs"/>
              </a:defRPr>
            </a:lvl2pPr>
            <a:lvl3pPr marL="900712" algn="l" defTabSz="900712" rtl="0" eaLnBrk="1" latinLnBrk="0" hangingPunct="1">
              <a:defRPr sz="1700" kern="1200">
                <a:solidFill>
                  <a:schemeClr val="tx1"/>
                </a:solidFill>
                <a:latin typeface="+mn-lt"/>
                <a:ea typeface="+mn-ea"/>
                <a:cs typeface="+mn-cs"/>
              </a:defRPr>
            </a:lvl3pPr>
            <a:lvl4pPr marL="1351068" algn="l" defTabSz="900712" rtl="0" eaLnBrk="1" latinLnBrk="0" hangingPunct="1">
              <a:defRPr sz="1700" kern="1200">
                <a:solidFill>
                  <a:schemeClr val="tx1"/>
                </a:solidFill>
                <a:latin typeface="+mn-lt"/>
                <a:ea typeface="+mn-ea"/>
                <a:cs typeface="+mn-cs"/>
              </a:defRPr>
            </a:lvl4pPr>
            <a:lvl5pPr marL="1801424" algn="l" defTabSz="900712" rtl="0" eaLnBrk="1" latinLnBrk="0" hangingPunct="1">
              <a:defRPr sz="1700" kern="1200">
                <a:solidFill>
                  <a:schemeClr val="tx1"/>
                </a:solidFill>
                <a:latin typeface="+mn-lt"/>
                <a:ea typeface="+mn-ea"/>
                <a:cs typeface="+mn-cs"/>
              </a:defRPr>
            </a:lvl5pPr>
            <a:lvl6pPr marL="2251782" algn="l" defTabSz="900712" rtl="0" eaLnBrk="1" latinLnBrk="0" hangingPunct="1">
              <a:defRPr sz="1700" kern="1200">
                <a:solidFill>
                  <a:schemeClr val="tx1"/>
                </a:solidFill>
                <a:latin typeface="+mn-lt"/>
                <a:ea typeface="+mn-ea"/>
                <a:cs typeface="+mn-cs"/>
              </a:defRPr>
            </a:lvl6pPr>
            <a:lvl7pPr marL="2702138" algn="l" defTabSz="900712" rtl="0" eaLnBrk="1" latinLnBrk="0" hangingPunct="1">
              <a:defRPr sz="1700" kern="1200">
                <a:solidFill>
                  <a:schemeClr val="tx1"/>
                </a:solidFill>
                <a:latin typeface="+mn-lt"/>
                <a:ea typeface="+mn-ea"/>
                <a:cs typeface="+mn-cs"/>
              </a:defRPr>
            </a:lvl7pPr>
            <a:lvl8pPr marL="3152492" algn="l" defTabSz="900712" rtl="0" eaLnBrk="1" latinLnBrk="0" hangingPunct="1">
              <a:defRPr sz="1700" kern="1200">
                <a:solidFill>
                  <a:schemeClr val="tx1"/>
                </a:solidFill>
                <a:latin typeface="+mn-lt"/>
                <a:ea typeface="+mn-ea"/>
                <a:cs typeface="+mn-cs"/>
              </a:defRPr>
            </a:lvl8pPr>
            <a:lvl9pPr marL="3602850" algn="l" defTabSz="900712" rtl="0" eaLnBrk="1" latinLnBrk="0" hangingPunct="1">
              <a:defRPr sz="1700" kern="1200">
                <a:solidFill>
                  <a:schemeClr val="tx1"/>
                </a:solidFill>
                <a:latin typeface="+mn-lt"/>
                <a:ea typeface="+mn-ea"/>
                <a:cs typeface="+mn-cs"/>
              </a:defRPr>
            </a:lvl9pPr>
          </a:lstStyle>
          <a:p>
            <a:fld id="{7D83E256-9915-44F9-937B-5EAA23971377}" type="slidenum">
              <a:rPr lang="de-DE" sz="1542"/>
              <a:pPr/>
              <a:t>10</a:t>
            </a:fld>
            <a:endParaRPr lang="de-DE" sz="1542" dirty="0"/>
          </a:p>
        </p:txBody>
      </p:sp>
      <p:sp>
        <p:nvSpPr>
          <p:cNvPr id="2" name="Foliennummernplatzhalter 1">
            <a:extLst>
              <a:ext uri="{FF2B5EF4-FFF2-40B4-BE49-F238E27FC236}">
                <a16:creationId xmlns:a16="http://schemas.microsoft.com/office/drawing/2014/main" id="{10E8C228-F87C-4624-800C-267952753735}"/>
              </a:ext>
            </a:extLst>
          </p:cNvPr>
          <p:cNvSpPr>
            <a:spLocks noGrp="1"/>
          </p:cNvSpPr>
          <p:nvPr>
            <p:ph type="sldNum" sz="quarter" idx="12"/>
          </p:nvPr>
        </p:nvSpPr>
        <p:spPr/>
        <p:txBody>
          <a:bodyPr/>
          <a:lstStyle/>
          <a:p>
            <a:r>
              <a:rPr lang="de-DE" dirty="0"/>
              <a:t>9</a:t>
            </a:r>
          </a:p>
        </p:txBody>
      </p:sp>
      <p:sp>
        <p:nvSpPr>
          <p:cNvPr id="10" name="Pfeil: Fünfeck 9">
            <a:extLst>
              <a:ext uri="{FF2B5EF4-FFF2-40B4-BE49-F238E27FC236}">
                <a16:creationId xmlns:a16="http://schemas.microsoft.com/office/drawing/2014/main" id="{57947360-7954-3B37-9504-930BFE23221E}"/>
              </a:ext>
            </a:extLst>
          </p:cNvPr>
          <p:cNvSpPr/>
          <p:nvPr/>
        </p:nvSpPr>
        <p:spPr>
          <a:xfrm flipH="1">
            <a:off x="7119991" y="2661007"/>
            <a:ext cx="3825417" cy="1291410"/>
          </a:xfrm>
          <a:prstGeom prst="homePlate">
            <a:avLst/>
          </a:prstGeom>
          <a:solidFill>
            <a:srgbClr val="D9B3FF"/>
          </a:solidFill>
          <a:ln>
            <a:solidFill>
              <a:srgbClr val="CC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Anspruch auf Zugang zu Informationen</a:t>
            </a:r>
          </a:p>
        </p:txBody>
      </p:sp>
      <p:sp>
        <p:nvSpPr>
          <p:cNvPr id="12" name="Pfeil: Fünfeck 11">
            <a:extLst>
              <a:ext uri="{FF2B5EF4-FFF2-40B4-BE49-F238E27FC236}">
                <a16:creationId xmlns:a16="http://schemas.microsoft.com/office/drawing/2014/main" id="{740BE4DB-E54F-E76C-9524-7C1E0A3FD69B}"/>
              </a:ext>
            </a:extLst>
          </p:cNvPr>
          <p:cNvSpPr/>
          <p:nvPr/>
        </p:nvSpPr>
        <p:spPr>
          <a:xfrm flipH="1">
            <a:off x="7251404" y="4179201"/>
            <a:ext cx="3694003" cy="993905"/>
          </a:xfrm>
          <a:prstGeom prst="homePlate">
            <a:avLst/>
          </a:prstGeom>
          <a:solidFill>
            <a:srgbClr val="D9B3FF"/>
          </a:solidFill>
          <a:ln>
            <a:solidFill>
              <a:srgbClr val="CC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Selbstbestimmung &amp; Teilhabe</a:t>
            </a:r>
          </a:p>
        </p:txBody>
      </p:sp>
      <p:sp>
        <p:nvSpPr>
          <p:cNvPr id="6" name="Titel 1"/>
          <p:cNvSpPr txBox="1">
            <a:spLocks/>
          </p:cNvSpPr>
          <p:nvPr/>
        </p:nvSpPr>
        <p:spPr>
          <a:xfrm>
            <a:off x="1175775" y="763289"/>
            <a:ext cx="10627342" cy="5812647"/>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544"/>
              </a:spcAft>
            </a:pPr>
            <a: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de-DE" sz="2086"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algn="l">
              <a:spcAft>
                <a:spcPts val="544"/>
              </a:spcAft>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Personen als Laien mit besonderen kommunikativen Bedarfen </a:t>
            </a:r>
            <a:r>
              <a:rPr lang="de-DE" sz="2268" i="1" dirty="0">
                <a:solidFill>
                  <a:schemeClr val="bg1"/>
                </a:solidFill>
                <a:latin typeface="Open Sans" panose="020B0606030504020204" pitchFamily="34" charset="0"/>
                <a:ea typeface="Open Sans" panose="020B0606030504020204" pitchFamily="34" charset="0"/>
                <a:cs typeface="Open Sans" panose="020B0606030504020204" pitchFamily="34" charset="0"/>
              </a:rPr>
              <a:t>aufgrund von </a:t>
            </a:r>
          </a:p>
          <a:p>
            <a:pPr algn="l">
              <a:spcAft>
                <a:spcPts val="544"/>
              </a:spcAft>
            </a:pPr>
            <a:endParaRPr lang="de-DE" sz="9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spcAft>
                <a:spcPts val="544"/>
              </a:spcAft>
              <a:buFont typeface="Arial" panose="020B0604020202020204" pitchFamily="34" charset="0"/>
              <a:buChar char="•"/>
            </a:pPr>
            <a:r>
              <a:rPr lang="de-DE" sz="2268" i="1" dirty="0">
                <a:solidFill>
                  <a:schemeClr val="bg1"/>
                </a:solidFill>
                <a:latin typeface="Open Sans" panose="020B0606030504020204" pitchFamily="34" charset="0"/>
                <a:ea typeface="Open Sans" panose="020B0606030504020204" pitchFamily="34" charset="0"/>
                <a:cs typeface="Open Sans" panose="020B0606030504020204" pitchFamily="34" charset="0"/>
              </a:rPr>
              <a:t>Lernschwierigkeiten</a:t>
            </a:r>
          </a:p>
          <a:p>
            <a:pPr marL="342900" indent="-342900" algn="l">
              <a:spcAft>
                <a:spcPts val="544"/>
              </a:spcAft>
              <a:buFont typeface="Arial" panose="020B0604020202020204" pitchFamily="34" charset="0"/>
              <a:buChar char="•"/>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geringen Deutschkenntnissen</a:t>
            </a:r>
          </a:p>
          <a:p>
            <a:pPr marL="342900" indent="-342900" algn="l">
              <a:spcAft>
                <a:spcPts val="544"/>
              </a:spcAft>
              <a:buFont typeface="Arial" panose="020B0604020202020204" pitchFamily="34" charset="0"/>
              <a:buChar char="•"/>
            </a:pPr>
            <a:r>
              <a:rPr lang="de-DE" sz="2268" b="1" dirty="0">
                <a:solidFill>
                  <a:schemeClr val="bg1"/>
                </a:solidFill>
                <a:latin typeface="Open Sans" panose="020B0606030504020204" pitchFamily="34" charset="0"/>
                <a:ea typeface="Open Sans" panose="020B0606030504020204" pitchFamily="34" charset="0"/>
                <a:cs typeface="Open Sans" panose="020B0606030504020204" pitchFamily="34" charset="0"/>
              </a:rPr>
              <a:t>geistiger Behinderung (§11 BGG)</a:t>
            </a:r>
          </a:p>
          <a:p>
            <a:pPr marL="342900" indent="-342900" algn="l">
              <a:spcAft>
                <a:spcPts val="544"/>
              </a:spcAft>
              <a:buFont typeface="Arial" panose="020B0604020202020204" pitchFamily="34" charset="0"/>
              <a:buChar char="•"/>
            </a:pPr>
            <a:r>
              <a:rPr lang="de-DE" sz="2268" b="1" dirty="0">
                <a:solidFill>
                  <a:schemeClr val="bg1"/>
                </a:solidFill>
                <a:latin typeface="Open Sans" panose="020B0606030504020204" pitchFamily="34" charset="0"/>
                <a:ea typeface="Open Sans" panose="020B0606030504020204" pitchFamily="34" charset="0"/>
                <a:cs typeface="Open Sans" panose="020B0606030504020204" pitchFamily="34" charset="0"/>
              </a:rPr>
              <a:t>seelischer Behinderung (§11 BGG)</a:t>
            </a:r>
          </a:p>
          <a:p>
            <a:pPr marL="342900" indent="-342900" algn="l">
              <a:spcAft>
                <a:spcPts val="544"/>
              </a:spcAft>
              <a:buFont typeface="Arial" panose="020B0604020202020204" pitchFamily="34" charset="0"/>
              <a:buChar char="•"/>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Aphasie</a:t>
            </a:r>
          </a:p>
          <a:p>
            <a:pPr marL="342900" indent="-342900" algn="l">
              <a:spcAft>
                <a:spcPts val="544"/>
              </a:spcAft>
              <a:buFont typeface="Arial" panose="020B0604020202020204" pitchFamily="34" charset="0"/>
              <a:buChar char="•"/>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Autismus (Neurodivergenz)</a:t>
            </a:r>
          </a:p>
          <a:p>
            <a:pPr marL="342900" indent="-342900" algn="l">
              <a:spcAft>
                <a:spcPts val="544"/>
              </a:spcAft>
              <a:buFont typeface="Arial" panose="020B0604020202020204" pitchFamily="34" charset="0"/>
              <a:buChar char="•"/>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Legasthenie</a:t>
            </a:r>
          </a:p>
          <a:p>
            <a:pPr marL="342900" indent="-342900" algn="l">
              <a:spcAft>
                <a:spcPts val="544"/>
              </a:spcAft>
              <a:buFont typeface="Arial" panose="020B0604020202020204" pitchFamily="34" charset="0"/>
              <a:buChar char="•"/>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Demenz</a:t>
            </a:r>
          </a:p>
          <a:p>
            <a:pPr marL="342900" indent="-342900" algn="l">
              <a:spcAft>
                <a:spcPts val="544"/>
              </a:spcAft>
              <a:buFont typeface="Arial" panose="020B0604020202020204" pitchFamily="34" charset="0"/>
              <a:buChar char="•"/>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Aneurysma</a:t>
            </a:r>
          </a:p>
          <a:p>
            <a:pPr marL="342900" indent="-342900" algn="l">
              <a:spcAft>
                <a:spcPts val="544"/>
              </a:spcAft>
              <a:buFont typeface="Arial" panose="020B0604020202020204" pitchFamily="34" charset="0"/>
              <a:buChar char="•"/>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de-DE" sz="2721" dirty="0">
              <a:solidFill>
                <a:srgbClr val="0062AB"/>
              </a:solidFill>
              <a:latin typeface="Century Gothic" panose="020B0502020202020204" pitchFamily="34" charset="0"/>
              <a:cs typeface="Arial" pitchFamily="34" charset="0"/>
            </a:endParaRPr>
          </a:p>
        </p:txBody>
      </p:sp>
      <p:sp>
        <p:nvSpPr>
          <p:cNvPr id="7" name="Titel 1">
            <a:extLst>
              <a:ext uri="{FF2B5EF4-FFF2-40B4-BE49-F238E27FC236}">
                <a16:creationId xmlns:a16="http://schemas.microsoft.com/office/drawing/2014/main" id="{71B41443-77B3-4A26-B509-3A62DF3E1975}"/>
              </a:ext>
            </a:extLst>
          </p:cNvPr>
          <p:cNvSpPr txBox="1">
            <a:spLocks noGrp="1"/>
          </p:cNvSpPr>
          <p:nvPr>
            <p:ph type="title" idx="4294967295"/>
          </p:nvPr>
        </p:nvSpPr>
        <p:spPr>
          <a:xfrm>
            <a:off x="646111" y="452718"/>
            <a:ext cx="9404723" cy="14005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4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Adressaten</a:t>
            </a:r>
          </a:p>
        </p:txBody>
      </p:sp>
    </p:spTree>
    <p:extLst>
      <p:ext uri="{BB962C8B-B14F-4D97-AF65-F5344CB8AC3E}">
        <p14:creationId xmlns:p14="http://schemas.microsoft.com/office/powerpoint/2010/main" val="629413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0E8C228-F87C-4624-800C-267952753735}"/>
              </a:ext>
            </a:extLst>
          </p:cNvPr>
          <p:cNvSpPr>
            <a:spLocks noGrp="1"/>
          </p:cNvSpPr>
          <p:nvPr>
            <p:ph type="sldNum" sz="quarter" idx="12"/>
          </p:nvPr>
        </p:nvSpPr>
        <p:spPr/>
        <p:txBody>
          <a:bodyPr/>
          <a:lstStyle/>
          <a:p>
            <a:r>
              <a:rPr lang="de-DE" dirty="0"/>
              <a:t>10</a:t>
            </a:r>
          </a:p>
        </p:txBody>
      </p:sp>
      <p:sp>
        <p:nvSpPr>
          <p:cNvPr id="6" name="Titel 1"/>
          <p:cNvSpPr txBox="1">
            <a:spLocks/>
          </p:cNvSpPr>
          <p:nvPr/>
        </p:nvSpPr>
        <p:spPr>
          <a:xfrm>
            <a:off x="646110" y="763289"/>
            <a:ext cx="11740819" cy="5812647"/>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544"/>
              </a:spcAft>
            </a:pPr>
            <a: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de-DE" sz="2086"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algn="l">
              <a:spcAft>
                <a:spcPts val="544"/>
              </a:spcAft>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rPr>
              <a:t>www.tu-dortmund.de</a:t>
            </a: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 &gt; Website ist Visitenkarte einer jeden Einrichtung</a:t>
            </a:r>
          </a:p>
          <a:p>
            <a:pPr algn="l">
              <a:spcAft>
                <a:spcPts val="544"/>
              </a:spcAft>
            </a:pPr>
            <a:endPar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spcAft>
                <a:spcPts val="544"/>
              </a:spcAft>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An wen richtet sich Website einer Hochschule?</a:t>
            </a:r>
          </a:p>
          <a:p>
            <a:pPr algn="l">
              <a:spcAft>
                <a:spcPts val="544"/>
              </a:spcAft>
            </a:pPr>
            <a:endParaRPr lang="de-DE" sz="9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20000"/>
              </a:lnSpc>
              <a:spcAft>
                <a:spcPts val="544"/>
              </a:spcAft>
              <a:buFont typeface="Arial" panose="020B0604020202020204" pitchFamily="34" charset="0"/>
              <a:buChar char="•"/>
            </a:pP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de-DE" sz="2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fach</a:t>
            </a: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de-DE"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intern</a:t>
            </a: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  Studierende, Lehrende, Mitarbeitende in Technik und </a:t>
            </a:r>
            <a:r>
              <a:rPr lang="de-DE" sz="2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Verwaltung, Mensa</a:t>
            </a: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algn="l">
              <a:lnSpc>
                <a:spcPct val="120000"/>
              </a:lnSpc>
              <a:spcAft>
                <a:spcPts val="544"/>
              </a:spcAft>
              <a:buFont typeface="Arial" panose="020B0604020202020204" pitchFamily="34" charset="0"/>
              <a:buChar char="•"/>
            </a:pPr>
            <a:r>
              <a:rPr lang="de-DE"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inter</a:t>
            </a: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fachlich: Green Office, Zentrale Studienberatung, Bibliothek, Gleichstellungsbüro, 			 Graduiertenzentrum, …</a:t>
            </a:r>
          </a:p>
          <a:p>
            <a:pPr marL="342900" indent="-342900" algn="l">
              <a:lnSpc>
                <a:spcPct val="120000"/>
              </a:lnSpc>
              <a:spcAft>
                <a:spcPts val="544"/>
              </a:spcAft>
              <a:buFont typeface="Arial" panose="020B0604020202020204" pitchFamily="34" charset="0"/>
              <a:buChar char="•"/>
            </a:pP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de-DE" sz="2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fach</a:t>
            </a: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de-DE"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extern</a:t>
            </a: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  Studieninteressierte, Eltern und Angehörige, Gasthörende, Presse, interessierte 		 Öffentlichkeit</a:t>
            </a:r>
          </a:p>
          <a:p>
            <a:pPr marL="342900" indent="-342900" algn="l">
              <a:lnSpc>
                <a:spcPct val="120000"/>
              </a:lnSpc>
              <a:spcAft>
                <a:spcPts val="544"/>
              </a:spcAft>
              <a:buFont typeface="Arial" panose="020B0604020202020204" pitchFamily="34" charset="0"/>
              <a:buChar char="•"/>
            </a:pPr>
            <a:r>
              <a:rPr lang="de-DE"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darüber hinaus</a:t>
            </a: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 – Bildungsfachkräfte an Hochschulen; Teilnehmende an Forschungsprojekten, 		         Gatekeeper aus der breiten Öffentlichkeit, Mentoren, …</a:t>
            </a:r>
          </a:p>
        </p:txBody>
      </p:sp>
      <p:sp>
        <p:nvSpPr>
          <p:cNvPr id="7" name="Titel 1">
            <a:extLst>
              <a:ext uri="{FF2B5EF4-FFF2-40B4-BE49-F238E27FC236}">
                <a16:creationId xmlns:a16="http://schemas.microsoft.com/office/drawing/2014/main" id="{71B41443-77B3-4A26-B509-3A62DF3E1975}"/>
              </a:ext>
            </a:extLst>
          </p:cNvPr>
          <p:cNvSpPr txBox="1">
            <a:spLocks noGrp="1"/>
          </p:cNvSpPr>
          <p:nvPr>
            <p:ph type="title" idx="4294967295"/>
          </p:nvPr>
        </p:nvSpPr>
        <p:spPr>
          <a:xfrm>
            <a:off x="646111" y="452718"/>
            <a:ext cx="9404723" cy="14005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4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Mehrfachadressierung der Website</a:t>
            </a:r>
          </a:p>
        </p:txBody>
      </p:sp>
    </p:spTree>
    <p:extLst>
      <p:ext uri="{BB962C8B-B14F-4D97-AF65-F5344CB8AC3E}">
        <p14:creationId xmlns:p14="http://schemas.microsoft.com/office/powerpoint/2010/main" val="401167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0E8C228-F87C-4624-800C-267952753735}"/>
              </a:ext>
            </a:extLst>
          </p:cNvPr>
          <p:cNvSpPr>
            <a:spLocks noGrp="1"/>
          </p:cNvSpPr>
          <p:nvPr>
            <p:ph type="sldNum" sz="quarter" idx="12"/>
          </p:nvPr>
        </p:nvSpPr>
        <p:spPr/>
        <p:txBody>
          <a:bodyPr/>
          <a:lstStyle/>
          <a:p>
            <a:r>
              <a:rPr lang="de-DE" dirty="0"/>
              <a:t>11</a:t>
            </a:r>
          </a:p>
        </p:txBody>
      </p:sp>
      <p:sp>
        <p:nvSpPr>
          <p:cNvPr id="6" name="Titel 1"/>
          <p:cNvSpPr txBox="1">
            <a:spLocks/>
          </p:cNvSpPr>
          <p:nvPr/>
        </p:nvSpPr>
        <p:spPr>
          <a:xfrm>
            <a:off x="646111" y="763289"/>
            <a:ext cx="11134764" cy="5812647"/>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544"/>
              </a:spcAft>
            </a:pPr>
            <a: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de-DE" sz="2086"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algn="l">
              <a:spcAft>
                <a:spcPts val="544"/>
              </a:spcAft>
            </a:pPr>
            <a:endPar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spcAft>
                <a:spcPts val="544"/>
              </a:spcAft>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An wen richtet sich die Website einer Hochschule?</a:t>
            </a:r>
          </a:p>
          <a:p>
            <a:pPr algn="l">
              <a:spcAft>
                <a:spcPts val="544"/>
              </a:spcAft>
            </a:pPr>
            <a:endParaRPr lang="de-DE" sz="9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20000"/>
              </a:lnSpc>
              <a:spcAft>
                <a:spcPts val="544"/>
              </a:spcAft>
              <a:buFont typeface="Arial" panose="020B0604020202020204" pitchFamily="34" charset="0"/>
              <a:buChar char="•"/>
            </a:pP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Ist eine breite </a:t>
            </a:r>
            <a:r>
              <a:rPr lang="de-DE" sz="2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Adressatenschaft</a:t>
            </a: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 gleichermaßen im Stande, die Texte auf der Website auch zu verstehen?</a:t>
            </a:r>
          </a:p>
          <a:p>
            <a:pPr marL="342900" indent="-342900" algn="l">
              <a:lnSpc>
                <a:spcPct val="120000"/>
              </a:lnSpc>
              <a:spcAft>
                <a:spcPts val="544"/>
              </a:spcAft>
              <a:buFont typeface="Arial" panose="020B0604020202020204" pitchFamily="34" charset="0"/>
              <a:buChar char="•"/>
            </a:pP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Ist das gewollt?</a:t>
            </a:r>
          </a:p>
          <a:p>
            <a:pPr marL="342900" indent="-342900" algn="l">
              <a:lnSpc>
                <a:spcPct val="120000"/>
              </a:lnSpc>
              <a:spcAft>
                <a:spcPts val="544"/>
              </a:spcAft>
              <a:buFont typeface="Arial" panose="020B0604020202020204" pitchFamily="34" charset="0"/>
              <a:buChar char="•"/>
            </a:pP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Will man sich öffnen für ein breites Publikum und die Gesellschaft?</a:t>
            </a:r>
          </a:p>
          <a:p>
            <a:pPr marL="342900" indent="-342900" algn="l">
              <a:lnSpc>
                <a:spcPct val="120000"/>
              </a:lnSpc>
              <a:spcAft>
                <a:spcPts val="544"/>
              </a:spcAft>
              <a:buFont typeface="Arial" panose="020B0604020202020204" pitchFamily="34" charset="0"/>
              <a:buChar char="•"/>
            </a:pP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Ist eine Aufgabe von Hochschulen nicht </a:t>
            </a:r>
            <a:r>
              <a:rPr lang="de-DE"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Third Mission</a:t>
            </a: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algn="l">
              <a:lnSpc>
                <a:spcPct val="120000"/>
              </a:lnSpc>
              <a:spcAft>
                <a:spcPts val="544"/>
              </a:spcAft>
            </a:pP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Verflechtung der Hochschulen mit ihrer Umwelt – der Gesellschaft, Kommunen, mit der 	Wirtschaft </a:t>
            </a: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 Sammelbegriff für Aktivitäten, in denen die Betrachtung 	gesellschaftlicher Trends und </a:t>
            </a:r>
            <a:r>
              <a:rPr lang="de-DE" sz="2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Bedürfnisse</a:t>
            </a: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 zum Ausdruck kommt (Wissenstransfer)</a:t>
            </a:r>
          </a:p>
        </p:txBody>
      </p:sp>
      <p:sp>
        <p:nvSpPr>
          <p:cNvPr id="7" name="Titel 1">
            <a:extLst>
              <a:ext uri="{FF2B5EF4-FFF2-40B4-BE49-F238E27FC236}">
                <a16:creationId xmlns:a16="http://schemas.microsoft.com/office/drawing/2014/main" id="{71B41443-77B3-4A26-B509-3A62DF3E1975}"/>
              </a:ext>
            </a:extLst>
          </p:cNvPr>
          <p:cNvSpPr txBox="1">
            <a:spLocks noGrp="1"/>
          </p:cNvSpPr>
          <p:nvPr>
            <p:ph type="title" idx="4294967295"/>
          </p:nvPr>
        </p:nvSpPr>
        <p:spPr>
          <a:xfrm>
            <a:off x="646111" y="452718"/>
            <a:ext cx="9404723" cy="14005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4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Adressaten der Website 1</a:t>
            </a:r>
          </a:p>
        </p:txBody>
      </p:sp>
    </p:spTree>
    <p:extLst>
      <p:ext uri="{BB962C8B-B14F-4D97-AF65-F5344CB8AC3E}">
        <p14:creationId xmlns:p14="http://schemas.microsoft.com/office/powerpoint/2010/main" val="2027747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0E8C228-F87C-4624-800C-267952753735}"/>
              </a:ext>
            </a:extLst>
          </p:cNvPr>
          <p:cNvSpPr>
            <a:spLocks noGrp="1"/>
          </p:cNvSpPr>
          <p:nvPr>
            <p:ph type="sldNum" sz="quarter" idx="12"/>
          </p:nvPr>
        </p:nvSpPr>
        <p:spPr/>
        <p:txBody>
          <a:bodyPr/>
          <a:lstStyle/>
          <a:p>
            <a:r>
              <a:rPr lang="de-DE" dirty="0"/>
              <a:t>12</a:t>
            </a:r>
          </a:p>
        </p:txBody>
      </p:sp>
      <p:sp>
        <p:nvSpPr>
          <p:cNvPr id="6" name="Titel 1"/>
          <p:cNvSpPr txBox="1">
            <a:spLocks/>
          </p:cNvSpPr>
          <p:nvPr/>
        </p:nvSpPr>
        <p:spPr>
          <a:xfrm>
            <a:off x="646111" y="763289"/>
            <a:ext cx="11134764" cy="5812647"/>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544"/>
              </a:spcAft>
            </a:pPr>
            <a: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de-DE" sz="2086"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algn="l">
              <a:spcAft>
                <a:spcPts val="544"/>
              </a:spcAft>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rPr>
              <a:t>www.tu-dortmund.de</a:t>
            </a:r>
            <a:endPar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spcAft>
                <a:spcPts val="544"/>
              </a:spcAft>
            </a:pPr>
            <a:endParaRPr lang="de-DE" sz="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spcBef>
                <a:spcPts val="600"/>
              </a:spcBef>
              <a:spcAft>
                <a:spcPts val="544"/>
              </a:spcAft>
              <a:buFont typeface="Arial" panose="020B0604020202020204" pitchFamily="34" charset="0"/>
              <a:buChar char="•"/>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Seite der TU Dortmund ist Aneinanderreihung von Fachthemen und –begriffen:</a:t>
            </a:r>
          </a:p>
          <a:p>
            <a:pPr algn="l">
              <a:spcBef>
                <a:spcPts val="600"/>
              </a:spcBef>
              <a:spcAft>
                <a:spcPts val="544"/>
              </a:spcAft>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	Universität | Fakultät | Campus | Profil | Career Service | Diversität </a:t>
            </a:r>
            <a:endParaRPr lang="de-DE" sz="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spcBef>
                <a:spcPts val="600"/>
              </a:spcBef>
              <a:spcAft>
                <a:spcPts val="544"/>
              </a:spcAft>
              <a:buFont typeface="Arial" panose="020B0604020202020204" pitchFamily="34" charset="0"/>
              <a:buChar char="•"/>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Landingpage: breites Auswahlmenü mit wenig Text </a:t>
            </a:r>
          </a:p>
          <a:p>
            <a:pPr algn="l">
              <a:spcBef>
                <a:spcPts val="600"/>
              </a:spcBef>
              <a:spcAft>
                <a:spcPts val="544"/>
              </a:spcAft>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 man braucht hohe Medienkompetenz und Orientierung, d.h. Meta-Wissen</a:t>
            </a:r>
          </a:p>
          <a:p>
            <a:pPr marL="342900" indent="-342900" algn="l">
              <a:spcBef>
                <a:spcPts val="600"/>
              </a:spcBef>
              <a:spcAft>
                <a:spcPts val="544"/>
              </a:spcAft>
              <a:buFont typeface="Arial" panose="020B0604020202020204" pitchFamily="34" charset="0"/>
              <a:buChar char="•"/>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dieses Wissen [Kompetenz] ist nicht trivial </a:t>
            </a: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ausgeprägtes Maß an Sprach-, Diskurs- und Weltwissen erforderlich, á la: </a:t>
            </a:r>
          </a:p>
          <a:p>
            <a:pPr algn="l">
              <a:spcBef>
                <a:spcPts val="600"/>
              </a:spcBef>
              <a:spcAft>
                <a:spcPts val="544"/>
              </a:spcAft>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	In welchem Reiter kann </a:t>
            </a:r>
            <a:r>
              <a:rPr lang="de-DE" sz="2268" b="1" dirty="0">
                <a:solidFill>
                  <a:schemeClr val="bg1"/>
                </a:solidFill>
                <a:latin typeface="Open Sans" panose="020B0606030504020204" pitchFamily="34" charset="0"/>
                <a:ea typeface="Open Sans" panose="020B0606030504020204" pitchFamily="34" charset="0"/>
                <a:cs typeface="Open Sans" panose="020B0606030504020204" pitchFamily="34" charset="0"/>
              </a:rPr>
              <a:t>mein</a:t>
            </a: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 Suchinhalt mit großer Wahrscheinlichkeit stecken?</a:t>
            </a:r>
          </a:p>
          <a:p>
            <a:pPr marL="342900" indent="-342900" algn="l">
              <a:spcBef>
                <a:spcPts val="600"/>
              </a:spcBef>
              <a:spcAft>
                <a:spcPts val="544"/>
              </a:spcAft>
              <a:buFont typeface="Arial" panose="020B0604020202020204" pitchFamily="34" charset="0"/>
              <a:buChar char="•"/>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sprachliche Ausdifferenzierung sinnvoll</a:t>
            </a: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marL="800100" lvl="1" indent="-342900">
              <a:spcBef>
                <a:spcPts val="600"/>
              </a:spcBef>
              <a:spcAft>
                <a:spcPts val="544"/>
              </a:spcAft>
              <a:buFont typeface="Arial" panose="020B0604020202020204" pitchFamily="34" charset="0"/>
              <a:buChar char="•"/>
            </a:pP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Deutsch, Englisch, Leichte Sprache, Deutsche Gebärdensprache</a:t>
            </a:r>
          </a:p>
          <a:p>
            <a:pPr algn="l">
              <a:lnSpc>
                <a:spcPct val="110000"/>
              </a:lnSpc>
              <a:spcAft>
                <a:spcPts val="544"/>
              </a:spcAft>
            </a:pPr>
            <a:endPar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el 1">
            <a:extLst>
              <a:ext uri="{FF2B5EF4-FFF2-40B4-BE49-F238E27FC236}">
                <a16:creationId xmlns:a16="http://schemas.microsoft.com/office/drawing/2014/main" id="{71B41443-77B3-4A26-B509-3A62DF3E1975}"/>
              </a:ext>
            </a:extLst>
          </p:cNvPr>
          <p:cNvSpPr txBox="1">
            <a:spLocks noGrp="1"/>
          </p:cNvSpPr>
          <p:nvPr>
            <p:ph type="title" idx="4294967295"/>
          </p:nvPr>
        </p:nvSpPr>
        <p:spPr>
          <a:xfrm>
            <a:off x="646111" y="452718"/>
            <a:ext cx="9404723" cy="14005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4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Adressaten der Website 2</a:t>
            </a:r>
          </a:p>
        </p:txBody>
      </p:sp>
    </p:spTree>
    <p:extLst>
      <p:ext uri="{BB962C8B-B14F-4D97-AF65-F5344CB8AC3E}">
        <p14:creationId xmlns:p14="http://schemas.microsoft.com/office/powerpoint/2010/main" val="139548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0E8C228-F87C-4624-800C-267952753735}"/>
              </a:ext>
            </a:extLst>
          </p:cNvPr>
          <p:cNvSpPr>
            <a:spLocks noGrp="1"/>
          </p:cNvSpPr>
          <p:nvPr>
            <p:ph type="sldNum" sz="quarter" idx="12"/>
          </p:nvPr>
        </p:nvSpPr>
        <p:spPr/>
        <p:txBody>
          <a:bodyPr/>
          <a:lstStyle/>
          <a:p>
            <a:r>
              <a:rPr lang="de-DE" dirty="0"/>
              <a:t>13</a:t>
            </a:r>
          </a:p>
        </p:txBody>
      </p:sp>
      <p:sp>
        <p:nvSpPr>
          <p:cNvPr id="6" name="Titel 1"/>
          <p:cNvSpPr txBox="1">
            <a:spLocks/>
          </p:cNvSpPr>
          <p:nvPr/>
        </p:nvSpPr>
        <p:spPr>
          <a:xfrm>
            <a:off x="646111" y="763289"/>
            <a:ext cx="11134764" cy="5812647"/>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544"/>
              </a:spcAft>
            </a:pPr>
            <a: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de-DE" sz="2086"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algn="l">
              <a:spcAft>
                <a:spcPts val="544"/>
              </a:spcAft>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rPr>
              <a:t>www.tu-dortmund.de</a:t>
            </a: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 &gt; sprachliche Ausdifferenzierung</a:t>
            </a:r>
          </a:p>
          <a:p>
            <a:pPr algn="l">
              <a:spcAft>
                <a:spcPts val="544"/>
              </a:spcAft>
            </a:pPr>
            <a:endParaRPr lang="de-DE" sz="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spcBef>
                <a:spcPts val="600"/>
              </a:spcBef>
              <a:spcAft>
                <a:spcPts val="544"/>
              </a:spcAft>
            </a:pPr>
            <a:r>
              <a:rPr lang="de-DE" sz="2268"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Warum?  </a:t>
            </a:r>
            <a:r>
              <a:rPr lang="de-DE" sz="2268"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leo</a:t>
            </a: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-Studie &gt; 20 Mio. Erwachsene gering </a:t>
            </a:r>
            <a:r>
              <a:rPr lang="de-DE" sz="2268"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literalisiert</a:t>
            </a: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 Grundschule Ende 4. Klasse</a:t>
            </a:r>
          </a:p>
          <a:p>
            <a:pPr algn="l">
              <a:spcBef>
                <a:spcPts val="600"/>
              </a:spcBef>
              <a:spcAft>
                <a:spcPts val="544"/>
              </a:spcAft>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Kausalkette </a:t>
            </a: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Auswirkungen auf </a:t>
            </a:r>
            <a:r>
              <a:rPr lang="de-DE" sz="2268"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Teilhabe in sämtlichen </a:t>
            </a: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Lebens</a:t>
            </a:r>
            <a:r>
              <a:rPr lang="de-DE" sz="2268"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bereichen</a:t>
            </a:r>
          </a:p>
          <a:p>
            <a:pPr algn="l">
              <a:spcBef>
                <a:spcPts val="600"/>
              </a:spcBef>
              <a:spcAft>
                <a:spcPts val="544"/>
              </a:spcAft>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[x] digitale Praktiken &amp; Kompetenzen (Medienkompetenz)</a:t>
            </a:r>
          </a:p>
          <a:p>
            <a:pPr algn="l">
              <a:spcBef>
                <a:spcPts val="600"/>
              </a:spcBef>
              <a:spcAft>
                <a:spcPts val="544"/>
              </a:spcAft>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[x] finanzbezogene Praktiken &amp; Kompetenzen (Finanzkompetenz)</a:t>
            </a:r>
          </a:p>
          <a:p>
            <a:pPr algn="l">
              <a:spcBef>
                <a:spcPts val="600"/>
              </a:spcBef>
              <a:spcAft>
                <a:spcPts val="544"/>
              </a:spcAft>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[x] gesundheitsbezogene Praktiken &amp; Kompetenzen (Gesundheitskompetenz)</a:t>
            </a:r>
          </a:p>
          <a:p>
            <a:pPr algn="l">
              <a:spcBef>
                <a:spcPts val="600"/>
              </a:spcBef>
              <a:spcAft>
                <a:spcPts val="544"/>
              </a:spcAft>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[x] politische Praktiken &amp; Kompetenzen (Demokratiekompetenz)</a:t>
            </a:r>
          </a:p>
          <a:p>
            <a:pPr algn="l">
              <a:spcBef>
                <a:spcPts val="600"/>
              </a:spcBef>
              <a:spcAft>
                <a:spcPts val="544"/>
              </a:spcAft>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[x] schriftbezogene Praktiken im Kontext von Arbeit, Familie, Beruf &amp; Weiterbildung </a:t>
            </a:r>
          </a:p>
          <a:p>
            <a:pPr algn="l">
              <a:spcBef>
                <a:spcPts val="600"/>
              </a:spcBef>
              <a:spcAft>
                <a:spcPts val="544"/>
              </a:spcAft>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[x] Lese- und Schreibkompetenz im Kontext von Migration &amp; Mehrsprachigkeit*</a:t>
            </a:r>
            <a:endPar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spcBef>
                <a:spcPts val="600"/>
              </a:spcBef>
              <a:spcAft>
                <a:spcPts val="544"/>
              </a:spcAft>
              <a:buFont typeface="Arial" panose="020B0604020202020204" pitchFamily="34" charset="0"/>
              <a:buChar char="•"/>
            </a:pPr>
            <a:endPar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spcBef>
                <a:spcPts val="600"/>
              </a:spcBef>
              <a:spcAft>
                <a:spcPts val="544"/>
              </a:spcAft>
              <a:buFont typeface="Arial" panose="020B0604020202020204" pitchFamily="34" charset="0"/>
              <a:buChar char="•"/>
            </a:pPr>
            <a:endPar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el 1">
            <a:extLst>
              <a:ext uri="{FF2B5EF4-FFF2-40B4-BE49-F238E27FC236}">
                <a16:creationId xmlns:a16="http://schemas.microsoft.com/office/drawing/2014/main" id="{71B41443-77B3-4A26-B509-3A62DF3E1975}"/>
              </a:ext>
            </a:extLst>
          </p:cNvPr>
          <p:cNvSpPr txBox="1">
            <a:spLocks noGrp="1"/>
          </p:cNvSpPr>
          <p:nvPr>
            <p:ph type="title" idx="4294967295"/>
          </p:nvPr>
        </p:nvSpPr>
        <p:spPr>
          <a:xfrm>
            <a:off x="646111" y="452718"/>
            <a:ext cx="9404723" cy="14005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4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Adressaten der Website 3</a:t>
            </a:r>
          </a:p>
        </p:txBody>
      </p:sp>
    </p:spTree>
    <p:extLst>
      <p:ext uri="{BB962C8B-B14F-4D97-AF65-F5344CB8AC3E}">
        <p14:creationId xmlns:p14="http://schemas.microsoft.com/office/powerpoint/2010/main" val="2001846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0E8C228-F87C-4624-800C-267952753735}"/>
              </a:ext>
            </a:extLst>
          </p:cNvPr>
          <p:cNvSpPr>
            <a:spLocks noGrp="1"/>
          </p:cNvSpPr>
          <p:nvPr>
            <p:ph type="sldNum" sz="quarter" idx="12"/>
          </p:nvPr>
        </p:nvSpPr>
        <p:spPr/>
        <p:txBody>
          <a:bodyPr/>
          <a:lstStyle/>
          <a:p>
            <a:r>
              <a:rPr lang="de-DE" dirty="0"/>
              <a:t>14</a:t>
            </a:r>
          </a:p>
        </p:txBody>
      </p:sp>
      <p:sp>
        <p:nvSpPr>
          <p:cNvPr id="6" name="Titel 1"/>
          <p:cNvSpPr txBox="1">
            <a:spLocks/>
          </p:cNvSpPr>
          <p:nvPr/>
        </p:nvSpPr>
        <p:spPr>
          <a:xfrm>
            <a:off x="646111" y="763289"/>
            <a:ext cx="11134764" cy="5812647"/>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544"/>
              </a:spcAft>
            </a:pPr>
            <a: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de-DE" sz="2086"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algn="l">
              <a:spcAft>
                <a:spcPts val="544"/>
              </a:spcAft>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rPr>
              <a:t>www.tu-dortmund.de</a:t>
            </a: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 &gt; sprachliche Ausdifferenzierung</a:t>
            </a:r>
          </a:p>
          <a:p>
            <a:pPr algn="l">
              <a:spcAft>
                <a:spcPts val="544"/>
              </a:spcAft>
            </a:pPr>
            <a:endParaRPr lang="de-DE" sz="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spcBef>
                <a:spcPts val="600"/>
              </a:spcBef>
              <a:spcAft>
                <a:spcPts val="544"/>
              </a:spcAft>
            </a:pPr>
            <a:r>
              <a:rPr lang="de-DE" sz="2268"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hinzukommt:</a:t>
            </a:r>
          </a:p>
          <a:p>
            <a:pPr marL="342900" indent="-342900" algn="l">
              <a:spcBef>
                <a:spcPts val="600"/>
              </a:spcBef>
              <a:spcAft>
                <a:spcPts val="544"/>
              </a:spcAft>
              <a:buFont typeface="Wingdings" panose="05000000000000000000" pitchFamily="2" charset="2"/>
              <a:buChar char="ü"/>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höchste Zahl an </a:t>
            </a:r>
            <a:r>
              <a:rPr lang="de-DE" sz="2268"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Hochschulabsolvent:innen</a:t>
            </a: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 ohne Abitur in Deutschland: </a:t>
            </a:r>
            <a:r>
              <a:rPr lang="de-DE" sz="2268"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xmlns="" val="tx"/>
                    </a:ext>
                  </a:extLst>
                </a:hlinkClick>
              </a:rPr>
              <a:t>t1p.de/10m2o</a:t>
            </a:r>
            <a:r>
              <a:rPr lang="de-DE" sz="2268"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algn="l">
              <a:spcBef>
                <a:spcPts val="600"/>
              </a:spcBef>
              <a:spcAft>
                <a:spcPts val="544"/>
              </a:spcAft>
              <a:buFont typeface="Wingdings" panose="05000000000000000000" pitchFamily="2" charset="2"/>
              <a:buChar char="ü"/>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geburtenschwache Jahrgänge – demografischer Wandel</a:t>
            </a:r>
          </a:p>
          <a:p>
            <a:pPr marL="342900" indent="-342900" algn="l">
              <a:spcBef>
                <a:spcPts val="600"/>
              </a:spcBef>
              <a:spcAft>
                <a:spcPts val="544"/>
              </a:spcAft>
              <a:buFont typeface="Wingdings" panose="05000000000000000000" pitchFamily="2" charset="2"/>
              <a:buChar char="ü"/>
            </a:pPr>
            <a:r>
              <a:rPr lang="de-DE" sz="2268" dirty="0" err="1">
                <a:solidFill>
                  <a:schemeClr val="bg1"/>
                </a:solidFill>
                <a:latin typeface="Open Sans" panose="020B0606030504020204" pitchFamily="34" charset="0"/>
                <a:ea typeface="Open Sans" panose="020B0606030504020204" pitchFamily="34" charset="0"/>
                <a:cs typeface="Open Sans" panose="020B0606030504020204" pitchFamily="34" charset="0"/>
              </a:rPr>
              <a:t>jede:r</a:t>
            </a: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 Studierende zählt (Studierendenpunkte)</a:t>
            </a:r>
          </a:p>
          <a:p>
            <a:pPr marL="342900" indent="-342900" algn="l">
              <a:spcBef>
                <a:spcPts val="600"/>
              </a:spcBef>
              <a:spcAft>
                <a:spcPts val="544"/>
              </a:spcAft>
              <a:buFont typeface="Wingdings" panose="05000000000000000000" pitchFamily="2" charset="2"/>
              <a:buChar char="ü"/>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Diversitätsförderung bei Studierenden </a:t>
            </a:r>
            <a:r>
              <a:rPr lang="de-DE" sz="2268" b="1" dirty="0">
                <a:solidFill>
                  <a:schemeClr val="bg1"/>
                </a:solidFill>
                <a:latin typeface="Open Sans" panose="020B0606030504020204" pitchFamily="34" charset="0"/>
                <a:ea typeface="Open Sans" panose="020B0606030504020204" pitchFamily="34" charset="0"/>
                <a:cs typeface="Open Sans" panose="020B0606030504020204" pitchFamily="34" charset="0"/>
              </a:rPr>
              <a:t>und Beschäftigten</a:t>
            </a:r>
          </a:p>
          <a:p>
            <a:pPr marL="342900" indent="-342900" algn="l">
              <a:spcBef>
                <a:spcPts val="600"/>
              </a:spcBef>
              <a:spcAft>
                <a:spcPts val="600"/>
              </a:spcAft>
              <a:buFont typeface="Wingdings" panose="05000000000000000000" pitchFamily="2" charset="2"/>
              <a:buChar char="ü"/>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Öffnung für Vielfalt und Chancengleichheit (Hochschulgesetz NRW §3 Abs. 4, 5): </a:t>
            </a:r>
          </a:p>
          <a:p>
            <a:pPr algn="l">
              <a:lnSpc>
                <a:spcPct val="110000"/>
              </a:lnSpc>
              <a:spcBef>
                <a:spcPts val="600"/>
              </a:spcBef>
            </a:pP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de-DE" sz="2268" b="1" dirty="0">
                <a:solidFill>
                  <a:schemeClr val="bg1"/>
                </a:solidFill>
                <a:latin typeface="Open Sans" panose="020B0606030504020204" pitchFamily="34" charset="0"/>
                <a:ea typeface="Open Sans" panose="020B0606030504020204" pitchFamily="34" charset="0"/>
                <a:cs typeface="Open Sans" panose="020B0606030504020204" pitchFamily="34" charset="0"/>
              </a:rPr>
              <a:t>Abs. 4: </a:t>
            </a: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Die Hochschulen tragen der Vielfalt ihrer Mitglieder (</a:t>
            </a:r>
            <a:r>
              <a:rPr lang="de-DE" sz="2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Diversity</a:t>
            </a: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 Management) […] 	angemessen Rechnung.</a:t>
            </a:r>
          </a:p>
          <a:p>
            <a:pPr algn="l">
              <a:lnSpc>
                <a:spcPct val="110000"/>
              </a:lnSpc>
              <a:spcBef>
                <a:spcPts val="600"/>
              </a:spcBef>
            </a:pP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de-DE" sz="2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Abs. 5: </a:t>
            </a:r>
            <a:r>
              <a:rPr lang="de-DE" sz="2100" dirty="0">
                <a:solidFill>
                  <a:schemeClr val="bg1"/>
                </a:solidFill>
                <a:latin typeface="Open Sans" panose="020B0606030504020204"/>
              </a:rPr>
              <a:t>Die Hochschulen wirken an der sozialen Förderung der Studierenden mit. </a:t>
            </a:r>
            <a:r>
              <a:rPr lang="de-DE" sz="2100" baseline="30000" dirty="0">
                <a:solidFill>
                  <a:schemeClr val="bg1"/>
                </a:solidFill>
                <a:latin typeface="Open Sans" panose="020B0606030504020204"/>
              </a:rPr>
              <a:t>2</a:t>
            </a:r>
            <a:r>
              <a:rPr lang="de-DE" sz="2100" dirty="0">
                <a:solidFill>
                  <a:schemeClr val="bg1"/>
                </a:solidFill>
                <a:latin typeface="Open Sans" panose="020B0606030504020204"/>
              </a:rPr>
              <a:t>Sie 	berücksichtigen mit angemessenen Vorkehrungen die besonderen Bedürfnisse 	Studierender und Beschäftigter mit Behinderung oder chronischer Erkrankung […]. </a:t>
            </a:r>
            <a:endParaRPr lang="de-DE" sz="2100" dirty="0">
              <a:solidFill>
                <a:schemeClr val="bg1"/>
              </a:solidFill>
              <a:latin typeface="Open Sans" panose="020B0606030504020204"/>
              <a:ea typeface="Open Sans" panose="020B0606030504020204" pitchFamily="34" charset="0"/>
              <a:cs typeface="Open Sans" panose="020B0606030504020204" pitchFamily="34" charset="0"/>
            </a:endParaRPr>
          </a:p>
          <a:p>
            <a:pPr marL="342900" indent="-342900" algn="l">
              <a:spcBef>
                <a:spcPts val="600"/>
              </a:spcBef>
              <a:spcAft>
                <a:spcPts val="544"/>
              </a:spcAft>
              <a:buFont typeface="Wingdings" panose="05000000000000000000" pitchFamily="2" charset="2"/>
              <a:buChar char="ü"/>
            </a:pPr>
            <a:endPar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spcBef>
                <a:spcPts val="600"/>
              </a:spcBef>
              <a:spcAft>
                <a:spcPts val="544"/>
              </a:spcAft>
              <a:buFont typeface="Arial" panose="020B0604020202020204" pitchFamily="34" charset="0"/>
              <a:buChar char="•"/>
            </a:pPr>
            <a:endPar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el 1">
            <a:extLst>
              <a:ext uri="{FF2B5EF4-FFF2-40B4-BE49-F238E27FC236}">
                <a16:creationId xmlns:a16="http://schemas.microsoft.com/office/drawing/2014/main" id="{71B41443-77B3-4A26-B509-3A62DF3E1975}"/>
              </a:ext>
            </a:extLst>
          </p:cNvPr>
          <p:cNvSpPr txBox="1">
            <a:spLocks noGrp="1"/>
          </p:cNvSpPr>
          <p:nvPr>
            <p:ph type="title" idx="4294967295"/>
          </p:nvPr>
        </p:nvSpPr>
        <p:spPr>
          <a:xfrm>
            <a:off x="646111" y="452718"/>
            <a:ext cx="9404723" cy="14005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4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Adressaten der Website 4</a:t>
            </a:r>
          </a:p>
        </p:txBody>
      </p:sp>
    </p:spTree>
    <p:extLst>
      <p:ext uri="{BB962C8B-B14F-4D97-AF65-F5344CB8AC3E}">
        <p14:creationId xmlns:p14="http://schemas.microsoft.com/office/powerpoint/2010/main" val="4153254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00140-A9C8-4943-8A85-BE0CB235F81A}"/>
              </a:ext>
            </a:extLst>
          </p:cNvPr>
          <p:cNvSpPr>
            <a:spLocks noGrp="1"/>
          </p:cNvSpPr>
          <p:nvPr>
            <p:ph type="title"/>
          </p:nvPr>
        </p:nvSpPr>
        <p:spPr>
          <a:xfrm>
            <a:off x="854392" y="4585806"/>
            <a:ext cx="9404723" cy="1400530"/>
          </a:xfrm>
        </p:spPr>
        <p:txBody>
          <a:bodyPr/>
          <a:lstStyle/>
          <a:p>
            <a:r>
              <a:rPr lang="de-DE"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Fragen bis hier?!</a:t>
            </a:r>
          </a:p>
        </p:txBody>
      </p:sp>
      <p:sp>
        <p:nvSpPr>
          <p:cNvPr id="6" name="Foliennummernplatzhalter 5">
            <a:extLst>
              <a:ext uri="{FF2B5EF4-FFF2-40B4-BE49-F238E27FC236}">
                <a16:creationId xmlns:a16="http://schemas.microsoft.com/office/drawing/2014/main" id="{00201368-8181-439D-937F-C86EA0D25D65}"/>
              </a:ext>
            </a:extLst>
          </p:cNvPr>
          <p:cNvSpPr>
            <a:spLocks noGrp="1"/>
          </p:cNvSpPr>
          <p:nvPr>
            <p:ph type="sldNum" sz="quarter" idx="12"/>
          </p:nvPr>
        </p:nvSpPr>
        <p:spPr/>
        <p:txBody>
          <a:bodyPr/>
          <a:lstStyle/>
          <a:p>
            <a:r>
              <a:rPr lang="de-DE" dirty="0"/>
              <a:t>15</a:t>
            </a:r>
          </a:p>
        </p:txBody>
      </p:sp>
      <p:pic>
        <p:nvPicPr>
          <p:cNvPr id="7" name="Grafik 6" descr="Kopf mit Fragezeichen">
            <a:extLst>
              <a:ext uri="{FF2B5EF4-FFF2-40B4-BE49-F238E27FC236}">
                <a16:creationId xmlns:a16="http://schemas.microsoft.com/office/drawing/2014/main" id="{D3C40D57-225C-43AC-93F5-A2C979FED386}"/>
              </a:ext>
            </a:extLst>
          </p:cNvPr>
          <p:cNvPicPr>
            <a:picLocks noChangeAspect="1"/>
          </p:cNvPicPr>
          <p:nvPr/>
        </p:nvPicPr>
        <p:blipFill>
          <a:blip r:embed="rId3"/>
          <a:stretch>
            <a:fillRect/>
          </a:stretch>
        </p:blipFill>
        <p:spPr>
          <a:xfrm>
            <a:off x="890968" y="2063686"/>
            <a:ext cx="3707626" cy="2467256"/>
          </a:xfrm>
          <a:prstGeom prst="rect">
            <a:avLst/>
          </a:prstGeom>
          <a:effectLst>
            <a:softEdge rad="63500"/>
          </a:effectLst>
        </p:spPr>
      </p:pic>
    </p:spTree>
    <p:extLst>
      <p:ext uri="{BB962C8B-B14F-4D97-AF65-F5344CB8AC3E}">
        <p14:creationId xmlns:p14="http://schemas.microsoft.com/office/powerpoint/2010/main" val="3914586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0E8C228-F87C-4624-800C-267952753735}"/>
              </a:ext>
            </a:extLst>
          </p:cNvPr>
          <p:cNvSpPr>
            <a:spLocks noGrp="1"/>
          </p:cNvSpPr>
          <p:nvPr>
            <p:ph type="sldNum" sz="quarter" idx="12"/>
          </p:nvPr>
        </p:nvSpPr>
        <p:spPr/>
        <p:txBody>
          <a:bodyPr/>
          <a:lstStyle/>
          <a:p>
            <a:r>
              <a:rPr lang="de-DE" dirty="0"/>
              <a:t>15</a:t>
            </a:r>
          </a:p>
        </p:txBody>
      </p:sp>
      <p:sp>
        <p:nvSpPr>
          <p:cNvPr id="6" name="Titel 1"/>
          <p:cNvSpPr txBox="1">
            <a:spLocks/>
          </p:cNvSpPr>
          <p:nvPr/>
        </p:nvSpPr>
        <p:spPr>
          <a:xfrm>
            <a:off x="646111" y="763289"/>
            <a:ext cx="11134764" cy="5812647"/>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544"/>
              </a:spcAft>
            </a:pPr>
            <a: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de-DE" sz="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spcBef>
                <a:spcPts val="600"/>
              </a:spcBef>
              <a:spcAft>
                <a:spcPts val="544"/>
              </a:spcAft>
            </a:pPr>
            <a:r>
              <a:rPr lang="de-DE" sz="2268"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3 Optionen:</a:t>
            </a:r>
          </a:p>
          <a:p>
            <a:pPr marL="457200" indent="-457200" algn="l">
              <a:spcBef>
                <a:spcPts val="600"/>
              </a:spcBef>
              <a:spcAft>
                <a:spcPts val="544"/>
              </a:spcAft>
              <a:buFont typeface="+mj-lt"/>
              <a:buAutoNum type="arabicPeriod"/>
            </a:pPr>
            <a:r>
              <a:rPr lang="de-DE" sz="2268" b="1" dirty="0">
                <a:solidFill>
                  <a:schemeClr val="bg1"/>
                </a:solidFill>
                <a:latin typeface="Open Sans" panose="020B0606030504020204" pitchFamily="34" charset="0"/>
                <a:ea typeface="Open Sans" panose="020B0606030504020204" pitchFamily="34" charset="0"/>
                <a:cs typeface="Open Sans" panose="020B0606030504020204" pitchFamily="34" charset="0"/>
              </a:rPr>
              <a:t>Ausschreiben und vergeben</a:t>
            </a: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 abhängig von Dritten (Zeit, Kosten, Qualität)</a:t>
            </a:r>
          </a:p>
          <a:p>
            <a:pPr marL="457200" indent="-457200" algn="l">
              <a:spcBef>
                <a:spcPts val="600"/>
              </a:spcBef>
              <a:spcAft>
                <a:spcPts val="544"/>
              </a:spcAft>
              <a:buFont typeface="+mj-lt"/>
              <a:buAutoNum type="arabicPeriod"/>
            </a:pPr>
            <a:r>
              <a:rPr lang="de-DE" sz="2268" b="1" dirty="0">
                <a:solidFill>
                  <a:schemeClr val="bg1"/>
                </a:solidFill>
                <a:latin typeface="Open Sans" panose="020B0606030504020204" pitchFamily="34" charset="0"/>
                <a:ea typeface="Open Sans" panose="020B0606030504020204" pitchFamily="34" charset="0"/>
                <a:cs typeface="Open Sans" panose="020B0606030504020204" pitchFamily="34" charset="0"/>
              </a:rPr>
              <a:t>eigene Expertise </a:t>
            </a:r>
            <a:r>
              <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rPr>
              <a:t>(Arbeitsstab) </a:t>
            </a:r>
            <a:r>
              <a:rPr lang="de-DE" sz="2268" b="1" dirty="0">
                <a:solidFill>
                  <a:schemeClr val="bg1"/>
                </a:solidFill>
                <a:latin typeface="Open Sans" panose="020B0606030504020204" pitchFamily="34" charset="0"/>
                <a:ea typeface="Open Sans" panose="020B0606030504020204" pitchFamily="34" charset="0"/>
                <a:cs typeface="Open Sans" panose="020B0606030504020204" pitchFamily="34" charset="0"/>
              </a:rPr>
              <a:t>im Haus aufbauen </a:t>
            </a:r>
          </a:p>
          <a:p>
            <a:pPr marL="800100" lvl="1" indent="-342900">
              <a:spcBef>
                <a:spcPts val="600"/>
              </a:spcBef>
              <a:spcAft>
                <a:spcPts val="544"/>
              </a:spcAft>
              <a:buFont typeface="Arial" panose="020B0604020202020204" pitchFamily="34" charset="0"/>
              <a:buChar char="•"/>
            </a:pP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Übersetzung der Texte in Leichte Sprache</a:t>
            </a:r>
          </a:p>
          <a:p>
            <a:pPr marL="800100" lvl="1" indent="-342900">
              <a:spcBef>
                <a:spcPts val="600"/>
              </a:spcBef>
              <a:spcAft>
                <a:spcPts val="544"/>
              </a:spcAft>
              <a:buFont typeface="Arial" panose="020B0604020202020204" pitchFamily="34" charset="0"/>
              <a:buChar char="•"/>
            </a:pP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Kompetenz im Lektorat und Korrektorat, fachlich, inhaltliche Prüfung</a:t>
            </a:r>
          </a:p>
          <a:p>
            <a:pPr marL="457200" indent="-457200" algn="l">
              <a:spcBef>
                <a:spcPts val="600"/>
              </a:spcBef>
              <a:spcAft>
                <a:spcPts val="544"/>
              </a:spcAft>
              <a:buFont typeface="+mj-lt"/>
              <a:buAutoNum type="arabicPeriod"/>
            </a:pPr>
            <a:r>
              <a:rPr lang="de-DE" sz="2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Nutzung von Leichte-Sprache-KI als Hilfsmittel</a:t>
            </a:r>
          </a:p>
          <a:p>
            <a:pPr marL="800100" lvl="1" indent="-342900">
              <a:spcBef>
                <a:spcPts val="600"/>
              </a:spcBef>
              <a:spcAft>
                <a:spcPts val="544"/>
              </a:spcAft>
              <a:buFont typeface="Arial" panose="020B0604020202020204" pitchFamily="34" charset="0"/>
              <a:buChar char="•"/>
            </a:pP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Software kostet Geld</a:t>
            </a:r>
          </a:p>
          <a:p>
            <a:pPr marL="800100" lvl="1" indent="-342900">
              <a:spcBef>
                <a:spcPts val="600"/>
              </a:spcBef>
              <a:spcAft>
                <a:spcPts val="544"/>
              </a:spcAft>
              <a:buFont typeface="Arial" panose="020B0604020202020204" pitchFamily="34" charset="0"/>
              <a:buChar char="•"/>
            </a:pP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Post-</a:t>
            </a:r>
            <a:r>
              <a:rPr lang="de-DE" sz="2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Editing</a:t>
            </a: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 durch Professionelle LS-Übersetzende nötig</a:t>
            </a:r>
          </a:p>
          <a:p>
            <a:pPr marL="800100" lvl="1" indent="-342900">
              <a:spcBef>
                <a:spcPts val="600"/>
              </a:spcBef>
              <a:spcAft>
                <a:spcPts val="544"/>
              </a:spcAft>
              <a:buFont typeface="Arial" panose="020B0604020202020204" pitchFamily="34" charset="0"/>
              <a:buChar char="•"/>
            </a:pP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Zeitlicher Aufwand oft höher als Übersetzung </a:t>
            </a:r>
            <a:r>
              <a:rPr lang="de-DE" sz="2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from</a:t>
            </a: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de-DE" sz="2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scratch</a:t>
            </a:r>
            <a:endParaRPr lang="de-DE" sz="2268"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spcBef>
                <a:spcPts val="600"/>
              </a:spcBef>
              <a:spcAft>
                <a:spcPts val="544"/>
              </a:spcAft>
              <a:buFont typeface="Arial" panose="020B0604020202020204" pitchFamily="34" charset="0"/>
              <a:buChar char="•"/>
            </a:pPr>
            <a:endPar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el 1">
            <a:extLst>
              <a:ext uri="{FF2B5EF4-FFF2-40B4-BE49-F238E27FC236}">
                <a16:creationId xmlns:a16="http://schemas.microsoft.com/office/drawing/2014/main" id="{71B41443-77B3-4A26-B509-3A62DF3E1975}"/>
              </a:ext>
            </a:extLst>
          </p:cNvPr>
          <p:cNvSpPr txBox="1">
            <a:spLocks noGrp="1"/>
          </p:cNvSpPr>
          <p:nvPr>
            <p:ph type="title" idx="4294967295"/>
          </p:nvPr>
        </p:nvSpPr>
        <p:spPr>
          <a:xfrm>
            <a:off x="646111" y="452718"/>
            <a:ext cx="9404723" cy="14005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4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Leichte Sprache auf der Website</a:t>
            </a:r>
          </a:p>
        </p:txBody>
      </p:sp>
    </p:spTree>
    <p:extLst>
      <p:ext uri="{BB962C8B-B14F-4D97-AF65-F5344CB8AC3E}">
        <p14:creationId xmlns:p14="http://schemas.microsoft.com/office/powerpoint/2010/main" val="1437016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0E8C228-F87C-4624-800C-267952753735}"/>
              </a:ext>
            </a:extLst>
          </p:cNvPr>
          <p:cNvSpPr>
            <a:spLocks noGrp="1"/>
          </p:cNvSpPr>
          <p:nvPr>
            <p:ph type="sldNum" sz="quarter" idx="12"/>
          </p:nvPr>
        </p:nvSpPr>
        <p:spPr/>
        <p:txBody>
          <a:bodyPr/>
          <a:lstStyle/>
          <a:p>
            <a:r>
              <a:rPr lang="de-DE" dirty="0"/>
              <a:t>17</a:t>
            </a:r>
          </a:p>
        </p:txBody>
      </p:sp>
      <p:sp>
        <p:nvSpPr>
          <p:cNvPr id="6" name="Titel 1"/>
          <p:cNvSpPr txBox="1">
            <a:spLocks/>
          </p:cNvSpPr>
          <p:nvPr/>
        </p:nvSpPr>
        <p:spPr>
          <a:xfrm>
            <a:off x="646110" y="763289"/>
            <a:ext cx="11453741" cy="5812647"/>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544"/>
              </a:spcAft>
            </a:pPr>
            <a: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de-DE" sz="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spcBef>
                <a:spcPts val="600"/>
              </a:spcBef>
              <a:spcAft>
                <a:spcPts val="544"/>
              </a:spcAft>
            </a:pPr>
            <a:r>
              <a:rPr lang="de-DE" sz="21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Option 1: Ausschreibung &amp; Vergabe</a:t>
            </a:r>
          </a:p>
          <a:p>
            <a:pPr marL="0" indent="0" algn="l">
              <a:lnSpc>
                <a:spcPct val="110000"/>
              </a:lnSpc>
              <a:spcBef>
                <a:spcPts val="600"/>
              </a:spcBef>
              <a:buNone/>
            </a:pP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Auftraggebende verantworten Übersetzung in Leichte Sprache, deshalb </a:t>
            </a:r>
            <a:r>
              <a:rPr lang="de-DE" sz="2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Übersetzungsstrategie</a:t>
            </a: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 vorher abwägen:</a:t>
            </a:r>
          </a:p>
          <a:p>
            <a:pPr marL="0" indent="0" algn="l">
              <a:lnSpc>
                <a:spcPct val="110000"/>
              </a:lnSpc>
              <a:spcBef>
                <a:spcPts val="600"/>
              </a:spcBef>
              <a:buNone/>
            </a:pPr>
            <a:endParaRPr lang="de-DE" sz="2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a:lnSpc>
                <a:spcPct val="110000"/>
              </a:lnSpc>
              <a:spcBef>
                <a:spcPts val="600"/>
              </a:spcBef>
              <a:buAutoNum type="alphaLcParenR"/>
            </a:pPr>
            <a:r>
              <a:rPr lang="de-DE" sz="2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Auswahl relevanter Textstellen, </a:t>
            </a:r>
          </a:p>
          <a:p>
            <a:pPr marL="457200" indent="-457200" algn="l">
              <a:lnSpc>
                <a:spcPct val="110000"/>
              </a:lnSpc>
              <a:spcBef>
                <a:spcPts val="600"/>
              </a:spcBef>
              <a:buAutoNum type="alphaLcParenR"/>
            </a:pPr>
            <a:r>
              <a:rPr lang="de-DE" sz="2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Zusammenfassung in Leichter Sprache</a:t>
            </a:r>
          </a:p>
          <a:p>
            <a:pPr marL="457200" indent="-457200" algn="l">
              <a:lnSpc>
                <a:spcPct val="110000"/>
              </a:lnSpc>
              <a:spcBef>
                <a:spcPts val="600"/>
              </a:spcBef>
              <a:buAutoNum type="alphaLcParenR"/>
            </a:pPr>
            <a:r>
              <a:rPr lang="de-DE" sz="2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1:1 Übersetzung</a:t>
            </a:r>
          </a:p>
          <a:p>
            <a:pPr algn="l">
              <a:lnSpc>
                <a:spcPct val="110000"/>
              </a:lnSpc>
              <a:spcBef>
                <a:spcPts val="600"/>
              </a:spcBef>
            </a:pPr>
            <a:endParaRPr lang="de-DE" sz="2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lnSpc>
                <a:spcPct val="110000"/>
              </a:lnSpc>
              <a:spcBef>
                <a:spcPts val="600"/>
              </a:spcBef>
            </a:pP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In Abhängigkeit von Textsorte verschiedene Optionen sinnvoll:</a:t>
            </a:r>
          </a:p>
          <a:p>
            <a:pPr algn="l">
              <a:lnSpc>
                <a:spcPct val="110000"/>
              </a:lnSpc>
              <a:spcBef>
                <a:spcPts val="600"/>
              </a:spcBef>
            </a:pP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a) Bsp. Gesetz</a:t>
            </a:r>
          </a:p>
          <a:p>
            <a:pPr algn="l">
              <a:lnSpc>
                <a:spcPct val="110000"/>
              </a:lnSpc>
              <a:spcBef>
                <a:spcPts val="600"/>
              </a:spcBef>
            </a:pP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b) Bsp. Website</a:t>
            </a:r>
          </a:p>
          <a:p>
            <a:pPr algn="l">
              <a:lnSpc>
                <a:spcPct val="110000"/>
              </a:lnSpc>
              <a:spcBef>
                <a:spcPts val="600"/>
              </a:spcBef>
            </a:pP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c) Bsp. Formulare, Antrag (Nachteilsausgleich, BAföG)</a:t>
            </a:r>
          </a:p>
          <a:p>
            <a:pPr marL="0" indent="0" algn="l">
              <a:lnSpc>
                <a:spcPct val="110000"/>
              </a:lnSpc>
              <a:spcBef>
                <a:spcPts val="600"/>
              </a:spcBef>
              <a:buNone/>
            </a:pPr>
            <a:endPar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10000"/>
              </a:lnSpc>
              <a:spcBef>
                <a:spcPts val="600"/>
              </a:spcBef>
              <a:buFont typeface="Wingdings" panose="05000000000000000000" pitchFamily="2" charset="2"/>
              <a:buChar char="à"/>
            </a:pP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Auftraggeber trägt Verantwortung für inhaltliche Abnahme</a:t>
            </a:r>
          </a:p>
          <a:p>
            <a:pPr marL="342900" indent="-342900" algn="l">
              <a:lnSpc>
                <a:spcPct val="110000"/>
              </a:lnSpc>
              <a:spcBef>
                <a:spcPts val="600"/>
              </a:spcBef>
              <a:buFont typeface="Wingdings" panose="05000000000000000000" pitchFamily="2" charset="2"/>
              <a:buChar char="à"/>
            </a:pPr>
            <a:r>
              <a:rPr lang="de-DE" sz="2100"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Abhängig von Dritten (Zeit, Geld (JVEG bzw. Preis pro Normseite 1.500 Zeichen </a:t>
            </a:r>
            <a:r>
              <a:rPr lang="de-DE" sz="2100" dirty="0" err="1">
                <a:solidFill>
                  <a:srgbClr val="C0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ink</a:t>
            </a:r>
            <a:r>
              <a:rPr lang="de-DE" sz="2100"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LZ))</a:t>
            </a:r>
            <a:endParaRPr lang="de-DE" sz="21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indent="0" algn="l">
              <a:lnSpc>
                <a:spcPct val="110000"/>
              </a:lnSpc>
              <a:spcBef>
                <a:spcPts val="600"/>
              </a:spcBef>
              <a:buNone/>
            </a:pPr>
            <a:endPar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spcBef>
                <a:spcPts val="600"/>
              </a:spcBef>
              <a:spcAft>
                <a:spcPts val="544"/>
              </a:spcAft>
            </a:pPr>
            <a:endPar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el 1">
            <a:extLst>
              <a:ext uri="{FF2B5EF4-FFF2-40B4-BE49-F238E27FC236}">
                <a16:creationId xmlns:a16="http://schemas.microsoft.com/office/drawing/2014/main" id="{71B41443-77B3-4A26-B509-3A62DF3E1975}"/>
              </a:ext>
            </a:extLst>
          </p:cNvPr>
          <p:cNvSpPr txBox="1">
            <a:spLocks noGrp="1"/>
          </p:cNvSpPr>
          <p:nvPr>
            <p:ph type="title" idx="4294967295"/>
          </p:nvPr>
        </p:nvSpPr>
        <p:spPr>
          <a:xfrm>
            <a:off x="646111" y="452718"/>
            <a:ext cx="9404723" cy="14005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4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Leichte Sprache auf der Website: 1</a:t>
            </a:r>
          </a:p>
        </p:txBody>
      </p:sp>
    </p:spTree>
    <p:extLst>
      <p:ext uri="{BB962C8B-B14F-4D97-AF65-F5344CB8AC3E}">
        <p14:creationId xmlns:p14="http://schemas.microsoft.com/office/powerpoint/2010/main" val="238052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F9E5C-FD93-414B-A0C6-BEE37771194B}"/>
              </a:ext>
            </a:extLst>
          </p:cNvPr>
          <p:cNvSpPr>
            <a:spLocks noGrp="1"/>
          </p:cNvSpPr>
          <p:nvPr>
            <p:ph type="title"/>
          </p:nvPr>
        </p:nvSpPr>
        <p:spPr/>
        <p:txBody>
          <a:bodyPr/>
          <a:lstStyle/>
          <a:p>
            <a:r>
              <a:rPr lang="de-DE"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Ausschreibung: Muster</a:t>
            </a:r>
          </a:p>
        </p:txBody>
      </p:sp>
      <p:sp>
        <p:nvSpPr>
          <p:cNvPr id="18" name="Inhaltsplatzhalter 2">
            <a:extLst>
              <a:ext uri="{FF2B5EF4-FFF2-40B4-BE49-F238E27FC236}">
                <a16:creationId xmlns:a16="http://schemas.microsoft.com/office/drawing/2014/main" id="{1021365A-3B71-417F-BB60-0C44A14E32D5}"/>
              </a:ext>
            </a:extLst>
          </p:cNvPr>
          <p:cNvSpPr>
            <a:spLocks noGrp="1"/>
          </p:cNvSpPr>
          <p:nvPr>
            <p:ph idx="1"/>
          </p:nvPr>
        </p:nvSpPr>
        <p:spPr>
          <a:xfrm>
            <a:off x="625540" y="1399366"/>
            <a:ext cx="10707689" cy="5299146"/>
          </a:xfrm>
        </p:spPr>
        <p:txBody>
          <a:bodyPr>
            <a:normAutofit fontScale="77500" lnSpcReduction="20000"/>
          </a:bodyPr>
          <a:lstStyle/>
          <a:p>
            <a:pPr marL="0" indent="0">
              <a:lnSpc>
                <a:spcPct val="130000"/>
              </a:lnSpc>
              <a:spcBef>
                <a:spcPts val="600"/>
              </a:spcBef>
              <a:buNone/>
            </a:pPr>
            <a:r>
              <a:rPr lang="de-DE" sz="2400" b="1" kern="0" dirty="0">
                <a:solidFill>
                  <a:srgbClr val="2F5496"/>
                </a:solidFill>
                <a:effectLst/>
                <a:latin typeface="Open Sans" panose="020B0606030504020204"/>
                <a:ea typeface="Times New Roman" panose="02020603050405020304" pitchFamily="18" charset="0"/>
                <a:cs typeface="Times New Roman" panose="02020603050405020304" pitchFamily="18" charset="0"/>
              </a:rPr>
              <a:t>Übersetzung in Leichte Sprache unter Berücksichtigung der ISO 17100 und DIN SPEC 33429</a:t>
            </a:r>
            <a:endParaRPr lang="de-DE" sz="2400" b="1" kern="0" dirty="0">
              <a:solidFill>
                <a:schemeClr val="bg1"/>
              </a:solidFill>
              <a:effectLst/>
              <a:latin typeface="Open Sans" panose="020B0606030504020204"/>
              <a:ea typeface="Times New Roman" panose="02020603050405020304" pitchFamily="18" charset="0"/>
              <a:cs typeface="Times New Roman" panose="02020603050405020304" pitchFamily="18" charset="0"/>
            </a:endParaRPr>
          </a:p>
          <a:p>
            <a:pPr marL="0" indent="0">
              <a:lnSpc>
                <a:spcPct val="130000"/>
              </a:lnSpc>
              <a:spcBef>
                <a:spcPts val="600"/>
              </a:spcBef>
              <a:buNone/>
            </a:pPr>
            <a:r>
              <a:rPr lang="de-DE" sz="2400" kern="0" dirty="0">
                <a:solidFill>
                  <a:srgbClr val="2F5496"/>
                </a:solidFill>
                <a:effectLst/>
                <a:latin typeface="Open Sans" panose="020B0606030504020204"/>
                <a:ea typeface="Times New Roman" panose="02020603050405020304" pitchFamily="18" charset="0"/>
                <a:cs typeface="Times New Roman" panose="02020603050405020304" pitchFamily="18" charset="0"/>
              </a:rPr>
              <a:t>Das NBGG fasst 15 Paragrafen, die im Rahmen der Auftragsvergabe in Leichte Sprache zu übersetzen sind unter Wahrung der Brückenfunktion auf Metaebene: So soll auch der Zieltext die 15 Paragrafen enthalten, jedoch zugunsten einer inhaltlichen Gewichtung entsprechend der Hervorhebungen durch den Auftraggeber (§1, 2, 4, 6, 7, 8, 9a und d, 10, 11, 12, 13 und 15).</a:t>
            </a:r>
          </a:p>
          <a:p>
            <a:pPr marL="0" indent="0">
              <a:lnSpc>
                <a:spcPct val="130000"/>
              </a:lnSpc>
              <a:spcBef>
                <a:spcPts val="600"/>
              </a:spcBef>
              <a:buNone/>
            </a:pPr>
            <a:r>
              <a:rPr lang="de-DE" sz="2400" kern="0" dirty="0">
                <a:solidFill>
                  <a:srgbClr val="2F5496"/>
                </a:solidFill>
                <a:effectLst/>
                <a:latin typeface="Open Sans" panose="020B0606030504020204"/>
                <a:ea typeface="Times New Roman" panose="02020603050405020304" pitchFamily="18" charset="0"/>
                <a:cs typeface="Times New Roman" panose="02020603050405020304" pitchFamily="18" charset="0"/>
              </a:rPr>
              <a:t>Die Übersetzung in Leichte Sprache sollte aus Gründen der Lesbarkeit den Umfang von 30 Seiten gemäß Strukturierungs- und Layoutvorgaben für Leichte Sprache nicht überschreiten.</a:t>
            </a:r>
          </a:p>
          <a:p>
            <a:pPr marL="0" indent="0">
              <a:lnSpc>
                <a:spcPct val="130000"/>
              </a:lnSpc>
              <a:spcBef>
                <a:spcPts val="600"/>
              </a:spcBef>
              <a:buNone/>
            </a:pPr>
            <a:r>
              <a:rPr lang="de-DE" sz="2400" kern="0" dirty="0">
                <a:solidFill>
                  <a:srgbClr val="2F5496"/>
                </a:solidFill>
                <a:effectLst/>
                <a:latin typeface="Open Sans" panose="020B0606030504020204"/>
                <a:ea typeface="Times New Roman" panose="02020603050405020304" pitchFamily="18" charset="0"/>
                <a:cs typeface="Times New Roman" panose="02020603050405020304" pitchFamily="18" charset="0"/>
              </a:rPr>
              <a:t>Zeitrahmen: Für die Erstellung der Übersetzung in Leichte Sprache inklusive Qualitätssicherung (ISO 17100, DIN SPEC 33429) werden 10 Wochen veranschlagt. Die Übersetzung sollte entsprechend bis xx beim Auftraggeber vorliegen. </a:t>
            </a:r>
          </a:p>
          <a:p>
            <a:pPr marL="0" indent="0">
              <a:lnSpc>
                <a:spcPct val="130000"/>
              </a:lnSpc>
              <a:spcBef>
                <a:spcPts val="600"/>
              </a:spcBef>
              <a:buNone/>
            </a:pPr>
            <a:r>
              <a:rPr lang="de-DE" sz="2400" kern="0" dirty="0">
                <a:solidFill>
                  <a:srgbClr val="2F5496"/>
                </a:solidFill>
                <a:effectLst/>
                <a:latin typeface="Open Sans" panose="020B0606030504020204"/>
                <a:ea typeface="Times New Roman" panose="02020603050405020304" pitchFamily="18" charset="0"/>
                <a:cs typeface="Times New Roman" panose="02020603050405020304" pitchFamily="18" charset="0"/>
              </a:rPr>
              <a:t>Der Auftraggeber benennt eine Ansprechperson für organisatorische und inhaltliche Fragen. </a:t>
            </a:r>
          </a:p>
          <a:p>
            <a:pPr marL="0" indent="0">
              <a:lnSpc>
                <a:spcPct val="130000"/>
              </a:lnSpc>
              <a:spcBef>
                <a:spcPts val="600"/>
              </a:spcBef>
              <a:buNone/>
            </a:pPr>
            <a:r>
              <a:rPr lang="de-DE" sz="2400" kern="0" dirty="0">
                <a:solidFill>
                  <a:srgbClr val="2F5496"/>
                </a:solidFill>
                <a:effectLst/>
                <a:latin typeface="Open Sans" panose="020B0606030504020204"/>
                <a:ea typeface="Times New Roman" panose="02020603050405020304" pitchFamily="18" charset="0"/>
                <a:cs typeface="Times New Roman" panose="02020603050405020304" pitchFamily="18" charset="0"/>
              </a:rPr>
              <a:t>Der Zieltext wird in Word erstellt und zusätzlich als PDF geliefert. Die Nutzungsrechte am Endprodukt hat der Auftraggeber.</a:t>
            </a:r>
          </a:p>
        </p:txBody>
      </p:sp>
      <p:sp>
        <p:nvSpPr>
          <p:cNvPr id="4" name="Foliennummernplatzhalter 3">
            <a:extLst>
              <a:ext uri="{FF2B5EF4-FFF2-40B4-BE49-F238E27FC236}">
                <a16:creationId xmlns:a16="http://schemas.microsoft.com/office/drawing/2014/main" id="{D852B725-84E3-4A2E-9C6D-B340C47F84F5}"/>
              </a:ext>
            </a:extLst>
          </p:cNvPr>
          <p:cNvSpPr>
            <a:spLocks noGrp="1"/>
          </p:cNvSpPr>
          <p:nvPr>
            <p:ph type="sldNum" sz="quarter" idx="12"/>
          </p:nvPr>
        </p:nvSpPr>
        <p:spPr/>
        <p:txBody>
          <a:bodyPr/>
          <a:lstStyle/>
          <a:p>
            <a:r>
              <a:rPr lang="de-DE" dirty="0"/>
              <a:t>18</a:t>
            </a:r>
          </a:p>
        </p:txBody>
      </p:sp>
    </p:spTree>
    <p:extLst>
      <p:ext uri="{BB962C8B-B14F-4D97-AF65-F5344CB8AC3E}">
        <p14:creationId xmlns:p14="http://schemas.microsoft.com/office/powerpoint/2010/main" val="3238598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00140-A9C8-4943-8A85-BE0CB235F81A}"/>
              </a:ext>
            </a:extLst>
          </p:cNvPr>
          <p:cNvSpPr>
            <a:spLocks noGrp="1"/>
          </p:cNvSpPr>
          <p:nvPr>
            <p:ph type="title"/>
          </p:nvPr>
        </p:nvSpPr>
        <p:spPr/>
        <p:txBody>
          <a:bodyPr>
            <a:normAutofit/>
          </a:bodyPr>
          <a:lstStyle/>
          <a:p>
            <a:r>
              <a:rPr lang="de-DE"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zum Inhalt</a:t>
            </a:r>
          </a:p>
        </p:txBody>
      </p:sp>
      <p:sp>
        <p:nvSpPr>
          <p:cNvPr id="3" name="Inhaltsplatzhalter 2">
            <a:extLst>
              <a:ext uri="{FF2B5EF4-FFF2-40B4-BE49-F238E27FC236}">
                <a16:creationId xmlns:a16="http://schemas.microsoft.com/office/drawing/2014/main" id="{9E407D9E-76F9-4A2A-A891-DFA14B366E17}"/>
              </a:ext>
            </a:extLst>
          </p:cNvPr>
          <p:cNvSpPr>
            <a:spLocks noGrp="1"/>
          </p:cNvSpPr>
          <p:nvPr>
            <p:ph idx="1"/>
          </p:nvPr>
        </p:nvSpPr>
        <p:spPr>
          <a:xfrm>
            <a:off x="838200" y="1495063"/>
            <a:ext cx="10430435" cy="4964289"/>
          </a:xfrm>
        </p:spPr>
        <p:txBody>
          <a:bodyPr>
            <a:normAutofit/>
          </a:bodyPr>
          <a:lstStyle/>
          <a:p>
            <a:pPr>
              <a:lnSpc>
                <a:spcPct val="130000"/>
              </a:lnSpc>
              <a:spcBef>
                <a:spcPts val="600"/>
              </a:spcBef>
            </a:pP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Hinführung </a:t>
            </a:r>
          </a:p>
          <a:p>
            <a:pPr>
              <a:lnSpc>
                <a:spcPct val="130000"/>
              </a:lnSpc>
              <a:spcBef>
                <a:spcPts val="600"/>
              </a:spcBef>
            </a:pP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Literalität in Deutschland</a:t>
            </a:r>
          </a:p>
          <a:p>
            <a:pPr>
              <a:lnSpc>
                <a:spcPct val="130000"/>
              </a:lnSpc>
              <a:spcBef>
                <a:spcPts val="600"/>
              </a:spcBef>
            </a:pP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Zielgruppen</a:t>
            </a:r>
          </a:p>
          <a:p>
            <a:pPr>
              <a:lnSpc>
                <a:spcPct val="130000"/>
              </a:lnSpc>
              <a:spcBef>
                <a:spcPts val="600"/>
              </a:spcBef>
            </a:pP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Zielgruppen der Website &amp; Aufgaben der Hochschulen</a:t>
            </a:r>
          </a:p>
          <a:p>
            <a:pPr>
              <a:lnSpc>
                <a:spcPct val="130000"/>
              </a:lnSpc>
              <a:spcBef>
                <a:spcPts val="600"/>
              </a:spcBef>
            </a:pP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Leichte Sprache umsetzen</a:t>
            </a:r>
          </a:p>
          <a:p>
            <a:pPr>
              <a:lnSpc>
                <a:spcPct val="130000"/>
              </a:lnSpc>
              <a:spcBef>
                <a:spcPts val="600"/>
              </a:spcBef>
            </a:pP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Rechtliche Lage</a:t>
            </a:r>
          </a:p>
          <a:p>
            <a:pPr>
              <a:lnSpc>
                <a:spcPct val="130000"/>
              </a:lnSpc>
              <a:spcBef>
                <a:spcPts val="600"/>
              </a:spcBef>
            </a:pP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Beispiel</a:t>
            </a:r>
          </a:p>
          <a:p>
            <a:pPr>
              <a:lnSpc>
                <a:spcPct val="130000"/>
              </a:lnSpc>
              <a:spcBef>
                <a:spcPts val="600"/>
              </a:spcBef>
            </a:pPr>
            <a:r>
              <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Erfahrungsstand</a:t>
            </a:r>
          </a:p>
          <a:p>
            <a:pPr>
              <a:lnSpc>
                <a:spcPct val="130000"/>
              </a:lnSpc>
              <a:spcBef>
                <a:spcPts val="600"/>
              </a:spcBef>
            </a:pPr>
            <a:endParaRPr 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p:txBody>
      </p:sp>
      <p:sp>
        <p:nvSpPr>
          <p:cNvPr id="6" name="Foliennummernplatzhalter 5">
            <a:extLst>
              <a:ext uri="{FF2B5EF4-FFF2-40B4-BE49-F238E27FC236}">
                <a16:creationId xmlns:a16="http://schemas.microsoft.com/office/drawing/2014/main" id="{B6535428-2A9E-4964-9059-0F19AF39FF06}"/>
              </a:ext>
            </a:extLst>
          </p:cNvPr>
          <p:cNvSpPr>
            <a:spLocks noGrp="1"/>
          </p:cNvSpPr>
          <p:nvPr>
            <p:ph type="sldNum" sz="quarter" idx="12"/>
          </p:nvPr>
        </p:nvSpPr>
        <p:spPr/>
        <p:txBody>
          <a:bodyPr/>
          <a:lstStyle/>
          <a:p>
            <a:r>
              <a:rPr lang="de-DE" dirty="0"/>
              <a:t>1</a:t>
            </a:r>
          </a:p>
        </p:txBody>
      </p:sp>
    </p:spTree>
    <p:extLst>
      <p:ext uri="{BB962C8B-B14F-4D97-AF65-F5344CB8AC3E}">
        <p14:creationId xmlns:p14="http://schemas.microsoft.com/office/powerpoint/2010/main" val="830445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F9E5C-FD93-414B-A0C6-BEE37771194B}"/>
              </a:ext>
            </a:extLst>
          </p:cNvPr>
          <p:cNvSpPr>
            <a:spLocks noGrp="1"/>
          </p:cNvSpPr>
          <p:nvPr>
            <p:ph type="title"/>
          </p:nvPr>
        </p:nvSpPr>
        <p:spPr/>
        <p:txBody>
          <a:bodyPr/>
          <a:lstStyle/>
          <a:p>
            <a:r>
              <a:rPr lang="de-DE"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Ausschreibung: NBGG - original</a:t>
            </a:r>
          </a:p>
        </p:txBody>
      </p:sp>
      <p:sp>
        <p:nvSpPr>
          <p:cNvPr id="4" name="Foliennummernplatzhalter 3">
            <a:extLst>
              <a:ext uri="{FF2B5EF4-FFF2-40B4-BE49-F238E27FC236}">
                <a16:creationId xmlns:a16="http://schemas.microsoft.com/office/drawing/2014/main" id="{D852B725-84E3-4A2E-9C6D-B340C47F84F5}"/>
              </a:ext>
            </a:extLst>
          </p:cNvPr>
          <p:cNvSpPr>
            <a:spLocks noGrp="1"/>
          </p:cNvSpPr>
          <p:nvPr>
            <p:ph type="sldNum" sz="quarter" idx="12"/>
          </p:nvPr>
        </p:nvSpPr>
        <p:spPr/>
        <p:txBody>
          <a:bodyPr/>
          <a:lstStyle/>
          <a:p>
            <a:r>
              <a:rPr lang="de-DE" dirty="0"/>
              <a:t>19</a:t>
            </a:r>
          </a:p>
        </p:txBody>
      </p:sp>
      <p:pic>
        <p:nvPicPr>
          <p:cNvPr id="7" name="Grafik 6" descr="Screenshot NBGG im Original">
            <a:extLst>
              <a:ext uri="{FF2B5EF4-FFF2-40B4-BE49-F238E27FC236}">
                <a16:creationId xmlns:a16="http://schemas.microsoft.com/office/drawing/2014/main" id="{320FAB51-3CEF-4E05-B3A2-DE4E5976A7C4}"/>
              </a:ext>
            </a:extLst>
          </p:cNvPr>
          <p:cNvPicPr>
            <a:picLocks noChangeAspect="1"/>
          </p:cNvPicPr>
          <p:nvPr/>
        </p:nvPicPr>
        <p:blipFill rotWithShape="1">
          <a:blip r:embed="rId3"/>
          <a:srcRect t="11770"/>
          <a:stretch/>
        </p:blipFill>
        <p:spPr>
          <a:xfrm>
            <a:off x="646111" y="1331280"/>
            <a:ext cx="10616158" cy="5526720"/>
          </a:xfrm>
          <a:prstGeom prst="rect">
            <a:avLst/>
          </a:prstGeom>
        </p:spPr>
      </p:pic>
    </p:spTree>
    <p:extLst>
      <p:ext uri="{BB962C8B-B14F-4D97-AF65-F5344CB8AC3E}">
        <p14:creationId xmlns:p14="http://schemas.microsoft.com/office/powerpoint/2010/main" val="1094808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F9E5C-FD93-414B-A0C6-BEE37771194B}"/>
              </a:ext>
            </a:extLst>
          </p:cNvPr>
          <p:cNvSpPr>
            <a:spLocks noGrp="1"/>
          </p:cNvSpPr>
          <p:nvPr>
            <p:ph type="title"/>
          </p:nvPr>
        </p:nvSpPr>
        <p:spPr/>
        <p:txBody>
          <a:bodyPr/>
          <a:lstStyle/>
          <a:p>
            <a:r>
              <a:rPr lang="de-DE"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Ausschreibung: NBGG – Ü LS</a:t>
            </a:r>
          </a:p>
        </p:txBody>
      </p:sp>
      <p:sp>
        <p:nvSpPr>
          <p:cNvPr id="4" name="Foliennummernplatzhalter 3">
            <a:extLst>
              <a:ext uri="{FF2B5EF4-FFF2-40B4-BE49-F238E27FC236}">
                <a16:creationId xmlns:a16="http://schemas.microsoft.com/office/drawing/2014/main" id="{D852B725-84E3-4A2E-9C6D-B340C47F84F5}"/>
              </a:ext>
            </a:extLst>
          </p:cNvPr>
          <p:cNvSpPr>
            <a:spLocks noGrp="1"/>
          </p:cNvSpPr>
          <p:nvPr>
            <p:ph type="sldNum" sz="quarter" idx="12"/>
          </p:nvPr>
        </p:nvSpPr>
        <p:spPr/>
        <p:txBody>
          <a:bodyPr/>
          <a:lstStyle/>
          <a:p>
            <a:r>
              <a:rPr lang="de-DE" dirty="0"/>
              <a:t>20</a:t>
            </a:r>
          </a:p>
        </p:txBody>
      </p:sp>
      <p:pic>
        <p:nvPicPr>
          <p:cNvPr id="8" name="Grafik 7" descr="Screenshot NBGG in Leichter Sprache">
            <a:extLst>
              <a:ext uri="{FF2B5EF4-FFF2-40B4-BE49-F238E27FC236}">
                <a16:creationId xmlns:a16="http://schemas.microsoft.com/office/drawing/2014/main" id="{7E44BFE1-4D82-4253-86A2-72E6E1C7C9F2}"/>
              </a:ext>
            </a:extLst>
          </p:cNvPr>
          <p:cNvPicPr>
            <a:picLocks noChangeAspect="1"/>
          </p:cNvPicPr>
          <p:nvPr/>
        </p:nvPicPr>
        <p:blipFill>
          <a:blip r:embed="rId3"/>
          <a:stretch>
            <a:fillRect/>
          </a:stretch>
        </p:blipFill>
        <p:spPr>
          <a:xfrm>
            <a:off x="802124" y="1211091"/>
            <a:ext cx="6462320" cy="5646909"/>
          </a:xfrm>
          <a:prstGeom prst="rect">
            <a:avLst/>
          </a:prstGeom>
        </p:spPr>
      </p:pic>
    </p:spTree>
    <p:extLst>
      <p:ext uri="{BB962C8B-B14F-4D97-AF65-F5344CB8AC3E}">
        <p14:creationId xmlns:p14="http://schemas.microsoft.com/office/powerpoint/2010/main" val="2361294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0E8C228-F87C-4624-800C-267952753735}"/>
              </a:ext>
            </a:extLst>
          </p:cNvPr>
          <p:cNvSpPr>
            <a:spLocks noGrp="1"/>
          </p:cNvSpPr>
          <p:nvPr>
            <p:ph type="sldNum" sz="quarter" idx="12"/>
          </p:nvPr>
        </p:nvSpPr>
        <p:spPr/>
        <p:txBody>
          <a:bodyPr/>
          <a:lstStyle/>
          <a:p>
            <a:r>
              <a:rPr lang="de-DE" dirty="0"/>
              <a:t>21</a:t>
            </a:r>
          </a:p>
        </p:txBody>
      </p:sp>
      <p:sp>
        <p:nvSpPr>
          <p:cNvPr id="6" name="Titel 1"/>
          <p:cNvSpPr txBox="1">
            <a:spLocks/>
          </p:cNvSpPr>
          <p:nvPr/>
        </p:nvSpPr>
        <p:spPr>
          <a:xfrm>
            <a:off x="646110" y="763289"/>
            <a:ext cx="11453741" cy="5812647"/>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544"/>
              </a:spcAft>
            </a:pPr>
            <a: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de-DE" sz="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spcBef>
                <a:spcPts val="600"/>
              </a:spcBef>
              <a:spcAft>
                <a:spcPts val="544"/>
              </a:spcAft>
            </a:pPr>
            <a:r>
              <a:rPr lang="de-DE" sz="2268"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Option 2: eigene Expertise im Haus aufbauen</a:t>
            </a:r>
          </a:p>
          <a:p>
            <a:pPr marL="457200" indent="-457200" algn="l">
              <a:lnSpc>
                <a:spcPct val="130000"/>
              </a:lnSpc>
              <a:spcBef>
                <a:spcPts val="600"/>
              </a:spcBef>
              <a:buFont typeface="Arial" panose="020B0604020202020204" pitchFamily="34" charset="0"/>
              <a:buChar char="•"/>
            </a:pPr>
            <a:r>
              <a:rPr lang="de-DE" sz="2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Fachperson im Haus</a:t>
            </a:r>
          </a:p>
          <a:p>
            <a:pPr marL="0" indent="0" algn="l">
              <a:lnSpc>
                <a:spcPct val="130000"/>
              </a:lnSpc>
              <a:spcBef>
                <a:spcPts val="600"/>
              </a:spcBef>
              <a:buNone/>
            </a:pP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	+ Fachexpertise und sichere Regelanwendung*</a:t>
            </a:r>
          </a:p>
          <a:p>
            <a:pPr marL="0" indent="0" algn="l">
              <a:lnSpc>
                <a:spcPct val="130000"/>
              </a:lnSpc>
              <a:spcBef>
                <a:spcPts val="600"/>
              </a:spcBef>
              <a:buNone/>
            </a:pP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	+ Vor- und Nachbereitung bei KI-Nutzung**</a:t>
            </a:r>
          </a:p>
          <a:p>
            <a:pPr marL="0" indent="0" algn="l">
              <a:lnSpc>
                <a:spcPct val="130000"/>
              </a:lnSpc>
              <a:spcBef>
                <a:spcPts val="600"/>
              </a:spcBef>
              <a:buNone/>
            </a:pP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	+ Kenntnis der gesetzlichen Lage, des Marktes, der Regeln, Bedarfe &amp; Anforderungen</a:t>
            </a:r>
          </a:p>
          <a:p>
            <a:pPr marL="342900" indent="-342900" algn="l">
              <a:lnSpc>
                <a:spcPct val="120000"/>
              </a:lnSpc>
              <a:spcAft>
                <a:spcPts val="544"/>
              </a:spcAft>
              <a:buFont typeface="Arial" panose="020B0604020202020204" pitchFamily="34" charset="0"/>
              <a:buChar char="•"/>
            </a:pPr>
            <a:endParaRPr lang="de-DE" alt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20000"/>
              </a:lnSpc>
              <a:spcAft>
                <a:spcPts val="544"/>
              </a:spcAft>
              <a:buFont typeface="Arial" panose="020B0604020202020204" pitchFamily="34" charset="0"/>
              <a:buChar char="•"/>
            </a:pPr>
            <a:r>
              <a:rPr lang="de-DE" alt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*LS-Regeln aus der Praxis (Selbsthilfe); LS-Regeln aus der Wissenschaft (Ausdifferenzierung); DIN </a:t>
            </a:r>
            <a:r>
              <a:rPr lang="de-DE" altLang="de-DE"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Spec</a:t>
            </a:r>
            <a:r>
              <a:rPr lang="de-DE" alt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und KI</a:t>
            </a:r>
          </a:p>
          <a:p>
            <a:pPr marL="342900" indent="-342900" algn="l">
              <a:lnSpc>
                <a:spcPct val="120000"/>
              </a:lnSpc>
              <a:spcAft>
                <a:spcPts val="544"/>
              </a:spcAft>
              <a:buFont typeface="Arial" panose="020B0604020202020204" pitchFamily="34" charset="0"/>
              <a:buChar char="•"/>
            </a:pPr>
            <a:r>
              <a:rPr lang="de-DE" alt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seit </a:t>
            </a:r>
            <a:r>
              <a:rPr lang="de-DE" altLang="de-DE"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3/2025</a:t>
            </a:r>
            <a:r>
              <a:rPr lang="de-DE" alt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DIN SPEC 33429 </a:t>
            </a:r>
            <a:r>
              <a:rPr lang="de-DE" altLang="de-DE"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Empfehlungen</a:t>
            </a:r>
            <a:r>
              <a:rPr lang="de-DE" alt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für die Deutsche Leichte Sprache</a:t>
            </a:r>
          </a:p>
          <a:p>
            <a:pPr algn="l">
              <a:lnSpc>
                <a:spcPct val="120000"/>
              </a:lnSpc>
              <a:spcAft>
                <a:spcPts val="544"/>
              </a:spcAft>
            </a:pPr>
            <a:endParaRPr lang="de-DE" alt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20000"/>
              </a:lnSpc>
              <a:spcAft>
                <a:spcPts val="544"/>
              </a:spcAft>
              <a:buFont typeface="Wingdings" panose="05000000000000000000" pitchFamily="2" charset="2"/>
              <a:buChar char="à"/>
            </a:pPr>
            <a:r>
              <a:rPr lang="de-DE" altLang="de-DE" sz="2000" dirty="0">
                <a:solidFill>
                  <a:srgbClr val="339966"/>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zeitlich und monetär unabhängig</a:t>
            </a:r>
          </a:p>
          <a:p>
            <a:pPr marL="342900" indent="-342900" algn="l">
              <a:lnSpc>
                <a:spcPct val="120000"/>
              </a:lnSpc>
              <a:spcAft>
                <a:spcPts val="544"/>
              </a:spcAft>
              <a:buFont typeface="Wingdings" panose="05000000000000000000" pitchFamily="2" charset="2"/>
              <a:buChar char="à"/>
            </a:pPr>
            <a:r>
              <a:rPr lang="de-DE" alt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Fachperson im Haus, die nach Bedarf Übersetzungen zuliefert</a:t>
            </a:r>
            <a:endParaRPr lang="de-DE" alt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30000"/>
              </a:lnSpc>
              <a:spcBef>
                <a:spcPts val="600"/>
              </a:spcBef>
              <a:buFont typeface="Arial" panose="020B0604020202020204" pitchFamily="34" charset="0"/>
              <a:buChar char="•"/>
            </a:pPr>
            <a:endPar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spcBef>
                <a:spcPts val="600"/>
              </a:spcBef>
              <a:spcAft>
                <a:spcPts val="544"/>
              </a:spcAft>
            </a:pPr>
            <a:endParaRPr lang="de-DE" sz="2268"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spcBef>
                <a:spcPts val="600"/>
              </a:spcBef>
              <a:spcAft>
                <a:spcPts val="544"/>
              </a:spcAft>
            </a:pPr>
            <a:endParaRPr lang="de-DE" sz="2268"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spcBef>
                <a:spcPts val="600"/>
              </a:spcBef>
              <a:spcAft>
                <a:spcPts val="544"/>
              </a:spcAft>
            </a:pPr>
            <a:endPar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el 1">
            <a:extLst>
              <a:ext uri="{FF2B5EF4-FFF2-40B4-BE49-F238E27FC236}">
                <a16:creationId xmlns:a16="http://schemas.microsoft.com/office/drawing/2014/main" id="{71B41443-77B3-4A26-B509-3A62DF3E1975}"/>
              </a:ext>
            </a:extLst>
          </p:cNvPr>
          <p:cNvSpPr txBox="1">
            <a:spLocks noGrp="1"/>
          </p:cNvSpPr>
          <p:nvPr>
            <p:ph type="title" idx="4294967295"/>
          </p:nvPr>
        </p:nvSpPr>
        <p:spPr>
          <a:xfrm>
            <a:off x="646111" y="452718"/>
            <a:ext cx="9404723" cy="14005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4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Leichte Sprache auf der Website: 2</a:t>
            </a:r>
          </a:p>
        </p:txBody>
      </p:sp>
    </p:spTree>
    <p:extLst>
      <p:ext uri="{BB962C8B-B14F-4D97-AF65-F5344CB8AC3E}">
        <p14:creationId xmlns:p14="http://schemas.microsoft.com/office/powerpoint/2010/main" val="2576226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0E8C228-F87C-4624-800C-267952753735}"/>
              </a:ext>
            </a:extLst>
          </p:cNvPr>
          <p:cNvSpPr>
            <a:spLocks noGrp="1"/>
          </p:cNvSpPr>
          <p:nvPr>
            <p:ph type="sldNum" sz="quarter" idx="12"/>
          </p:nvPr>
        </p:nvSpPr>
        <p:spPr/>
        <p:txBody>
          <a:bodyPr/>
          <a:lstStyle/>
          <a:p>
            <a:r>
              <a:rPr lang="de-DE" dirty="0"/>
              <a:t>22</a:t>
            </a:r>
          </a:p>
        </p:txBody>
      </p:sp>
      <p:sp>
        <p:nvSpPr>
          <p:cNvPr id="6" name="Titel 1"/>
          <p:cNvSpPr txBox="1">
            <a:spLocks/>
          </p:cNvSpPr>
          <p:nvPr/>
        </p:nvSpPr>
        <p:spPr>
          <a:xfrm>
            <a:off x="646110" y="763289"/>
            <a:ext cx="11453741" cy="5812647"/>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544"/>
              </a:spcAft>
            </a:pPr>
            <a: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de-DE" sz="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spcBef>
                <a:spcPts val="600"/>
              </a:spcBef>
              <a:spcAft>
                <a:spcPts val="544"/>
              </a:spcAft>
            </a:pPr>
            <a:r>
              <a:rPr lang="de-DE" sz="21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Option 3: Nutzung von KI als Hilfsmittel</a:t>
            </a:r>
          </a:p>
          <a:p>
            <a:pPr marL="0" indent="0" algn="l">
              <a:lnSpc>
                <a:spcPct val="110000"/>
              </a:lnSpc>
              <a:spcBef>
                <a:spcPts val="600"/>
              </a:spcBef>
              <a:buNone/>
            </a:pPr>
            <a:r>
              <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vorab: </a:t>
            </a: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spezialisierte KIs für Leichte Sprache</a:t>
            </a:r>
          </a:p>
          <a:p>
            <a:pPr marL="342900" indent="-342900" algn="l">
              <a:lnSpc>
                <a:spcPct val="120000"/>
              </a:lnSpc>
              <a:spcBef>
                <a:spcPts val="600"/>
              </a:spcBef>
              <a:spcAft>
                <a:spcPts val="600"/>
              </a:spcAft>
              <a:buFont typeface="Arial" panose="020B0604020202020204" pitchFamily="34" charset="0"/>
              <a:buChar char="•"/>
            </a:pP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hier spielt Zielgruppe keine Rolle</a:t>
            </a:r>
          </a:p>
          <a:p>
            <a:pPr marL="342900" indent="-342900" algn="l">
              <a:lnSpc>
                <a:spcPct val="120000"/>
              </a:lnSpc>
              <a:spcBef>
                <a:spcPts val="600"/>
              </a:spcBef>
              <a:spcAft>
                <a:spcPts val="600"/>
              </a:spcAft>
              <a:buFont typeface="Arial" panose="020B0604020202020204" pitchFamily="34" charset="0"/>
              <a:buChar char="•"/>
            </a:pP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hier spielt </a:t>
            </a:r>
            <a:r>
              <a:rPr lang="de-DE" sz="2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übersetzerische</a:t>
            </a: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Kompetenz keine Rolle (Übersetzer nicht Teil der Entwicklerteams)</a:t>
            </a:r>
          </a:p>
          <a:p>
            <a:pPr marL="342900" indent="-342900" algn="l">
              <a:lnSpc>
                <a:spcPct val="120000"/>
              </a:lnSpc>
              <a:spcBef>
                <a:spcPts val="600"/>
              </a:spcBef>
              <a:spcAft>
                <a:spcPts val="600"/>
              </a:spcAft>
              <a:buFont typeface="Arial" panose="020B0604020202020204" pitchFamily="34" charset="0"/>
              <a:buChar char="•"/>
            </a:pP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entsprechend oft &gt; </a:t>
            </a:r>
            <a:r>
              <a:rPr lang="de-DE"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ungenügende Qualität </a:t>
            </a:r>
          </a:p>
          <a:p>
            <a:pPr marL="342900" indent="-342900" algn="l">
              <a:lnSpc>
                <a:spcPct val="120000"/>
              </a:lnSpc>
              <a:spcBef>
                <a:spcPts val="600"/>
              </a:spcBef>
              <a:spcAft>
                <a:spcPts val="600"/>
              </a:spcAft>
              <a:buFont typeface="Arial" panose="020B0604020202020204" pitchFamily="34" charset="0"/>
              <a:buChar char="•"/>
            </a:pPr>
            <a:r>
              <a:rPr lang="de-DE" sz="2000" dirty="0">
                <a:solidFill>
                  <a:srgbClr val="C00000"/>
                </a:solidFill>
                <a:latin typeface="Open Sans" panose="020B0606030504020204" pitchFamily="34" charset="0"/>
                <a:ea typeface="Open Sans" panose="020B0606030504020204" pitchFamily="34" charset="0"/>
                <a:cs typeface="Open Sans" panose="020B0606030504020204" pitchFamily="34" charset="0"/>
              </a:rPr>
              <a:t>deshalb enge fachlich-inhaltliche Begleitung notwendig</a:t>
            </a: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Vorbereitung, Durchführung und Nachbereitung der </a:t>
            </a:r>
            <a:r>
              <a:rPr lang="de-DE" sz="2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Translate</a:t>
            </a: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de-DE" sz="2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Pre-Editing</a:t>
            </a: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und Post-</a:t>
            </a:r>
            <a:r>
              <a:rPr lang="de-DE" sz="2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Editing</a:t>
            </a: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geht auf Ihr Zeitkonto </a:t>
            </a:r>
            <a:endPar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20000"/>
              </a:lnSpc>
              <a:spcBef>
                <a:spcPts val="600"/>
              </a:spcBef>
              <a:spcAft>
                <a:spcPts val="600"/>
              </a:spcAft>
              <a:buFont typeface="Arial" panose="020B0604020202020204" pitchFamily="34" charset="0"/>
              <a:buChar char="•"/>
            </a:pPr>
            <a:r>
              <a:rPr lang="de-DE"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aktuell</a:t>
            </a: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im Aufwand umfänglicher als Übersetzung durch Professionelle (</a:t>
            </a:r>
            <a:r>
              <a:rPr lang="de-DE" sz="2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from</a:t>
            </a: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de-DE" sz="2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scratch</a:t>
            </a: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20000"/>
              </a:lnSpc>
              <a:spcBef>
                <a:spcPts val="600"/>
              </a:spcBef>
              <a:spcAft>
                <a:spcPts val="600"/>
              </a:spcAft>
              <a:buFont typeface="Arial" panose="020B0604020202020204" pitchFamily="34" charset="0"/>
              <a:buChar char="•"/>
            </a:pPr>
            <a:r>
              <a:rPr lang="de-DE" sz="2100" dirty="0">
                <a:solidFill>
                  <a:srgbClr val="008080"/>
                </a:solidFill>
                <a:latin typeface="Open Sans" panose="020B0606030504020204" pitchFamily="34" charset="0"/>
                <a:ea typeface="Open Sans" panose="020B0606030504020204" pitchFamily="34" charset="0"/>
                <a:cs typeface="Open Sans" panose="020B0606030504020204" pitchFamily="34" charset="0"/>
              </a:rPr>
              <a:t>Fragen sind auch:</a:t>
            </a:r>
          </a:p>
          <a:p>
            <a:pPr marL="800100" lvl="1" indent="-342900">
              <a:lnSpc>
                <a:spcPct val="120000"/>
              </a:lnSpc>
              <a:spcBef>
                <a:spcPts val="600"/>
              </a:spcBef>
              <a:spcAft>
                <a:spcPts val="600"/>
              </a:spcAft>
              <a:buFont typeface="Arial" panose="020B0604020202020204" pitchFamily="34" charset="0"/>
              <a:buChar char="•"/>
            </a:pPr>
            <a:r>
              <a:rPr lang="de-DE" sz="1900" dirty="0">
                <a:solidFill>
                  <a:schemeClr val="bg1"/>
                </a:solidFill>
                <a:latin typeface="Open Sans" panose="020B0606030504020204" pitchFamily="34" charset="0"/>
                <a:ea typeface="Open Sans" panose="020B0606030504020204" pitchFamily="34" charset="0"/>
                <a:cs typeface="Open Sans" panose="020B0606030504020204" pitchFamily="34" charset="0"/>
              </a:rPr>
              <a:t>Nutzt der Professionelle die KI als Hilfsmittel?</a:t>
            </a:r>
          </a:p>
          <a:p>
            <a:pPr marL="800100" lvl="1" indent="-342900">
              <a:lnSpc>
                <a:spcPct val="120000"/>
              </a:lnSpc>
              <a:spcBef>
                <a:spcPts val="600"/>
              </a:spcBef>
              <a:spcAft>
                <a:spcPts val="600"/>
              </a:spcAft>
              <a:buFont typeface="Arial" panose="020B0604020202020204" pitchFamily="34" charset="0"/>
              <a:buChar char="•"/>
            </a:pPr>
            <a:r>
              <a:rPr lang="de-DE" sz="1900" dirty="0">
                <a:solidFill>
                  <a:schemeClr val="bg1"/>
                </a:solidFill>
                <a:latin typeface="Open Sans" panose="020B0606030504020204" pitchFamily="34" charset="0"/>
                <a:ea typeface="Open Sans" panose="020B0606030504020204" pitchFamily="34" charset="0"/>
                <a:cs typeface="Open Sans" panose="020B0606030504020204" pitchFamily="34" charset="0"/>
              </a:rPr>
              <a:t>Nutzt der Laie ohne LS-Kompetenz die KI?</a:t>
            </a:r>
            <a:endParaRPr lang="de-DE" sz="19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el 1">
            <a:extLst>
              <a:ext uri="{FF2B5EF4-FFF2-40B4-BE49-F238E27FC236}">
                <a16:creationId xmlns:a16="http://schemas.microsoft.com/office/drawing/2014/main" id="{71B41443-77B3-4A26-B509-3A62DF3E1975}"/>
              </a:ext>
            </a:extLst>
          </p:cNvPr>
          <p:cNvSpPr txBox="1">
            <a:spLocks noGrp="1"/>
          </p:cNvSpPr>
          <p:nvPr>
            <p:ph type="title" idx="4294967295"/>
          </p:nvPr>
        </p:nvSpPr>
        <p:spPr>
          <a:xfrm>
            <a:off x="646111" y="452718"/>
            <a:ext cx="9404723" cy="14005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4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Leichte Sprache auf der Website: 3</a:t>
            </a:r>
          </a:p>
        </p:txBody>
      </p:sp>
    </p:spTree>
    <p:extLst>
      <p:ext uri="{BB962C8B-B14F-4D97-AF65-F5344CB8AC3E}">
        <p14:creationId xmlns:p14="http://schemas.microsoft.com/office/powerpoint/2010/main" val="382710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0E8C228-F87C-4624-800C-267952753735}"/>
              </a:ext>
            </a:extLst>
          </p:cNvPr>
          <p:cNvSpPr>
            <a:spLocks noGrp="1"/>
          </p:cNvSpPr>
          <p:nvPr>
            <p:ph type="sldNum" sz="quarter" idx="12"/>
          </p:nvPr>
        </p:nvSpPr>
        <p:spPr/>
        <p:txBody>
          <a:bodyPr/>
          <a:lstStyle/>
          <a:p>
            <a:r>
              <a:rPr lang="de-DE" dirty="0"/>
              <a:t>23</a:t>
            </a:r>
          </a:p>
        </p:txBody>
      </p:sp>
      <p:sp>
        <p:nvSpPr>
          <p:cNvPr id="6" name="Titel 1"/>
          <p:cNvSpPr txBox="1">
            <a:spLocks/>
          </p:cNvSpPr>
          <p:nvPr/>
        </p:nvSpPr>
        <p:spPr>
          <a:xfrm>
            <a:off x="646110" y="763289"/>
            <a:ext cx="11453741" cy="5977753"/>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544"/>
              </a:spcAft>
            </a:pPr>
            <a: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de-DE" sz="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spcBef>
                <a:spcPts val="600"/>
              </a:spcBef>
              <a:spcAft>
                <a:spcPts val="544"/>
              </a:spcAft>
            </a:pPr>
            <a:r>
              <a:rPr lang="de-DE" sz="21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Qualitätskontrolle:</a:t>
            </a:r>
          </a:p>
          <a:p>
            <a:pPr algn="l">
              <a:lnSpc>
                <a:spcPct val="130000"/>
              </a:lnSpc>
              <a:spcBef>
                <a:spcPts val="600"/>
              </a:spcBef>
              <a:spcAft>
                <a:spcPts val="600"/>
              </a:spcAft>
            </a:pP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ISO 17100: Anforderungen an professionelle Übersetzungsdienstleistungen:</a:t>
            </a:r>
          </a:p>
          <a:p>
            <a:pPr marL="342900" indent="-342900" algn="l">
              <a:lnSpc>
                <a:spcPct val="130000"/>
              </a:lnSpc>
              <a:spcBef>
                <a:spcPts val="600"/>
              </a:spcBef>
              <a:spcAft>
                <a:spcPts val="600"/>
              </a:spcAft>
              <a:buFont typeface="Arial" panose="020B0604020202020204" pitchFamily="34" charset="0"/>
              <a:buChar char="•"/>
            </a:pPr>
            <a:r>
              <a:rPr lang="de-DE"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Übersetzung</a:t>
            </a: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Ein Übersetzer mit angemessenen Kompetenzen übersetzt die Dokumente und verifiziert nach der anfänglichen Übersetzung seine eigene Arbeit.</a:t>
            </a:r>
          </a:p>
          <a:p>
            <a:pPr marL="342900" indent="-342900" algn="l">
              <a:lnSpc>
                <a:spcPct val="130000"/>
              </a:lnSpc>
              <a:spcBef>
                <a:spcPts val="600"/>
              </a:spcBef>
              <a:spcAft>
                <a:spcPts val="600"/>
              </a:spcAft>
              <a:buFont typeface="Arial" panose="020B0604020202020204" pitchFamily="34" charset="0"/>
              <a:buChar char="•"/>
            </a:pPr>
            <a:r>
              <a:rPr lang="de-DE"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Revision</a:t>
            </a: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Eine andere Person als der Übersetzer prüft die Übersetzung. Die Norm definiert die Revision als den „zweisprachigen Vergleich des Inhalts in der Zielsprache mit dem Inhalt in der Ausgangssprache in Bezug auf seine Anpassung an den beabsichtigten Zweck”.</a:t>
            </a:r>
          </a:p>
          <a:p>
            <a:pPr algn="l">
              <a:lnSpc>
                <a:spcPct val="130000"/>
              </a:lnSpc>
              <a:spcBef>
                <a:spcPts val="600"/>
              </a:spcBef>
              <a:spcAft>
                <a:spcPts val="600"/>
              </a:spcAft>
            </a:pP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3"/>
              </a:rPr>
              <a:t>qualitatsstandard.iso17100.com/</a:t>
            </a: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a:p>
            <a:pPr algn="l">
              <a:lnSpc>
                <a:spcPct val="130000"/>
              </a:lnSpc>
            </a:pPr>
            <a:endParaRPr lang="de-DE" sz="13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lnSpc>
                <a:spcPct val="130000"/>
              </a:lnSpc>
            </a:pP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Einbindung der Zielgruppe von Beginn an (z.B. Agenturen, Lebenshilfen, Werkstätten):</a:t>
            </a:r>
          </a:p>
          <a:p>
            <a:pPr marL="342900" indent="-342900" algn="l">
              <a:lnSpc>
                <a:spcPct val="130000"/>
              </a:lnSpc>
              <a:buFont typeface="Arial" panose="020B0604020202020204" pitchFamily="34" charset="0"/>
              <a:buChar char="•"/>
            </a:pP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Welche Texte braucht ihr, wo fehlen Übersetzungen?</a:t>
            </a:r>
          </a:p>
          <a:p>
            <a:pPr marL="342900" indent="-342900" algn="l">
              <a:lnSpc>
                <a:spcPct val="130000"/>
              </a:lnSpc>
              <a:buFont typeface="Arial" panose="020B0604020202020204" pitchFamily="34" charset="0"/>
              <a:buChar char="•"/>
            </a:pP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Wie und wo rezipiert ihr die Texte?</a:t>
            </a:r>
          </a:p>
          <a:p>
            <a:pPr marL="342900" indent="-342900" algn="l">
              <a:lnSpc>
                <a:spcPct val="130000"/>
              </a:lnSpc>
              <a:buFont typeface="Arial" panose="020B0604020202020204" pitchFamily="34" charset="0"/>
              <a:buChar char="•"/>
            </a:pPr>
            <a:r>
              <a:rPr lang="de-DE"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Wer hilft euch dabei?</a:t>
            </a:r>
          </a:p>
          <a:p>
            <a:pPr marL="342900" indent="-342900" algn="l">
              <a:lnSpc>
                <a:spcPct val="120000"/>
              </a:lnSpc>
              <a:spcBef>
                <a:spcPts val="600"/>
              </a:spcBef>
              <a:spcAft>
                <a:spcPts val="600"/>
              </a:spcAft>
              <a:buFont typeface="Arial" panose="020B0604020202020204" pitchFamily="34" charset="0"/>
              <a:buChar char="•"/>
            </a:pPr>
            <a:endParaRPr lang="de-DE" sz="19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el 1">
            <a:extLst>
              <a:ext uri="{FF2B5EF4-FFF2-40B4-BE49-F238E27FC236}">
                <a16:creationId xmlns:a16="http://schemas.microsoft.com/office/drawing/2014/main" id="{71B41443-77B3-4A26-B509-3A62DF3E1975}"/>
              </a:ext>
            </a:extLst>
          </p:cNvPr>
          <p:cNvSpPr txBox="1">
            <a:spLocks noGrp="1"/>
          </p:cNvSpPr>
          <p:nvPr>
            <p:ph type="title" idx="4294967295"/>
          </p:nvPr>
        </p:nvSpPr>
        <p:spPr>
          <a:xfrm>
            <a:off x="646111" y="452718"/>
            <a:ext cx="9404723" cy="14005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4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Leichte Sprache &amp; Qualitätsstandards</a:t>
            </a:r>
          </a:p>
        </p:txBody>
      </p:sp>
    </p:spTree>
    <p:extLst>
      <p:ext uri="{BB962C8B-B14F-4D97-AF65-F5344CB8AC3E}">
        <p14:creationId xmlns:p14="http://schemas.microsoft.com/office/powerpoint/2010/main" val="2280540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0E8C228-F87C-4624-800C-267952753735}"/>
              </a:ext>
            </a:extLst>
          </p:cNvPr>
          <p:cNvSpPr>
            <a:spLocks noGrp="1"/>
          </p:cNvSpPr>
          <p:nvPr>
            <p:ph type="sldNum" sz="quarter" idx="12"/>
          </p:nvPr>
        </p:nvSpPr>
        <p:spPr/>
        <p:txBody>
          <a:bodyPr/>
          <a:lstStyle/>
          <a:p>
            <a:r>
              <a:rPr lang="de-DE" dirty="0"/>
              <a:t>24</a:t>
            </a:r>
          </a:p>
        </p:txBody>
      </p:sp>
      <p:sp>
        <p:nvSpPr>
          <p:cNvPr id="6" name="Titel 1"/>
          <p:cNvSpPr txBox="1">
            <a:spLocks/>
          </p:cNvSpPr>
          <p:nvPr/>
        </p:nvSpPr>
        <p:spPr>
          <a:xfrm>
            <a:off x="646110" y="763289"/>
            <a:ext cx="11453741" cy="6094711"/>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544"/>
              </a:spcAft>
            </a:pPr>
            <a: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de-DE" sz="272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de-DE" sz="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lnSpc>
                <a:spcPct val="130000"/>
              </a:lnSpc>
              <a:spcBef>
                <a:spcPts val="600"/>
              </a:spcBef>
              <a:spcAft>
                <a:spcPts val="600"/>
              </a:spcAft>
            </a:pPr>
            <a:r>
              <a:rPr lang="de-DE" sz="2000" b="1" dirty="0">
                <a:solidFill>
                  <a:srgbClr val="8B00D0"/>
                </a:solidFill>
                <a:latin typeface="Open Sans" panose="020B0606030504020204" pitchFamily="34" charset="0"/>
                <a:ea typeface="Open Sans" panose="020B0606030504020204" pitchFamily="34" charset="0"/>
                <a:cs typeface="Open Sans" panose="020B0606030504020204" pitchFamily="34" charset="0"/>
              </a:rPr>
              <a:t>**KI-generierte Übersetzungen:</a:t>
            </a:r>
          </a:p>
          <a:p>
            <a:pPr marL="342900" indent="-342900" algn="l">
              <a:lnSpc>
                <a:spcPct val="120000"/>
              </a:lnSpc>
              <a:spcBef>
                <a:spcPts val="600"/>
              </a:spcBef>
              <a:spcAft>
                <a:spcPts val="600"/>
              </a:spcAft>
              <a:buFont typeface="Arial" panose="020B0604020202020204" pitchFamily="34" charset="0"/>
              <a:buChar char="•"/>
            </a:pPr>
            <a:r>
              <a:rPr lang="de-DE" sz="1900" dirty="0">
                <a:solidFill>
                  <a:srgbClr val="000000"/>
                </a:solidFill>
                <a:latin typeface="Open Sans" panose="020B0606030504020204" pitchFamily="34" charset="0"/>
                <a:ea typeface="Open Sans" panose="020B0606030504020204" pitchFamily="34" charset="0"/>
                <a:cs typeface="Open Sans" panose="020B0606030504020204" pitchFamily="34" charset="0"/>
              </a:rPr>
              <a:t>fehlerhaft, weil nicht kontextsensitiv </a:t>
            </a:r>
          </a:p>
          <a:p>
            <a:pPr marL="342900" indent="-342900" algn="l">
              <a:lnSpc>
                <a:spcPct val="120000"/>
              </a:lnSpc>
              <a:spcBef>
                <a:spcPts val="600"/>
              </a:spcBef>
              <a:spcAft>
                <a:spcPts val="600"/>
              </a:spcAft>
              <a:buFont typeface="Arial" panose="020B0604020202020204" pitchFamily="34" charset="0"/>
              <a:buChar char="•"/>
            </a:pPr>
            <a:r>
              <a:rPr lang="de-DE" sz="1900" dirty="0">
                <a:solidFill>
                  <a:srgbClr val="000000"/>
                </a:solidFill>
                <a:latin typeface="Open Sans" panose="020B0606030504020204" pitchFamily="34" charset="0"/>
                <a:ea typeface="Open Sans" panose="020B0606030504020204" pitchFamily="34" charset="0"/>
                <a:cs typeface="Open Sans" panose="020B0606030504020204" pitchFamily="34" charset="0"/>
              </a:rPr>
              <a:t>Nachbearbeitung </a:t>
            </a:r>
            <a:r>
              <a:rPr lang="de-DE" sz="19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immer</a:t>
            </a:r>
            <a:r>
              <a:rPr lang="de-DE" sz="1900" dirty="0">
                <a:solidFill>
                  <a:srgbClr val="000000"/>
                </a:solidFill>
                <a:latin typeface="Open Sans" panose="020B0606030504020204" pitchFamily="34" charset="0"/>
                <a:ea typeface="Open Sans" panose="020B0606030504020204" pitchFamily="34" charset="0"/>
                <a:cs typeface="Open Sans" panose="020B0606030504020204" pitchFamily="34" charset="0"/>
              </a:rPr>
              <a:t> nötig &gt; ohne Nachbearbeitung kein Siegel: EU AI Act</a:t>
            </a:r>
          </a:p>
          <a:p>
            <a:pPr marL="800100" lvl="1" indent="-342900">
              <a:lnSpc>
                <a:spcPct val="120000"/>
              </a:lnSpc>
              <a:spcBef>
                <a:spcPts val="600"/>
              </a:spcBef>
              <a:spcAft>
                <a:spcPts val="600"/>
              </a:spcAft>
              <a:buFont typeface="Arial" panose="020B0604020202020204" pitchFamily="34" charset="0"/>
              <a:buChar char="•"/>
            </a:pPr>
            <a:r>
              <a:rPr lang="de-DE" sz="1900" dirty="0">
                <a:solidFill>
                  <a:srgbClr val="000000"/>
                </a:solidFill>
                <a:latin typeface="Open Sans" panose="020B0606030504020204" pitchFamily="34" charset="0"/>
                <a:ea typeface="Open Sans" panose="020B0606030504020204" pitchFamily="34" charset="0"/>
                <a:cs typeface="Open Sans" panose="020B0606030504020204" pitchFamily="34" charset="0"/>
              </a:rPr>
              <a:t>s. hierzu auch KI-Kodex Leichte Sprache &gt; </a:t>
            </a:r>
            <a:r>
              <a:rPr lang="de-DE" sz="1900" dirty="0">
                <a:solidFill>
                  <a:srgbClr val="0070C0"/>
                </a:solidFill>
                <a:latin typeface="Open Sans" panose="020B0606030504020204" pitchFamily="34" charset="0"/>
                <a:ea typeface="Open Sans" panose="020B0606030504020204" pitchFamily="34" charset="0"/>
                <a:cs typeface="Open Sans" panose="020B0606030504020204" pitchFamily="34" charset="0"/>
              </a:rPr>
              <a:t>t1p.de/zzq1l </a:t>
            </a:r>
          </a:p>
          <a:p>
            <a:pPr marL="342900" indent="-342900" algn="l">
              <a:lnSpc>
                <a:spcPct val="120000"/>
              </a:lnSpc>
              <a:spcBef>
                <a:spcPts val="600"/>
              </a:spcBef>
              <a:spcAft>
                <a:spcPts val="600"/>
              </a:spcAft>
              <a:buFont typeface="Arial" panose="020B0604020202020204" pitchFamily="34" charset="0"/>
              <a:buChar char="•"/>
            </a:pPr>
            <a:r>
              <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oft versprechen Anbieter „Auf-Knopfdruck-Lösungen“ </a:t>
            </a:r>
            <a:r>
              <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leider nein</a:t>
            </a:r>
            <a:endPar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20000"/>
              </a:lnSpc>
              <a:spcBef>
                <a:spcPts val="600"/>
              </a:spcBef>
              <a:spcAft>
                <a:spcPts val="600"/>
              </a:spcAft>
              <a:buFont typeface="Arial" panose="020B0604020202020204" pitchFamily="34" charset="0"/>
              <a:buChar char="•"/>
            </a:pPr>
            <a:r>
              <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häufig Argument der Quantität bedient:</a:t>
            </a:r>
          </a:p>
          <a:p>
            <a:pPr marL="800100" lvl="1" indent="-342900">
              <a:lnSpc>
                <a:spcPct val="120000"/>
              </a:lnSpc>
              <a:spcBef>
                <a:spcPts val="600"/>
              </a:spcBef>
              <a:spcAft>
                <a:spcPts val="600"/>
              </a:spcAft>
              <a:buFont typeface="Arial" panose="020B0604020202020204" pitchFamily="34" charset="0"/>
              <a:buChar char="•"/>
            </a:pPr>
            <a:r>
              <a:rPr lang="de-DE" sz="1900" dirty="0">
                <a:solidFill>
                  <a:schemeClr val="bg1"/>
                </a:solidFill>
                <a:latin typeface="Open Sans" panose="020B0606030504020204" pitchFamily="34" charset="0"/>
                <a:ea typeface="Open Sans" panose="020B0606030504020204" pitchFamily="34" charset="0"/>
                <a:cs typeface="Open Sans" panose="020B0606030504020204" pitchFamily="34" charset="0"/>
              </a:rPr>
              <a:t>v.a. Nutzende Leichter Sprache brauchen passgenaue, hochwertige Textangebote</a:t>
            </a:r>
          </a:p>
          <a:p>
            <a:pPr marL="800100" lvl="1" indent="-342900">
              <a:lnSpc>
                <a:spcPct val="120000"/>
              </a:lnSpc>
              <a:spcBef>
                <a:spcPts val="600"/>
              </a:spcBef>
              <a:spcAft>
                <a:spcPts val="600"/>
              </a:spcAft>
              <a:buFont typeface="Arial" panose="020B0604020202020204" pitchFamily="34" charset="0"/>
              <a:buChar char="•"/>
            </a:pPr>
            <a:r>
              <a:rPr lang="de-DE" sz="1900" dirty="0">
                <a:solidFill>
                  <a:schemeClr val="bg1"/>
                </a:solidFill>
                <a:latin typeface="Open Sans" panose="020B0606030504020204" pitchFamily="34" charset="0"/>
                <a:ea typeface="Open Sans" panose="020B0606030504020204" pitchFamily="34" charset="0"/>
                <a:cs typeface="Open Sans" panose="020B0606030504020204" pitchFamily="34" charset="0"/>
              </a:rPr>
              <a:t>Qualität statt Quantität &gt; strategischer Aufbau: Nachfrage, Klickzahlen, Orientierung am Gesetz*?!</a:t>
            </a:r>
          </a:p>
          <a:p>
            <a:pPr marL="342900" indent="-342900" algn="l">
              <a:lnSpc>
                <a:spcPct val="120000"/>
              </a:lnSpc>
              <a:spcBef>
                <a:spcPts val="600"/>
              </a:spcBef>
              <a:spcAft>
                <a:spcPts val="600"/>
              </a:spcAft>
              <a:buFont typeface="Arial" panose="020B0604020202020204" pitchFamily="34" charset="0"/>
              <a:buChar char="•"/>
            </a:pPr>
            <a:r>
              <a:rPr lang="de-DE"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Hinweis:</a:t>
            </a:r>
            <a:r>
              <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sensible Daten sollten nicht mit </a:t>
            </a:r>
            <a:r>
              <a:rPr lang="de-DE"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freeware</a:t>
            </a:r>
            <a:r>
              <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übersetzt werden (</a:t>
            </a:r>
            <a:r>
              <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rPr>
              <a:t>F13</a:t>
            </a:r>
            <a:r>
              <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rPr>
              <a:t>bfDesign</a:t>
            </a:r>
            <a:r>
              <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marL="800100" lvl="1" indent="-342900">
              <a:lnSpc>
                <a:spcPct val="120000"/>
              </a:lnSpc>
              <a:spcBef>
                <a:spcPts val="600"/>
              </a:spcBef>
              <a:spcAft>
                <a:spcPts val="600"/>
              </a:spcAft>
              <a:buFont typeface="Arial" panose="020B0604020202020204" pitchFamily="34" charset="0"/>
              <a:buChar char="•"/>
            </a:pPr>
            <a:r>
              <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Ihre Daten trainieren die KI</a:t>
            </a:r>
          </a:p>
          <a:p>
            <a:pPr marL="800100" lvl="1" indent="-342900">
              <a:lnSpc>
                <a:spcPct val="120000"/>
              </a:lnSpc>
              <a:spcBef>
                <a:spcPts val="600"/>
              </a:spcBef>
              <a:spcAft>
                <a:spcPts val="600"/>
              </a:spcAft>
              <a:buFont typeface="Arial" panose="020B0604020202020204" pitchFamily="34" charset="0"/>
              <a:buChar char="•"/>
            </a:pPr>
            <a:r>
              <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KI-Daten oft von heterogener Qualität (Paywall)</a:t>
            </a:r>
            <a:endParaRPr 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el 1">
            <a:extLst>
              <a:ext uri="{FF2B5EF4-FFF2-40B4-BE49-F238E27FC236}">
                <a16:creationId xmlns:a16="http://schemas.microsoft.com/office/drawing/2014/main" id="{71B41443-77B3-4A26-B509-3A62DF3E1975}"/>
              </a:ext>
            </a:extLst>
          </p:cNvPr>
          <p:cNvSpPr txBox="1">
            <a:spLocks noGrp="1"/>
          </p:cNvSpPr>
          <p:nvPr>
            <p:ph type="title" idx="4294967295"/>
          </p:nvPr>
        </p:nvSpPr>
        <p:spPr>
          <a:xfrm>
            <a:off x="646111" y="452718"/>
            <a:ext cx="9404723" cy="14005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4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Leichte Sprache &amp; KI</a:t>
            </a:r>
          </a:p>
        </p:txBody>
      </p:sp>
    </p:spTree>
    <p:extLst>
      <p:ext uri="{BB962C8B-B14F-4D97-AF65-F5344CB8AC3E}">
        <p14:creationId xmlns:p14="http://schemas.microsoft.com/office/powerpoint/2010/main" val="458415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00140-A9C8-4943-8A85-BE0CB235F81A}"/>
              </a:ext>
            </a:extLst>
          </p:cNvPr>
          <p:cNvSpPr>
            <a:spLocks noGrp="1"/>
          </p:cNvSpPr>
          <p:nvPr>
            <p:ph type="title"/>
          </p:nvPr>
        </p:nvSpPr>
        <p:spPr>
          <a:xfrm>
            <a:off x="854392" y="4585806"/>
            <a:ext cx="9404723" cy="1400530"/>
          </a:xfrm>
        </p:spPr>
        <p:txBody>
          <a:bodyPr/>
          <a:lstStyle/>
          <a:p>
            <a:r>
              <a:rPr lang="de-DE"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Fragen bis hier?</a:t>
            </a:r>
          </a:p>
        </p:txBody>
      </p:sp>
      <p:sp>
        <p:nvSpPr>
          <p:cNvPr id="6" name="Foliennummernplatzhalter 5">
            <a:extLst>
              <a:ext uri="{FF2B5EF4-FFF2-40B4-BE49-F238E27FC236}">
                <a16:creationId xmlns:a16="http://schemas.microsoft.com/office/drawing/2014/main" id="{00201368-8181-439D-937F-C86EA0D25D65}"/>
              </a:ext>
            </a:extLst>
          </p:cNvPr>
          <p:cNvSpPr>
            <a:spLocks noGrp="1"/>
          </p:cNvSpPr>
          <p:nvPr>
            <p:ph type="sldNum" sz="quarter" idx="12"/>
          </p:nvPr>
        </p:nvSpPr>
        <p:spPr/>
        <p:txBody>
          <a:bodyPr/>
          <a:lstStyle/>
          <a:p>
            <a:r>
              <a:rPr lang="de-DE" dirty="0"/>
              <a:t>25</a:t>
            </a:r>
          </a:p>
        </p:txBody>
      </p:sp>
      <p:pic>
        <p:nvPicPr>
          <p:cNvPr id="4" name="Grafik 3" descr="Kopf mit Fragezeichen">
            <a:extLst>
              <a:ext uri="{FF2B5EF4-FFF2-40B4-BE49-F238E27FC236}">
                <a16:creationId xmlns:a16="http://schemas.microsoft.com/office/drawing/2014/main" id="{15AD1361-DE4A-4601-8EBB-7408D282C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765" y="2222796"/>
            <a:ext cx="3236728" cy="2157818"/>
          </a:xfrm>
          <a:prstGeom prst="rect">
            <a:avLst/>
          </a:prstGeom>
          <a:effectLst>
            <a:softEdge rad="31750"/>
          </a:effectLst>
        </p:spPr>
      </p:pic>
    </p:spTree>
    <p:extLst>
      <p:ext uri="{BB962C8B-B14F-4D97-AF65-F5344CB8AC3E}">
        <p14:creationId xmlns:p14="http://schemas.microsoft.com/office/powerpoint/2010/main" val="3921736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F9E5C-FD93-414B-A0C6-BEE37771194B}"/>
              </a:ext>
            </a:extLst>
          </p:cNvPr>
          <p:cNvSpPr>
            <a:spLocks noGrp="1"/>
          </p:cNvSpPr>
          <p:nvPr>
            <p:ph type="title"/>
          </p:nvPr>
        </p:nvSpPr>
        <p:spPr/>
        <p:txBody>
          <a:bodyPr/>
          <a:lstStyle/>
          <a:p>
            <a:r>
              <a:rPr lang="de-DE" dirty="0">
                <a:solidFill>
                  <a:schemeClr val="bg1"/>
                </a:solidFill>
                <a:latin typeface="Open Sans" panose="020B0606030504020204" pitchFamily="34" charset="0"/>
                <a:ea typeface="Open Sans" panose="020B0606030504020204" pitchFamily="34" charset="0"/>
                <a:cs typeface="Open Sans" panose="020B0606030504020204" pitchFamily="34" charset="0"/>
              </a:rPr>
              <a:t>Rechtliche Lage D</a:t>
            </a:r>
          </a:p>
        </p:txBody>
      </p:sp>
      <p:sp>
        <p:nvSpPr>
          <p:cNvPr id="4" name="Foliennummernplatzhalter 3">
            <a:extLst>
              <a:ext uri="{FF2B5EF4-FFF2-40B4-BE49-F238E27FC236}">
                <a16:creationId xmlns:a16="http://schemas.microsoft.com/office/drawing/2014/main" id="{D852B725-84E3-4A2E-9C6D-B340C47F84F5}"/>
              </a:ext>
            </a:extLst>
          </p:cNvPr>
          <p:cNvSpPr>
            <a:spLocks noGrp="1"/>
          </p:cNvSpPr>
          <p:nvPr>
            <p:ph type="sldNum" sz="quarter" idx="12"/>
          </p:nvPr>
        </p:nvSpPr>
        <p:spPr/>
        <p:txBody>
          <a:bodyPr/>
          <a:lstStyle/>
          <a:p>
            <a:r>
              <a:rPr lang="de-DE" dirty="0"/>
              <a:t>26</a:t>
            </a:r>
          </a:p>
        </p:txBody>
      </p:sp>
      <p:sp>
        <p:nvSpPr>
          <p:cNvPr id="5" name="Inhaltsplatzhalter 2">
            <a:extLst>
              <a:ext uri="{FF2B5EF4-FFF2-40B4-BE49-F238E27FC236}">
                <a16:creationId xmlns:a16="http://schemas.microsoft.com/office/drawing/2014/main" id="{56A19DDF-02FD-1747-4D8A-47CB5AD6AA7A}"/>
              </a:ext>
            </a:extLst>
          </p:cNvPr>
          <p:cNvSpPr>
            <a:spLocks noGrp="1"/>
          </p:cNvSpPr>
          <p:nvPr>
            <p:ph idx="1"/>
          </p:nvPr>
        </p:nvSpPr>
        <p:spPr>
          <a:xfrm>
            <a:off x="733100" y="1421124"/>
            <a:ext cx="11374817" cy="4703228"/>
          </a:xfrm>
        </p:spPr>
        <p:txBody>
          <a:bodyPr>
            <a:noAutofit/>
          </a:bodyPr>
          <a:lstStyle/>
          <a:p>
            <a:pPr eaLnBrk="1" hangingPunct="1">
              <a:lnSpc>
                <a:spcPct val="110000"/>
              </a:lnSpc>
              <a:spcBef>
                <a:spcPts val="0"/>
              </a:spcBef>
              <a:buFontTx/>
              <a:buNone/>
            </a:pPr>
            <a:r>
              <a:rPr lang="de-DE" altLang="de-DE" sz="21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2009</a:t>
            </a:r>
            <a:r>
              <a:rPr lang="de-DE" alt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de-DE" alt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 UN-Behindertenrechtskonvention </a:t>
            </a:r>
            <a:r>
              <a:rPr lang="de-DE" alt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(UN-BRK) </a:t>
            </a:r>
            <a:endParaRPr lang="de-DE" altLang="de-DE" sz="2100" i="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eaLnBrk="1" hangingPunct="1">
              <a:lnSpc>
                <a:spcPct val="110000"/>
              </a:lnSpc>
              <a:spcBef>
                <a:spcPts val="600"/>
              </a:spcBef>
              <a:buFontTx/>
              <a:buNone/>
            </a:pPr>
            <a:r>
              <a:rPr lang="de-DE" altLang="de-DE" sz="21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2011</a:t>
            </a:r>
            <a:r>
              <a:rPr lang="de-DE" alt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Verabschiedung Barrierefreie-Informationstechnik-Verordnung (BITV 2.0) &gt; 	</a:t>
            </a:r>
          </a:p>
          <a:p>
            <a:pPr eaLnBrk="1" hangingPunct="1">
              <a:lnSpc>
                <a:spcPct val="110000"/>
              </a:lnSpc>
              <a:spcBef>
                <a:spcPts val="0"/>
              </a:spcBef>
              <a:buFontTx/>
              <a:buNone/>
            </a:pPr>
            <a:r>
              <a:rPr lang="de-DE" alt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Bundesebene (bzw. BITV NRW auf Landesebene)</a:t>
            </a:r>
          </a:p>
          <a:p>
            <a:pPr eaLnBrk="1" hangingPunct="1">
              <a:lnSpc>
                <a:spcPct val="110000"/>
              </a:lnSpc>
              <a:spcBef>
                <a:spcPts val="600"/>
              </a:spcBef>
              <a:spcAft>
                <a:spcPts val="600"/>
              </a:spcAft>
              <a:buFontTx/>
              <a:buNone/>
            </a:pPr>
            <a:r>
              <a:rPr lang="de-DE" altLang="de-DE" sz="21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6/2016</a:t>
            </a:r>
            <a:r>
              <a:rPr lang="de-DE" alt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de-DE" altLang="de-DE" sz="21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Verankerung Leichter Sprache in BGG-Novelle  §4 und 11   </a:t>
            </a:r>
          </a:p>
          <a:p>
            <a:pPr eaLnBrk="1" hangingPunct="1">
              <a:lnSpc>
                <a:spcPct val="110000"/>
              </a:lnSpc>
              <a:spcBef>
                <a:spcPts val="600"/>
              </a:spcBef>
              <a:buFontTx/>
              <a:buNone/>
            </a:pPr>
            <a:r>
              <a:rPr lang="de-DE" altLang="de-DE" sz="21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2016:</a:t>
            </a:r>
            <a:r>
              <a:rPr lang="de-DE" alt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EU-Richtlinie 2016/2102 über barrierefreien Zugang zu Websites und mobilen    </a:t>
            </a:r>
          </a:p>
          <a:p>
            <a:pPr eaLnBrk="1" hangingPunct="1">
              <a:lnSpc>
                <a:spcPct val="110000"/>
              </a:lnSpc>
              <a:spcBef>
                <a:spcPts val="0"/>
              </a:spcBef>
              <a:spcAft>
                <a:spcPts val="600"/>
              </a:spcAft>
              <a:buFontTx/>
              <a:buNone/>
            </a:pPr>
            <a:r>
              <a:rPr lang="de-DE" alt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Anwendungen öffentlicher Stellen</a:t>
            </a:r>
          </a:p>
          <a:p>
            <a:pPr eaLnBrk="1" hangingPunct="1">
              <a:lnSpc>
                <a:spcPct val="110000"/>
              </a:lnSpc>
              <a:spcBef>
                <a:spcPts val="0"/>
              </a:spcBef>
              <a:buFontTx/>
              <a:buNone/>
            </a:pPr>
            <a:r>
              <a:rPr lang="de-DE" altLang="de-DE" sz="2100" b="1" dirty="0">
                <a:solidFill>
                  <a:schemeClr val="bg1"/>
                </a:solidFill>
                <a:latin typeface="Open Sans" panose="020B0606030504020204" pitchFamily="34" charset="0"/>
                <a:ea typeface="Open Sans" panose="020B0606030504020204" pitchFamily="34" charset="0"/>
                <a:cs typeface="Arial" panose="020B0604020202020204" pitchFamily="34" charset="0"/>
                <a:sym typeface="Wingdings" panose="05000000000000000000" pitchFamily="2" charset="2"/>
              </a:rPr>
              <a:t>2025</a:t>
            </a:r>
            <a:r>
              <a:rPr lang="de-DE" altLang="de-DE" sz="2100" dirty="0">
                <a:solidFill>
                  <a:schemeClr val="bg1"/>
                </a:solidFill>
                <a:latin typeface="Open Sans" panose="020B0606030504020204" pitchFamily="34" charset="0"/>
                <a:ea typeface="Open Sans" panose="020B0606030504020204" pitchFamily="34" charset="0"/>
                <a:cs typeface="Arial" panose="020B0604020202020204" pitchFamily="34" charset="0"/>
                <a:sym typeface="Wingdings" panose="05000000000000000000" pitchFamily="2" charset="2"/>
              </a:rPr>
              <a:t>: 	EU AI Act  KI-generierte Texte ohne Nachbearbeitung kennzeichnen, kein Siegel     </a:t>
            </a:r>
          </a:p>
          <a:p>
            <a:pPr eaLnBrk="1" hangingPunct="1">
              <a:lnSpc>
                <a:spcPct val="110000"/>
              </a:lnSpc>
              <a:spcBef>
                <a:spcPts val="0"/>
              </a:spcBef>
              <a:buFontTx/>
              <a:buNone/>
            </a:pPr>
            <a:r>
              <a:rPr lang="de-DE" altLang="de-DE" sz="2100" dirty="0">
                <a:solidFill>
                  <a:schemeClr val="bg1"/>
                </a:solidFill>
                <a:latin typeface="Open Sans" panose="020B0606030504020204" pitchFamily="34" charset="0"/>
                <a:ea typeface="Open Sans" panose="020B0606030504020204" pitchFamily="34" charset="0"/>
                <a:cs typeface="Arial" panose="020B0604020202020204" pitchFamily="34" charset="0"/>
                <a:sym typeface="Wingdings" panose="05000000000000000000" pitchFamily="2" charset="2"/>
              </a:rPr>
              <a:t>             (</a:t>
            </a:r>
            <a:r>
              <a:rPr lang="de-DE" sz="2000" dirty="0">
                <a:solidFill>
                  <a:schemeClr val="bg1"/>
                </a:solidFill>
              </a:rPr>
              <a:t>1.8.2026)</a:t>
            </a:r>
            <a:r>
              <a:rPr lang="de-DE" sz="2000" dirty="0"/>
              <a:t> </a:t>
            </a:r>
            <a:endParaRPr lang="de-DE" altLang="de-DE" sz="2100" dirty="0">
              <a:solidFill>
                <a:schemeClr val="bg1"/>
              </a:solidFill>
              <a:latin typeface="Open Sans" panose="020B0606030504020204" pitchFamily="34" charset="0"/>
              <a:ea typeface="Open Sans" panose="020B0606030504020204" pitchFamily="34" charset="0"/>
              <a:cs typeface="Arial" panose="020B0604020202020204" pitchFamily="34" charset="0"/>
              <a:sym typeface="Wingdings" panose="05000000000000000000" pitchFamily="2" charset="2"/>
            </a:endParaRPr>
          </a:p>
          <a:p>
            <a:pPr eaLnBrk="1" hangingPunct="1">
              <a:lnSpc>
                <a:spcPct val="110000"/>
              </a:lnSpc>
              <a:spcBef>
                <a:spcPts val="600"/>
              </a:spcBef>
              <a:spcAft>
                <a:spcPts val="600"/>
              </a:spcAft>
              <a:buFontTx/>
              <a:buNone/>
            </a:pPr>
            <a:endParaRPr lang="de-DE" altLang="de-DE" sz="21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p:txBody>
      </p:sp>
    </p:spTree>
    <p:extLst>
      <p:ext uri="{BB962C8B-B14F-4D97-AF65-F5344CB8AC3E}">
        <p14:creationId xmlns:p14="http://schemas.microsoft.com/office/powerpoint/2010/main" val="273847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F9E5C-FD93-414B-A0C6-BEE37771194B}"/>
              </a:ext>
            </a:extLst>
          </p:cNvPr>
          <p:cNvSpPr>
            <a:spLocks noGrp="1"/>
          </p:cNvSpPr>
          <p:nvPr>
            <p:ph type="title"/>
          </p:nvPr>
        </p:nvSpPr>
        <p:spPr/>
        <p:txBody>
          <a:bodyPr/>
          <a:lstStyle/>
          <a:p>
            <a:r>
              <a:rPr lang="de-DE" dirty="0">
                <a:solidFill>
                  <a:schemeClr val="bg1"/>
                </a:solidFill>
                <a:latin typeface="Open Sans" panose="020B0606030504020204" pitchFamily="34" charset="0"/>
                <a:ea typeface="Open Sans" panose="020B0606030504020204" pitchFamily="34" charset="0"/>
                <a:cs typeface="Open Sans" panose="020B0606030504020204" pitchFamily="34" charset="0"/>
              </a:rPr>
              <a:t>BITV 2.0 §4</a:t>
            </a:r>
          </a:p>
        </p:txBody>
      </p:sp>
      <p:sp>
        <p:nvSpPr>
          <p:cNvPr id="4" name="Foliennummernplatzhalter 3">
            <a:extLst>
              <a:ext uri="{FF2B5EF4-FFF2-40B4-BE49-F238E27FC236}">
                <a16:creationId xmlns:a16="http://schemas.microsoft.com/office/drawing/2014/main" id="{D852B725-84E3-4A2E-9C6D-B340C47F84F5}"/>
              </a:ext>
            </a:extLst>
          </p:cNvPr>
          <p:cNvSpPr>
            <a:spLocks noGrp="1"/>
          </p:cNvSpPr>
          <p:nvPr>
            <p:ph type="sldNum" sz="quarter" idx="12"/>
          </p:nvPr>
        </p:nvSpPr>
        <p:spPr/>
        <p:txBody>
          <a:bodyPr/>
          <a:lstStyle/>
          <a:p>
            <a:r>
              <a:rPr lang="de-DE" dirty="0"/>
              <a:t>27</a:t>
            </a:r>
          </a:p>
        </p:txBody>
      </p:sp>
      <p:sp>
        <p:nvSpPr>
          <p:cNvPr id="5" name="Inhaltsplatzhalter 2">
            <a:extLst>
              <a:ext uri="{FF2B5EF4-FFF2-40B4-BE49-F238E27FC236}">
                <a16:creationId xmlns:a16="http://schemas.microsoft.com/office/drawing/2014/main" id="{56A19DDF-02FD-1747-4D8A-47CB5AD6AA7A}"/>
              </a:ext>
            </a:extLst>
          </p:cNvPr>
          <p:cNvSpPr>
            <a:spLocks noGrp="1"/>
          </p:cNvSpPr>
          <p:nvPr>
            <p:ph idx="1"/>
          </p:nvPr>
        </p:nvSpPr>
        <p:spPr>
          <a:xfrm>
            <a:off x="733100" y="1421124"/>
            <a:ext cx="11374817" cy="4703228"/>
          </a:xfrm>
        </p:spPr>
        <p:txBody>
          <a:bodyPr>
            <a:noAutofit/>
          </a:bodyPr>
          <a:lstStyle/>
          <a:p>
            <a:pPr>
              <a:lnSpc>
                <a:spcPct val="110000"/>
              </a:lnSpc>
              <a:spcBef>
                <a:spcPts val="600"/>
              </a:spcBef>
              <a:spcAft>
                <a:spcPts val="600"/>
              </a:spcAft>
              <a:buNone/>
            </a:pPr>
            <a:r>
              <a:rPr lang="de-DE" altLang="de-DE" sz="22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4 Erläuterungen in Deutscher Gebärdensprache und Leichter Sprache</a:t>
            </a:r>
          </a:p>
          <a:p>
            <a:pPr>
              <a:spcBef>
                <a:spcPts val="0"/>
              </a:spcBef>
              <a:buNone/>
            </a:pPr>
            <a:r>
              <a:rPr lang="de-DE" alt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Auf </a:t>
            </a:r>
            <a:r>
              <a:rPr lang="de-DE" altLang="de-DE" sz="22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Startseite der Website </a:t>
            </a:r>
            <a:r>
              <a:rPr lang="de-DE" alt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einer öffentlichen Stelle sind nach Anlage 2 folgende</a:t>
            </a:r>
          </a:p>
          <a:p>
            <a:pPr>
              <a:spcBef>
                <a:spcPts val="0"/>
              </a:spcBef>
              <a:spcAft>
                <a:spcPts val="1200"/>
              </a:spcAft>
              <a:buNone/>
            </a:pPr>
            <a:r>
              <a:rPr lang="de-DE" alt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Erläuterungen […] </a:t>
            </a:r>
            <a:r>
              <a:rPr lang="de-DE" altLang="de-DE" sz="22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in Leichter Sprache </a:t>
            </a:r>
            <a:r>
              <a:rPr lang="de-DE" alt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bereitzustellen:</a:t>
            </a:r>
          </a:p>
          <a:p>
            <a:pPr>
              <a:lnSpc>
                <a:spcPct val="110000"/>
              </a:lnSpc>
              <a:spcBef>
                <a:spcPts val="600"/>
              </a:spcBef>
              <a:spcAft>
                <a:spcPts val="600"/>
              </a:spcAft>
              <a:buNone/>
            </a:pPr>
            <a:r>
              <a:rPr lang="de-DE" alt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1. Informationen zu den </a:t>
            </a:r>
            <a:r>
              <a:rPr lang="de-DE" altLang="de-DE" sz="22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wesentlichen Inhalten</a:t>
            </a:r>
            <a:r>
              <a:rPr lang="de-DE" alt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p>
          <a:p>
            <a:pPr>
              <a:lnSpc>
                <a:spcPct val="110000"/>
              </a:lnSpc>
              <a:spcBef>
                <a:spcPts val="600"/>
              </a:spcBef>
              <a:spcAft>
                <a:spcPts val="600"/>
              </a:spcAft>
              <a:buNone/>
            </a:pPr>
            <a:r>
              <a:rPr lang="de-DE" alt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2. Hinweise zur </a:t>
            </a:r>
            <a:r>
              <a:rPr lang="de-DE" altLang="de-DE" sz="22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Navigation</a:t>
            </a:r>
            <a:r>
              <a:rPr lang="de-DE" alt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p>
          <a:p>
            <a:pPr>
              <a:lnSpc>
                <a:spcPct val="110000"/>
              </a:lnSpc>
              <a:spcBef>
                <a:spcPts val="600"/>
              </a:spcBef>
              <a:spcAft>
                <a:spcPts val="600"/>
              </a:spcAft>
              <a:buNone/>
            </a:pPr>
            <a:r>
              <a:rPr lang="de-DE" alt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3. eine </a:t>
            </a:r>
            <a:r>
              <a:rPr lang="de-DE" altLang="de-DE" sz="22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Erläuterung der wesentlichen Inhalte der Erklärung zur Barrierefreiheit</a:t>
            </a:r>
            <a:r>
              <a:rPr lang="de-DE" alt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p>
          <a:p>
            <a:pPr>
              <a:lnSpc>
                <a:spcPct val="110000"/>
              </a:lnSpc>
              <a:spcBef>
                <a:spcPts val="600"/>
              </a:spcBef>
              <a:spcAft>
                <a:spcPts val="600"/>
              </a:spcAft>
              <a:buNone/>
            </a:pPr>
            <a:r>
              <a:rPr lang="de-DE" alt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4. </a:t>
            </a:r>
            <a:r>
              <a:rPr lang="de-DE" altLang="de-DE" sz="22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Hinweise auf weitere </a:t>
            </a:r>
            <a:r>
              <a:rPr lang="de-DE" alt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in diesem Auftritt vorhandene </a:t>
            </a:r>
            <a:r>
              <a:rPr lang="de-DE" altLang="de-DE" sz="22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Informationen</a:t>
            </a:r>
            <a:r>
              <a:rPr lang="de-DE" alt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in Deutscher Gebärdensprache und in </a:t>
            </a:r>
            <a:r>
              <a:rPr lang="de-DE" altLang="de-DE" sz="22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Leichter Sprache</a:t>
            </a:r>
            <a:r>
              <a:rPr lang="de-DE" alt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p>
        </p:txBody>
      </p:sp>
      <p:sp>
        <p:nvSpPr>
          <p:cNvPr id="13" name="Textfeld 12">
            <a:extLst>
              <a:ext uri="{FF2B5EF4-FFF2-40B4-BE49-F238E27FC236}">
                <a16:creationId xmlns:a16="http://schemas.microsoft.com/office/drawing/2014/main" id="{3CA07FC2-E9EA-4BBF-935D-2814819EBE54}"/>
              </a:ext>
            </a:extLst>
          </p:cNvPr>
          <p:cNvSpPr txBox="1"/>
          <p:nvPr/>
        </p:nvSpPr>
        <p:spPr>
          <a:xfrm>
            <a:off x="808074" y="5871977"/>
            <a:ext cx="1543239" cy="369332"/>
          </a:xfrm>
          <a:prstGeom prst="rect">
            <a:avLst/>
          </a:prstGeom>
          <a:noFill/>
        </p:spPr>
        <p:txBody>
          <a:bodyPr wrap="square" rtlCol="0">
            <a:spAutoFit/>
          </a:bodyPr>
          <a:lstStyle/>
          <a:p>
            <a:r>
              <a:rPr lang="de-DE" dirty="0">
                <a:solidFill>
                  <a:schemeClr val="bg1"/>
                </a:solidFill>
                <a:latin typeface="Open Sans" panose="020B0606030504020204"/>
              </a:rPr>
              <a:t>Seiteninhalt</a:t>
            </a:r>
          </a:p>
        </p:txBody>
      </p:sp>
      <p:sp>
        <p:nvSpPr>
          <p:cNvPr id="14" name="Textfeld 13">
            <a:extLst>
              <a:ext uri="{FF2B5EF4-FFF2-40B4-BE49-F238E27FC236}">
                <a16:creationId xmlns:a16="http://schemas.microsoft.com/office/drawing/2014/main" id="{E6E85A6C-1CAE-4F4A-97BA-E97A9CDAEDCE}"/>
              </a:ext>
            </a:extLst>
          </p:cNvPr>
          <p:cNvSpPr txBox="1"/>
          <p:nvPr/>
        </p:nvSpPr>
        <p:spPr>
          <a:xfrm>
            <a:off x="2438302" y="5909192"/>
            <a:ext cx="1543239" cy="369332"/>
          </a:xfrm>
          <a:prstGeom prst="rect">
            <a:avLst/>
          </a:prstGeom>
          <a:noFill/>
        </p:spPr>
        <p:txBody>
          <a:bodyPr wrap="square" rtlCol="0">
            <a:spAutoFit/>
          </a:bodyPr>
          <a:lstStyle/>
          <a:p>
            <a:r>
              <a:rPr lang="de-DE" dirty="0">
                <a:solidFill>
                  <a:schemeClr val="bg1"/>
                </a:solidFill>
                <a:latin typeface="Open Sans" panose="020B0606030504020204"/>
              </a:rPr>
              <a:t>Navigation</a:t>
            </a:r>
          </a:p>
        </p:txBody>
      </p:sp>
      <p:sp>
        <p:nvSpPr>
          <p:cNvPr id="15" name="Textfeld 14">
            <a:extLst>
              <a:ext uri="{FF2B5EF4-FFF2-40B4-BE49-F238E27FC236}">
                <a16:creationId xmlns:a16="http://schemas.microsoft.com/office/drawing/2014/main" id="{A9A53D96-4298-46F6-B453-6035238628B8}"/>
              </a:ext>
            </a:extLst>
          </p:cNvPr>
          <p:cNvSpPr txBox="1"/>
          <p:nvPr/>
        </p:nvSpPr>
        <p:spPr>
          <a:xfrm>
            <a:off x="4284161" y="5909192"/>
            <a:ext cx="1543239" cy="369332"/>
          </a:xfrm>
          <a:prstGeom prst="rect">
            <a:avLst/>
          </a:prstGeom>
          <a:noFill/>
        </p:spPr>
        <p:txBody>
          <a:bodyPr wrap="square" rtlCol="0">
            <a:spAutoFit/>
          </a:bodyPr>
          <a:lstStyle/>
          <a:p>
            <a:r>
              <a:rPr lang="de-DE" dirty="0" err="1">
                <a:solidFill>
                  <a:schemeClr val="bg1"/>
                </a:solidFill>
                <a:latin typeface="Open Sans" panose="020B0606030504020204"/>
              </a:rPr>
              <a:t>EzB</a:t>
            </a:r>
            <a:endParaRPr lang="de-DE" dirty="0">
              <a:solidFill>
                <a:schemeClr val="bg1"/>
              </a:solidFill>
              <a:latin typeface="Open Sans" panose="020B0606030504020204"/>
            </a:endParaRPr>
          </a:p>
        </p:txBody>
      </p:sp>
      <p:sp>
        <p:nvSpPr>
          <p:cNvPr id="16" name="Textfeld 15">
            <a:extLst>
              <a:ext uri="{FF2B5EF4-FFF2-40B4-BE49-F238E27FC236}">
                <a16:creationId xmlns:a16="http://schemas.microsoft.com/office/drawing/2014/main" id="{A3DBCD92-F4DF-4569-91EA-BDFC66C1566B}"/>
              </a:ext>
            </a:extLst>
          </p:cNvPr>
          <p:cNvSpPr txBox="1"/>
          <p:nvPr/>
        </p:nvSpPr>
        <p:spPr>
          <a:xfrm>
            <a:off x="5827400" y="5939686"/>
            <a:ext cx="2032086" cy="369332"/>
          </a:xfrm>
          <a:prstGeom prst="rect">
            <a:avLst/>
          </a:prstGeom>
          <a:noFill/>
        </p:spPr>
        <p:txBody>
          <a:bodyPr wrap="square" rtlCol="0">
            <a:spAutoFit/>
          </a:bodyPr>
          <a:lstStyle/>
          <a:p>
            <a:r>
              <a:rPr lang="de-DE" dirty="0">
                <a:solidFill>
                  <a:schemeClr val="bg1"/>
                </a:solidFill>
                <a:latin typeface="Open Sans" panose="020B0606030504020204"/>
              </a:rPr>
              <a:t>weitere Inhalte</a:t>
            </a:r>
          </a:p>
        </p:txBody>
      </p:sp>
      <p:grpSp>
        <p:nvGrpSpPr>
          <p:cNvPr id="3" name="Gruppieren 2" descr="Horizontale Skala mit 4 Strichen. Daran stehen die Begriffe: Seiteninhalt, Navigation, EzB, weitere Inhalte.">
            <a:extLst>
              <a:ext uri="{FF2B5EF4-FFF2-40B4-BE49-F238E27FC236}">
                <a16:creationId xmlns:a16="http://schemas.microsoft.com/office/drawing/2014/main" id="{D1153335-99F2-4993-BF07-4D0C62596515}"/>
              </a:ext>
            </a:extLst>
          </p:cNvPr>
          <p:cNvGrpSpPr/>
          <p:nvPr/>
        </p:nvGrpSpPr>
        <p:grpSpPr>
          <a:xfrm>
            <a:off x="808074" y="5575004"/>
            <a:ext cx="8495414" cy="241005"/>
            <a:chOff x="808074" y="5575004"/>
            <a:chExt cx="8495414" cy="241005"/>
          </a:xfrm>
        </p:grpSpPr>
        <p:cxnSp>
          <p:nvCxnSpPr>
            <p:cNvPr id="8" name="Gerade Verbindung mit Pfeil 7">
              <a:extLst>
                <a:ext uri="{FF2B5EF4-FFF2-40B4-BE49-F238E27FC236}">
                  <a16:creationId xmlns:a16="http://schemas.microsoft.com/office/drawing/2014/main" id="{316C235F-8A2A-4B32-B83D-D45BB9AB9EF2}"/>
                </a:ext>
              </a:extLst>
            </p:cNvPr>
            <p:cNvCxnSpPr/>
            <p:nvPr/>
          </p:nvCxnSpPr>
          <p:spPr>
            <a:xfrm>
              <a:off x="808074" y="5699051"/>
              <a:ext cx="8495414" cy="0"/>
            </a:xfrm>
            <a:prstGeom prst="straightConnector1">
              <a:avLst/>
            </a:prstGeom>
            <a:ln w="38100">
              <a:solidFill>
                <a:srgbClr val="B625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1F4E464D-992D-4C8F-9969-F23855A744DF}"/>
                </a:ext>
              </a:extLst>
            </p:cNvPr>
            <p:cNvCxnSpPr/>
            <p:nvPr/>
          </p:nvCxnSpPr>
          <p:spPr>
            <a:xfrm>
              <a:off x="1850065" y="5582093"/>
              <a:ext cx="0" cy="233916"/>
            </a:xfrm>
            <a:prstGeom prst="line">
              <a:avLst/>
            </a:prstGeom>
            <a:ln w="28575">
              <a:solidFill>
                <a:srgbClr val="B625FF"/>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2275BA2-3A88-46C0-948E-FB3BCB10AA8A}"/>
                </a:ext>
              </a:extLst>
            </p:cNvPr>
            <p:cNvCxnSpPr/>
            <p:nvPr/>
          </p:nvCxnSpPr>
          <p:spPr>
            <a:xfrm>
              <a:off x="3320902" y="5582093"/>
              <a:ext cx="0" cy="233916"/>
            </a:xfrm>
            <a:prstGeom prst="line">
              <a:avLst/>
            </a:prstGeom>
            <a:ln w="28575">
              <a:solidFill>
                <a:srgbClr val="B625FF"/>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CE199BE3-517C-4B94-BB37-30651447F9FC}"/>
                </a:ext>
              </a:extLst>
            </p:cNvPr>
            <p:cNvCxnSpPr/>
            <p:nvPr/>
          </p:nvCxnSpPr>
          <p:spPr>
            <a:xfrm>
              <a:off x="6624379" y="5582093"/>
              <a:ext cx="0" cy="233916"/>
            </a:xfrm>
            <a:prstGeom prst="line">
              <a:avLst/>
            </a:prstGeom>
            <a:ln w="28575">
              <a:solidFill>
                <a:srgbClr val="B625FF"/>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DF546617-BCA0-4EC1-B195-1468FA339F79}"/>
                </a:ext>
              </a:extLst>
            </p:cNvPr>
            <p:cNvCxnSpPr/>
            <p:nvPr/>
          </p:nvCxnSpPr>
          <p:spPr>
            <a:xfrm>
              <a:off x="4586472" y="5575004"/>
              <a:ext cx="0" cy="233916"/>
            </a:xfrm>
            <a:prstGeom prst="line">
              <a:avLst/>
            </a:prstGeom>
            <a:ln w="28575">
              <a:solidFill>
                <a:srgbClr val="B625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75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F9E5C-FD93-414B-A0C6-BEE37771194B}"/>
              </a:ext>
            </a:extLst>
          </p:cNvPr>
          <p:cNvSpPr>
            <a:spLocks noGrp="1"/>
          </p:cNvSpPr>
          <p:nvPr>
            <p:ph type="title"/>
          </p:nvPr>
        </p:nvSpPr>
        <p:spPr/>
        <p:txBody>
          <a:bodyPr/>
          <a:lstStyle/>
          <a:p>
            <a:r>
              <a:rPr lang="de-DE" dirty="0">
                <a:solidFill>
                  <a:schemeClr val="bg1"/>
                </a:solidFill>
                <a:latin typeface="Open Sans" panose="020B0606030504020204" pitchFamily="34" charset="0"/>
                <a:ea typeface="Open Sans" panose="020B0606030504020204" pitchFamily="34" charset="0"/>
                <a:cs typeface="Open Sans" panose="020B0606030504020204" pitchFamily="34" charset="0"/>
              </a:rPr>
              <a:t>Beispiel</a:t>
            </a:r>
          </a:p>
        </p:txBody>
      </p:sp>
      <p:sp>
        <p:nvSpPr>
          <p:cNvPr id="4" name="Foliennummernplatzhalter 3">
            <a:extLst>
              <a:ext uri="{FF2B5EF4-FFF2-40B4-BE49-F238E27FC236}">
                <a16:creationId xmlns:a16="http://schemas.microsoft.com/office/drawing/2014/main" id="{D852B725-84E3-4A2E-9C6D-B340C47F84F5}"/>
              </a:ext>
            </a:extLst>
          </p:cNvPr>
          <p:cNvSpPr>
            <a:spLocks noGrp="1"/>
          </p:cNvSpPr>
          <p:nvPr>
            <p:ph type="sldNum" sz="quarter" idx="12"/>
          </p:nvPr>
        </p:nvSpPr>
        <p:spPr/>
        <p:txBody>
          <a:bodyPr/>
          <a:lstStyle/>
          <a:p>
            <a:r>
              <a:rPr lang="de-DE" dirty="0"/>
              <a:t>28</a:t>
            </a:r>
          </a:p>
        </p:txBody>
      </p:sp>
      <p:sp>
        <p:nvSpPr>
          <p:cNvPr id="5" name="Inhaltsplatzhalter 2">
            <a:extLst>
              <a:ext uri="{FF2B5EF4-FFF2-40B4-BE49-F238E27FC236}">
                <a16:creationId xmlns:a16="http://schemas.microsoft.com/office/drawing/2014/main" id="{56A19DDF-02FD-1747-4D8A-47CB5AD6AA7A}"/>
              </a:ext>
            </a:extLst>
          </p:cNvPr>
          <p:cNvSpPr>
            <a:spLocks noGrp="1"/>
          </p:cNvSpPr>
          <p:nvPr>
            <p:ph idx="1"/>
          </p:nvPr>
        </p:nvSpPr>
        <p:spPr>
          <a:xfrm>
            <a:off x="733100" y="1421124"/>
            <a:ext cx="11374817" cy="4703228"/>
          </a:xfrm>
        </p:spPr>
        <p:txBody>
          <a:bodyPr>
            <a:noAutofit/>
          </a:bodyPr>
          <a:lstStyle/>
          <a:p>
            <a:pPr>
              <a:lnSpc>
                <a:spcPct val="110000"/>
              </a:lnSpc>
              <a:spcBef>
                <a:spcPts val="600"/>
              </a:spcBef>
              <a:spcAft>
                <a:spcPts val="600"/>
              </a:spcAft>
              <a:buNone/>
            </a:pPr>
            <a:r>
              <a:rPr lang="de-DE" alt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Bundesanstalt für Post und Telekommunikation Deutsche Bundespost</a:t>
            </a:r>
          </a:p>
          <a:p>
            <a:pPr>
              <a:lnSpc>
                <a:spcPct val="110000"/>
              </a:lnSpc>
              <a:spcBef>
                <a:spcPts val="600"/>
              </a:spcBef>
              <a:spcAft>
                <a:spcPts val="600"/>
              </a:spcAft>
              <a:buNone/>
            </a:pPr>
            <a:r>
              <a:rPr lang="de-DE" alt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hlinkClick r:id="rId3"/>
              </a:rPr>
              <a:t>https://www.banst-pt.de/leichte-sprache</a:t>
            </a:r>
            <a:endParaRPr lang="de-DE" alt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a:lnSpc>
                <a:spcPct val="110000"/>
              </a:lnSpc>
              <a:spcBef>
                <a:spcPts val="600"/>
              </a:spcBef>
              <a:spcAft>
                <a:spcPts val="600"/>
              </a:spcAft>
              <a:buNone/>
            </a:pPr>
            <a:endParaRPr lang="de-DE" altLang="de-DE"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p:txBody>
      </p:sp>
    </p:spTree>
    <p:extLst>
      <p:ext uri="{BB962C8B-B14F-4D97-AF65-F5344CB8AC3E}">
        <p14:creationId xmlns:p14="http://schemas.microsoft.com/office/powerpoint/2010/main" val="3422730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F9E5C-FD93-414B-A0C6-BEE37771194B}"/>
              </a:ext>
            </a:extLst>
          </p:cNvPr>
          <p:cNvSpPr>
            <a:spLocks noGrp="1"/>
          </p:cNvSpPr>
          <p:nvPr>
            <p:ph type="title"/>
          </p:nvPr>
        </p:nvSpPr>
        <p:spPr/>
        <p:txBody>
          <a:bodyPr/>
          <a:lstStyle/>
          <a:p>
            <a:r>
              <a:rPr lang="de-DE" dirty="0">
                <a:solidFill>
                  <a:schemeClr val="bg1"/>
                </a:solidFill>
                <a:latin typeface="Open Sans" panose="020B0606030504020204" pitchFamily="34" charset="0"/>
                <a:ea typeface="Open Sans" panose="020B0606030504020204" pitchFamily="34" charset="0"/>
                <a:cs typeface="Open Sans" panose="020B0606030504020204" pitchFamily="34" charset="0"/>
              </a:rPr>
              <a:t>Sprachenkontinuum</a:t>
            </a:r>
          </a:p>
        </p:txBody>
      </p:sp>
      <p:sp>
        <p:nvSpPr>
          <p:cNvPr id="4" name="Foliennummernplatzhalter 3">
            <a:extLst>
              <a:ext uri="{FF2B5EF4-FFF2-40B4-BE49-F238E27FC236}">
                <a16:creationId xmlns:a16="http://schemas.microsoft.com/office/drawing/2014/main" id="{D852B725-84E3-4A2E-9C6D-B340C47F84F5}"/>
              </a:ext>
            </a:extLst>
          </p:cNvPr>
          <p:cNvSpPr>
            <a:spLocks noGrp="1"/>
          </p:cNvSpPr>
          <p:nvPr>
            <p:ph type="sldNum" sz="quarter" idx="12"/>
          </p:nvPr>
        </p:nvSpPr>
        <p:spPr/>
        <p:txBody>
          <a:bodyPr/>
          <a:lstStyle/>
          <a:p>
            <a:r>
              <a:rPr lang="de-DE" dirty="0"/>
              <a:t>2</a:t>
            </a:r>
          </a:p>
        </p:txBody>
      </p:sp>
      <p:grpSp>
        <p:nvGrpSpPr>
          <p:cNvPr id="5" name="Gruppieren 4" descr="Sprachenkontinuum: Horizontale Linie, daran von links nach rechts die Begriffe:&#10;Leichte Sprache, Einfache Sprache, bürgernah, Standardsprache, Fachsprache.&#10;Eine gestrichelte vertikale Linie zwischen Standard und Fachsprache.">
            <a:extLst>
              <a:ext uri="{FF2B5EF4-FFF2-40B4-BE49-F238E27FC236}">
                <a16:creationId xmlns:a16="http://schemas.microsoft.com/office/drawing/2014/main" id="{717064FF-29B8-43D3-8275-179C8380CC2B}"/>
              </a:ext>
            </a:extLst>
          </p:cNvPr>
          <p:cNvGrpSpPr/>
          <p:nvPr/>
        </p:nvGrpSpPr>
        <p:grpSpPr>
          <a:xfrm>
            <a:off x="838200" y="2115879"/>
            <a:ext cx="10629900" cy="4074672"/>
            <a:chOff x="838200" y="2115879"/>
            <a:chExt cx="10629900" cy="4074672"/>
          </a:xfrm>
        </p:grpSpPr>
        <p:cxnSp>
          <p:nvCxnSpPr>
            <p:cNvPr id="8" name="Gerader Verbinder 7">
              <a:extLst>
                <a:ext uri="{FF2B5EF4-FFF2-40B4-BE49-F238E27FC236}">
                  <a16:creationId xmlns:a16="http://schemas.microsoft.com/office/drawing/2014/main" id="{7E10AF84-A920-44D8-BEE4-1329110DD932}"/>
                </a:ext>
              </a:extLst>
            </p:cNvPr>
            <p:cNvCxnSpPr>
              <a:cxnSpLocks/>
            </p:cNvCxnSpPr>
            <p:nvPr/>
          </p:nvCxnSpPr>
          <p:spPr>
            <a:xfrm>
              <a:off x="937260" y="3947615"/>
              <a:ext cx="9835316"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1EBDE87A-C3C0-4EF5-A3A6-EFA14DDE322A}"/>
                </a:ext>
              </a:extLst>
            </p:cNvPr>
            <p:cNvSpPr/>
            <p:nvPr/>
          </p:nvSpPr>
          <p:spPr>
            <a:xfrm>
              <a:off x="1466362" y="3848669"/>
              <a:ext cx="202442" cy="204712"/>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68306946-73A2-493B-8E42-C6906BA1C23F}"/>
                </a:ext>
              </a:extLst>
            </p:cNvPr>
            <p:cNvSpPr/>
            <p:nvPr/>
          </p:nvSpPr>
          <p:spPr>
            <a:xfrm>
              <a:off x="3644464" y="3856289"/>
              <a:ext cx="202442" cy="204712"/>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5DCA4020-E3ED-45CE-917B-4E1FFAC49875}"/>
                </a:ext>
              </a:extLst>
            </p:cNvPr>
            <p:cNvSpPr/>
            <p:nvPr/>
          </p:nvSpPr>
          <p:spPr>
            <a:xfrm>
              <a:off x="5842834" y="3837239"/>
              <a:ext cx="202442" cy="204712"/>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27C4483E-28A6-4CEC-BB8D-BFC541C6BD08}"/>
                </a:ext>
              </a:extLst>
            </p:cNvPr>
            <p:cNvSpPr/>
            <p:nvPr/>
          </p:nvSpPr>
          <p:spPr>
            <a:xfrm>
              <a:off x="7755454" y="3841049"/>
              <a:ext cx="202442" cy="20471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FD6822DE-C9B2-4743-A4CE-E408C7AE17F7}"/>
                </a:ext>
              </a:extLst>
            </p:cNvPr>
            <p:cNvSpPr/>
            <p:nvPr/>
          </p:nvSpPr>
          <p:spPr>
            <a:xfrm>
              <a:off x="10038696" y="3856289"/>
              <a:ext cx="202442" cy="204712"/>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9832BB83-5303-4DD9-988A-6C438A0F8BBB}"/>
                </a:ext>
              </a:extLst>
            </p:cNvPr>
            <p:cNvSpPr txBox="1"/>
            <p:nvPr/>
          </p:nvSpPr>
          <p:spPr>
            <a:xfrm>
              <a:off x="838200" y="3118243"/>
              <a:ext cx="10629900" cy="677108"/>
            </a:xfrm>
            <a:prstGeom prst="rect">
              <a:avLst/>
            </a:prstGeom>
            <a:noFill/>
          </p:spPr>
          <p:txBody>
            <a:bodyPr wrap="square" rtlCol="0">
              <a:spAutoFit/>
            </a:bodyPr>
            <a:lstStyle/>
            <a:p>
              <a:r>
                <a:rPr lang="de-DE" sz="1900" b="1" dirty="0">
                  <a:solidFill>
                    <a:srgbClr val="FF6600"/>
                  </a:solidFill>
                  <a:latin typeface="Open Sans" panose="020B0606030504020204" pitchFamily="34" charset="0"/>
                  <a:ea typeface="Open Sans" panose="020B0606030504020204" pitchFamily="34" charset="0"/>
                  <a:cs typeface="Open Sans" panose="020B0606030504020204" pitchFamily="34" charset="0"/>
                </a:rPr>
                <a:t>Leichte</a:t>
              </a:r>
              <a:r>
                <a:rPr lang="de-DE" sz="1900" dirty="0">
                  <a:solidFill>
                    <a:srgbClr val="FF6600"/>
                  </a:solidFill>
                  <a:latin typeface="Open Sans" panose="020B0606030504020204" pitchFamily="34" charset="0"/>
                  <a:ea typeface="Open Sans" panose="020B0606030504020204" pitchFamily="34" charset="0"/>
                  <a:cs typeface="Open Sans" panose="020B0606030504020204" pitchFamily="34" charset="0"/>
                </a:rPr>
                <a:t> 		                 Einfache           	   bürgernah</a:t>
              </a:r>
              <a:r>
                <a:rPr lang="de-DE" sz="1900" dirty="0">
                  <a:latin typeface="Open Sans" panose="020B0606030504020204" pitchFamily="34" charset="0"/>
                  <a:ea typeface="Open Sans" panose="020B0606030504020204" pitchFamily="34" charset="0"/>
                  <a:cs typeface="Open Sans" panose="020B0606030504020204" pitchFamily="34" charset="0"/>
                </a:rPr>
                <a:t>		                                 </a:t>
              </a:r>
              <a:r>
                <a:rPr lang="de-DE" sz="1900" dirty="0">
                  <a:solidFill>
                    <a:schemeClr val="bg1"/>
                  </a:solidFill>
                  <a:latin typeface="Open Sans" panose="020B0606030504020204" pitchFamily="34" charset="0"/>
                  <a:ea typeface="Open Sans" panose="020B0606030504020204" pitchFamily="34" charset="0"/>
                  <a:cs typeface="Open Sans" panose="020B0606030504020204" pitchFamily="34" charset="0"/>
                </a:rPr>
                <a:t>Fachsprache</a:t>
              </a:r>
            </a:p>
            <a:p>
              <a:r>
                <a:rPr lang="de-DE" sz="1900" b="1" dirty="0">
                  <a:solidFill>
                    <a:srgbClr val="FF6600"/>
                  </a:solidFill>
                  <a:latin typeface="Open Sans" panose="020B0606030504020204" pitchFamily="34" charset="0"/>
                  <a:ea typeface="Open Sans" panose="020B0606030504020204" pitchFamily="34" charset="0"/>
                  <a:cs typeface="Open Sans" panose="020B0606030504020204" pitchFamily="34" charset="0"/>
                </a:rPr>
                <a:t>Sprache</a:t>
              </a:r>
              <a:r>
                <a:rPr lang="de-DE" sz="1900" dirty="0">
                  <a:solidFill>
                    <a:srgbClr val="FF6600"/>
                  </a:solidFill>
                  <a:latin typeface="Open Sans" panose="020B0606030504020204" pitchFamily="34" charset="0"/>
                  <a:ea typeface="Open Sans" panose="020B0606030504020204" pitchFamily="34" charset="0"/>
                  <a:cs typeface="Open Sans" panose="020B0606030504020204" pitchFamily="34" charset="0"/>
                </a:rPr>
                <a:t>		                 Sprache</a:t>
              </a:r>
            </a:p>
          </p:txBody>
        </p:sp>
        <p:sp>
          <p:nvSpPr>
            <p:cNvPr id="17" name="Textfeld 16">
              <a:extLst>
                <a:ext uri="{FF2B5EF4-FFF2-40B4-BE49-F238E27FC236}">
                  <a16:creationId xmlns:a16="http://schemas.microsoft.com/office/drawing/2014/main" id="{E42C8263-C230-48AA-AA7F-D2F4D3784F23}"/>
                </a:ext>
              </a:extLst>
            </p:cNvPr>
            <p:cNvSpPr txBox="1"/>
            <p:nvPr/>
          </p:nvSpPr>
          <p:spPr>
            <a:xfrm>
              <a:off x="1244960" y="4153379"/>
              <a:ext cx="9527616" cy="769441"/>
            </a:xfrm>
            <a:prstGeom prst="rect">
              <a:avLst/>
            </a:prstGeom>
            <a:noFill/>
          </p:spPr>
          <p:txBody>
            <a:bodyPr wrap="square" rtlCol="0">
              <a:spAutoFit/>
            </a:bodyPr>
            <a:lstStyle/>
            <a:p>
              <a:r>
                <a:rPr lang="de-DE" sz="2200" dirty="0"/>
                <a:t>				</a:t>
              </a:r>
              <a:r>
                <a:rPr lang="de-DE" sz="2200" dirty="0">
                  <a:solidFill>
                    <a:schemeClr val="bg1"/>
                  </a:solidFill>
                </a:rPr>
                <a:t>		</a:t>
              </a:r>
              <a:r>
                <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de-DE" sz="2000" b="1" dirty="0">
                  <a:solidFill>
                    <a:srgbClr val="FF6600"/>
                  </a:solidFill>
                  <a:latin typeface="Open Sans" panose="020B0606030504020204" pitchFamily="34" charset="0"/>
                  <a:ea typeface="Open Sans" panose="020B0606030504020204" pitchFamily="34" charset="0"/>
                  <a:cs typeface="Open Sans" panose="020B0606030504020204" pitchFamily="34" charset="0"/>
                </a:rPr>
                <a:t> Standardsprache</a:t>
              </a:r>
            </a:p>
            <a:p>
              <a:r>
                <a:rPr lang="de-DE" sz="2200" dirty="0">
                  <a:solidFill>
                    <a:schemeClr val="bg1"/>
                  </a:solidFill>
                </a:rPr>
                <a:t>	</a:t>
              </a:r>
            </a:p>
          </p:txBody>
        </p:sp>
        <p:sp>
          <p:nvSpPr>
            <p:cNvPr id="7" name="Freihandform: Form 6">
              <a:extLst>
                <a:ext uri="{FF2B5EF4-FFF2-40B4-BE49-F238E27FC236}">
                  <a16:creationId xmlns:a16="http://schemas.microsoft.com/office/drawing/2014/main" id="{D47A367D-77FB-401F-A160-C1DB9C6A8D84}"/>
                </a:ext>
              </a:extLst>
            </p:cNvPr>
            <p:cNvSpPr/>
            <p:nvPr/>
          </p:nvSpPr>
          <p:spPr>
            <a:xfrm>
              <a:off x="8500894" y="2115879"/>
              <a:ext cx="202442" cy="3174578"/>
            </a:xfrm>
            <a:custGeom>
              <a:avLst/>
              <a:gdLst>
                <a:gd name="connsiteX0" fmla="*/ 11430 w 217170"/>
                <a:gd name="connsiteY0" fmla="*/ 0 h 2217420"/>
                <a:gd name="connsiteX1" fmla="*/ 148590 w 217170"/>
                <a:gd name="connsiteY1" fmla="*/ 640080 h 2217420"/>
                <a:gd name="connsiteX2" fmla="*/ 205740 w 217170"/>
                <a:gd name="connsiteY2" fmla="*/ 834390 h 2217420"/>
                <a:gd name="connsiteX3" fmla="*/ 217170 w 217170"/>
                <a:gd name="connsiteY3" fmla="*/ 1108710 h 2217420"/>
                <a:gd name="connsiteX4" fmla="*/ 194310 w 217170"/>
                <a:gd name="connsiteY4" fmla="*/ 1280160 h 2217420"/>
                <a:gd name="connsiteX5" fmla="*/ 137160 w 217170"/>
                <a:gd name="connsiteY5" fmla="*/ 1337310 h 2217420"/>
                <a:gd name="connsiteX6" fmla="*/ 45720 w 217170"/>
                <a:gd name="connsiteY6" fmla="*/ 1531620 h 2217420"/>
                <a:gd name="connsiteX7" fmla="*/ 22860 w 217170"/>
                <a:gd name="connsiteY7" fmla="*/ 1668780 h 2217420"/>
                <a:gd name="connsiteX8" fmla="*/ 0 w 217170"/>
                <a:gd name="connsiteY8" fmla="*/ 1851660 h 2217420"/>
                <a:gd name="connsiteX9" fmla="*/ 22860 w 217170"/>
                <a:gd name="connsiteY9" fmla="*/ 2045970 h 2217420"/>
                <a:gd name="connsiteX10" fmla="*/ 45720 w 217170"/>
                <a:gd name="connsiteY10" fmla="*/ 2217420 h 221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170" h="2217420">
                  <a:moveTo>
                    <a:pt x="11430" y="0"/>
                  </a:moveTo>
                  <a:cubicBezTo>
                    <a:pt x="57150" y="213360"/>
                    <a:pt x="99100" y="427563"/>
                    <a:pt x="148590" y="640080"/>
                  </a:cubicBezTo>
                  <a:cubicBezTo>
                    <a:pt x="163903" y="705834"/>
                    <a:pt x="195964" y="767588"/>
                    <a:pt x="205740" y="834390"/>
                  </a:cubicBezTo>
                  <a:cubicBezTo>
                    <a:pt x="218992" y="924945"/>
                    <a:pt x="213360" y="1017270"/>
                    <a:pt x="217170" y="1108710"/>
                  </a:cubicBezTo>
                  <a:cubicBezTo>
                    <a:pt x="209550" y="1165860"/>
                    <a:pt x="213357" y="1225741"/>
                    <a:pt x="194310" y="1280160"/>
                  </a:cubicBezTo>
                  <a:cubicBezTo>
                    <a:pt x="185410" y="1305588"/>
                    <a:pt x="152819" y="1315387"/>
                    <a:pt x="137160" y="1337310"/>
                  </a:cubicBezTo>
                  <a:cubicBezTo>
                    <a:pt x="87241" y="1407197"/>
                    <a:pt x="74663" y="1454438"/>
                    <a:pt x="45720" y="1531620"/>
                  </a:cubicBezTo>
                  <a:cubicBezTo>
                    <a:pt x="38100" y="1577340"/>
                    <a:pt x="29123" y="1622854"/>
                    <a:pt x="22860" y="1668780"/>
                  </a:cubicBezTo>
                  <a:cubicBezTo>
                    <a:pt x="-18348" y="1970973"/>
                    <a:pt x="34353" y="1645545"/>
                    <a:pt x="0" y="1851660"/>
                  </a:cubicBezTo>
                  <a:cubicBezTo>
                    <a:pt x="21858" y="2092094"/>
                    <a:pt x="-75" y="1885422"/>
                    <a:pt x="22860" y="2045970"/>
                  </a:cubicBezTo>
                  <a:cubicBezTo>
                    <a:pt x="31014" y="2103046"/>
                    <a:pt x="45720" y="2217420"/>
                    <a:pt x="45720" y="2217420"/>
                  </a:cubicBezTo>
                </a:path>
              </a:pathLst>
            </a:custGeom>
            <a:ln>
              <a:solidFill>
                <a:schemeClr val="accent3">
                  <a:lumMod val="75000"/>
                </a:schemeClr>
              </a:solidFill>
              <a:prstDash val="sysDot"/>
            </a:ln>
          </p:spPr>
          <p:style>
            <a:lnRef idx="3">
              <a:schemeClr val="dk1"/>
            </a:lnRef>
            <a:fillRef idx="0">
              <a:schemeClr val="dk1"/>
            </a:fillRef>
            <a:effectRef idx="2">
              <a:schemeClr val="dk1"/>
            </a:effectRef>
            <a:fontRef idx="minor">
              <a:schemeClr val="tx1"/>
            </a:fontRef>
          </p:style>
          <p:txBody>
            <a:bodyPr rtlCol="0" anchor="ctr"/>
            <a:lstStyle/>
            <a:p>
              <a:pPr algn="ctr"/>
              <a:endParaRPr lang="de-DE"/>
            </a:p>
          </p:txBody>
        </p:sp>
        <p:sp>
          <p:nvSpPr>
            <p:cNvPr id="3" name="Pfeil: nach rechts 2">
              <a:extLst>
                <a:ext uri="{FF2B5EF4-FFF2-40B4-BE49-F238E27FC236}">
                  <a16:creationId xmlns:a16="http://schemas.microsoft.com/office/drawing/2014/main" id="{9FFFFA9E-1536-4157-B5ED-725A866B5B82}"/>
                </a:ext>
              </a:extLst>
            </p:cNvPr>
            <p:cNvSpPr/>
            <p:nvPr/>
          </p:nvSpPr>
          <p:spPr>
            <a:xfrm>
              <a:off x="838201" y="5290457"/>
              <a:ext cx="2579914" cy="859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008080"/>
                  </a:solidFill>
                </a:rPr>
                <a:t>nutzer</a:t>
              </a:r>
              <a:r>
                <a:rPr lang="de-DE" dirty="0">
                  <a:solidFill>
                    <a:srgbClr val="008080"/>
                  </a:solidFill>
                </a:rPr>
                <a:t>zentriert</a:t>
              </a:r>
            </a:p>
          </p:txBody>
        </p:sp>
        <p:sp>
          <p:nvSpPr>
            <p:cNvPr id="16" name="Pfeil: nach rechts 15">
              <a:extLst>
                <a:ext uri="{FF2B5EF4-FFF2-40B4-BE49-F238E27FC236}">
                  <a16:creationId xmlns:a16="http://schemas.microsoft.com/office/drawing/2014/main" id="{515D7369-69B8-450F-AE74-FD446885AEA1}"/>
                </a:ext>
              </a:extLst>
            </p:cNvPr>
            <p:cNvSpPr/>
            <p:nvPr/>
          </p:nvSpPr>
          <p:spPr>
            <a:xfrm flipH="1">
              <a:off x="7957896" y="5330585"/>
              <a:ext cx="2579914" cy="859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C00000"/>
                  </a:solidFill>
                </a:rPr>
                <a:t>experten</a:t>
              </a:r>
              <a:r>
                <a:rPr lang="de-DE" dirty="0">
                  <a:solidFill>
                    <a:srgbClr val="C00000"/>
                  </a:solidFill>
                </a:rPr>
                <a:t>zentriert</a:t>
              </a:r>
            </a:p>
          </p:txBody>
        </p:sp>
      </p:grpSp>
    </p:spTree>
    <p:extLst>
      <p:ext uri="{BB962C8B-B14F-4D97-AF65-F5344CB8AC3E}">
        <p14:creationId xmlns:p14="http://schemas.microsoft.com/office/powerpoint/2010/main" val="2830121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CB1E8D7-C704-4B38-824D-CDA1524BC0B9}"/>
              </a:ext>
            </a:extLst>
          </p:cNvPr>
          <p:cNvSpPr>
            <a:spLocks noGrp="1"/>
          </p:cNvSpPr>
          <p:nvPr>
            <p:ph type="sldNum" sz="quarter" idx="12"/>
          </p:nvPr>
        </p:nvSpPr>
        <p:spPr/>
        <p:txBody>
          <a:bodyPr/>
          <a:lstStyle/>
          <a:p>
            <a:r>
              <a:rPr lang="de-DE" dirty="0"/>
              <a:t>29</a:t>
            </a:r>
          </a:p>
        </p:txBody>
      </p:sp>
      <p:sp>
        <p:nvSpPr>
          <p:cNvPr id="5" name="Textfeld 4">
            <a:extLst>
              <a:ext uri="{FF2B5EF4-FFF2-40B4-BE49-F238E27FC236}">
                <a16:creationId xmlns:a16="http://schemas.microsoft.com/office/drawing/2014/main" id="{6F23E2DD-67A4-FE51-7CD7-7530845F59E9}"/>
              </a:ext>
            </a:extLst>
          </p:cNvPr>
          <p:cNvSpPr txBox="1"/>
          <p:nvPr/>
        </p:nvSpPr>
        <p:spPr>
          <a:xfrm>
            <a:off x="631372" y="871362"/>
            <a:ext cx="11092543" cy="5275290"/>
          </a:xfrm>
          <a:prstGeom prst="rect">
            <a:avLst/>
          </a:prstGeom>
          <a:noFill/>
        </p:spPr>
        <p:txBody>
          <a:bodyPr wrap="square" rtlCol="0">
            <a:spAutoFit/>
          </a:bodyPr>
          <a:lstStyle/>
          <a:p>
            <a:pPr>
              <a:lnSpc>
                <a:spcPct val="130000"/>
              </a:lnSpc>
              <a:spcBef>
                <a:spcPts val="600"/>
              </a:spcBef>
              <a:spcAft>
                <a:spcPts val="600"/>
              </a:spcAft>
            </a:pPr>
            <a:endParaRPr lang="de-DE" sz="2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07000"/>
              </a:lnSpc>
              <a:spcAft>
                <a:spcPts val="800"/>
              </a:spcAft>
              <a:buFont typeface="Arial" panose="020B0604020202020204" pitchFamily="34" charset="0"/>
              <a:buChar char="•"/>
            </a:pPr>
            <a:r>
              <a:rPr lang="de-DE" sz="24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gemischte Positionen in Wissenschaft und Praxis</a:t>
            </a:r>
          </a:p>
          <a:p>
            <a:pPr>
              <a:lnSpc>
                <a:spcPct val="107000"/>
              </a:lnSpc>
              <a:spcAft>
                <a:spcPts val="800"/>
              </a:spcAft>
            </a:pPr>
            <a:r>
              <a:rPr lang="de-DE" sz="24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Herausforderungen: </a:t>
            </a:r>
          </a:p>
          <a:p>
            <a:pPr marL="800100" lvl="1" indent="-342900">
              <a:lnSpc>
                <a:spcPct val="107000"/>
              </a:lnSpc>
              <a:spcAft>
                <a:spcPts val="800"/>
              </a:spcAft>
              <a:buFont typeface="Arial" panose="020B0604020202020204" pitchFamily="34" charset="0"/>
              <a:buChar char="•"/>
            </a:pPr>
            <a:r>
              <a:rPr lang="de-DE" sz="24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Übersetzen &gt; kein geschützter Beruf</a:t>
            </a:r>
          </a:p>
          <a:p>
            <a:pPr marL="800100" lvl="1" indent="-342900">
              <a:lnSpc>
                <a:spcPct val="107000"/>
              </a:lnSpc>
              <a:spcAft>
                <a:spcPts val="800"/>
              </a:spcAft>
              <a:buFont typeface="Arial" panose="020B0604020202020204" pitchFamily="34" charset="0"/>
              <a:buChar char="•"/>
            </a:pPr>
            <a:r>
              <a:rPr lang="de-DE" sz="24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KI-Anbieter sind laut, energisch und gut im Storytelling</a:t>
            </a:r>
          </a:p>
          <a:p>
            <a:pPr marL="800100" lvl="1" indent="-342900">
              <a:lnSpc>
                <a:spcPct val="107000"/>
              </a:lnSpc>
              <a:spcAft>
                <a:spcPts val="800"/>
              </a:spcAft>
              <a:buFont typeface="Arial" panose="020B0604020202020204" pitchFamily="34" charset="0"/>
              <a:buChar char="•"/>
            </a:pPr>
            <a:r>
              <a:rPr lang="de-DE" sz="24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Öffentlichkeit unterschätzt notwendige Expertise:</a:t>
            </a:r>
          </a:p>
          <a:p>
            <a:pPr marL="1257300" lvl="2" indent="-342900">
              <a:lnSpc>
                <a:spcPct val="107000"/>
              </a:lnSpc>
              <a:spcAft>
                <a:spcPts val="800"/>
              </a:spcAft>
              <a:buFont typeface="Arial" panose="020B0604020202020204" pitchFamily="34" charset="0"/>
              <a:buChar char="•"/>
            </a:pPr>
            <a:r>
              <a:rPr lang="de-DE" sz="23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Leichte Sprache impliziert, sie sei leicht herstellbar</a:t>
            </a:r>
          </a:p>
          <a:p>
            <a:pPr marL="342900" indent="-342900">
              <a:lnSpc>
                <a:spcPct val="107000"/>
              </a:lnSpc>
              <a:spcAft>
                <a:spcPts val="800"/>
              </a:spcAft>
              <a:buFont typeface="Arial" panose="020B0604020202020204" pitchFamily="34" charset="0"/>
              <a:buChar char="•"/>
            </a:pPr>
            <a:r>
              <a:rPr lang="de-DE" sz="24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qualitativ hochwertige Angebote werden von primären &amp; sekundären Adressaten wahrgenommen &gt; besser akzeptiert</a:t>
            </a:r>
          </a:p>
          <a:p>
            <a:pPr marL="342900" indent="-342900">
              <a:lnSpc>
                <a:spcPct val="107000"/>
              </a:lnSpc>
              <a:spcAft>
                <a:spcPts val="800"/>
              </a:spcAft>
              <a:buFont typeface="Arial" panose="020B0604020202020204" pitchFamily="34" charset="0"/>
              <a:buChar char="•"/>
            </a:pPr>
            <a:r>
              <a:rPr lang="de-DE" sz="24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macht etwas mit Reputation der Stelle: hochwertige Angebote auf Augenhöhe</a:t>
            </a:r>
          </a:p>
          <a:p>
            <a:pPr>
              <a:lnSpc>
                <a:spcPct val="107000"/>
              </a:lnSpc>
              <a:spcAft>
                <a:spcPts val="800"/>
              </a:spcAft>
            </a:pPr>
            <a:r>
              <a:rPr lang="de-DE"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„Wenn ich merke, Texte sind KI generiert, dann denk ich, die Stelle hat sich keine Mühe gemacht.“</a:t>
            </a:r>
          </a:p>
        </p:txBody>
      </p:sp>
      <p:sp>
        <p:nvSpPr>
          <p:cNvPr id="6" name="Titel 1">
            <a:extLst>
              <a:ext uri="{FF2B5EF4-FFF2-40B4-BE49-F238E27FC236}">
                <a16:creationId xmlns:a16="http://schemas.microsoft.com/office/drawing/2014/main" id="{97C14E1E-A5BE-4245-A55E-AE5E6F1B6104}"/>
              </a:ext>
            </a:extLst>
          </p:cNvPr>
          <p:cNvSpPr>
            <a:spLocks noGrp="1"/>
          </p:cNvSpPr>
          <p:nvPr>
            <p:ph type="title"/>
          </p:nvPr>
        </p:nvSpPr>
        <p:spPr>
          <a:xfrm>
            <a:off x="646111" y="452718"/>
            <a:ext cx="9404723" cy="1400530"/>
          </a:xfrm>
        </p:spPr>
        <p:txBody>
          <a:bodyPr/>
          <a:lstStyle/>
          <a:p>
            <a:r>
              <a:rPr lang="de-DE"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Erfahrungsstand</a:t>
            </a:r>
          </a:p>
        </p:txBody>
      </p:sp>
    </p:spTree>
    <p:extLst>
      <p:ext uri="{BB962C8B-B14F-4D97-AF65-F5344CB8AC3E}">
        <p14:creationId xmlns:p14="http://schemas.microsoft.com/office/powerpoint/2010/main" val="2127035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9" name="Foliennummernplatzhalter 8"/>
          <p:cNvSpPr>
            <a:spLocks noGrp="1"/>
          </p:cNvSpPr>
          <p:nvPr>
            <p:ph type="sldNum" sz="quarter" idx="12"/>
          </p:nvPr>
        </p:nvSpPr>
        <p:spPr/>
        <p:txBody>
          <a:bodyPr/>
          <a:lstStyle/>
          <a:p>
            <a:r>
              <a:rPr lang="de-DE" dirty="0"/>
              <a:t>30</a:t>
            </a:r>
          </a:p>
        </p:txBody>
      </p:sp>
      <p:pic>
        <p:nvPicPr>
          <p:cNvPr id="3" name="Grafik 2" descr="QR Code zu Video mit der Zielgruppe Leichter Sprache">
            <a:extLst>
              <a:ext uri="{FF2B5EF4-FFF2-40B4-BE49-F238E27FC236}">
                <a16:creationId xmlns:a16="http://schemas.microsoft.com/office/drawing/2014/main" id="{A711BB5F-A02B-48AF-D743-202D6F8990A1}"/>
              </a:ext>
            </a:extLst>
          </p:cNvPr>
          <p:cNvPicPr>
            <a:picLocks noChangeAspect="1"/>
          </p:cNvPicPr>
          <p:nvPr/>
        </p:nvPicPr>
        <p:blipFill>
          <a:blip r:embed="rId2"/>
          <a:stretch>
            <a:fillRect/>
          </a:stretch>
        </p:blipFill>
        <p:spPr>
          <a:xfrm>
            <a:off x="6303814" y="1935606"/>
            <a:ext cx="1137203" cy="1137203"/>
          </a:xfrm>
          <a:prstGeom prst="rect">
            <a:avLst/>
          </a:prstGeom>
        </p:spPr>
      </p:pic>
      <p:sp>
        <p:nvSpPr>
          <p:cNvPr id="11" name="Inhaltsplatzhalter 2"/>
          <p:cNvSpPr txBox="1">
            <a:spLocks/>
          </p:cNvSpPr>
          <p:nvPr/>
        </p:nvSpPr>
        <p:spPr>
          <a:xfrm>
            <a:off x="646111" y="1861545"/>
            <a:ext cx="9989319" cy="446449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endParaRPr lang="de-DE" sz="1814" dirty="0">
              <a:solidFill>
                <a:srgbClr val="0062AB"/>
              </a:solidFill>
              <a:latin typeface="Arial" pitchFamily="34" charset="0"/>
              <a:cs typeface="Arial" pitchFamily="34" charset="0"/>
            </a:endParaRPr>
          </a:p>
          <a:p>
            <a:pPr>
              <a:spcAft>
                <a:spcPts val="544"/>
              </a:spcAft>
            </a:pPr>
            <a:r>
              <a:rPr lang="de-DE" sz="2177" b="1" dirty="0">
                <a:solidFill>
                  <a:schemeClr val="bg1"/>
                </a:solidFill>
                <a:latin typeface="Open Sans" panose="020B0606030504020204" pitchFamily="34" charset="0"/>
                <a:ea typeface="Open Sans" panose="020B0606030504020204" pitchFamily="34" charset="0"/>
                <a:cs typeface="Open Sans" panose="020B0606030504020204" pitchFamily="34" charset="0"/>
              </a:rPr>
              <a:t>heterogene</a:t>
            </a:r>
            <a:r>
              <a:rPr lang="de-DE" sz="2177" dirty="0">
                <a:solidFill>
                  <a:schemeClr val="bg1"/>
                </a:solidFill>
                <a:latin typeface="Open Sans" panose="020B0606030504020204" pitchFamily="34" charset="0"/>
                <a:ea typeface="Open Sans" panose="020B0606030504020204" pitchFamily="34" charset="0"/>
                <a:cs typeface="Open Sans" panose="020B0606030504020204" pitchFamily="34" charset="0"/>
              </a:rPr>
              <a:t> Zielgruppen</a:t>
            </a:r>
          </a:p>
          <a:p>
            <a:pPr marL="0" indent="0">
              <a:spcAft>
                <a:spcPts val="544"/>
              </a:spcAft>
              <a:buNone/>
            </a:pPr>
            <a:r>
              <a:rPr lang="de-DE" sz="2177"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rPr>
              <a:t>www.youtube.com/watch?v=4wrwQpxE2qc</a:t>
            </a:r>
            <a:endParaRPr lang="de-DE" sz="2177"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spcAft>
                <a:spcPts val="544"/>
              </a:spcAft>
            </a:pPr>
            <a:r>
              <a:rPr lang="de-DE" sz="2177" dirty="0">
                <a:solidFill>
                  <a:schemeClr val="bg1"/>
                </a:solidFill>
                <a:latin typeface="Open Sans" panose="020B0606030504020204" pitchFamily="34" charset="0"/>
                <a:ea typeface="Open Sans" panose="020B0606030504020204" pitchFamily="34" charset="0"/>
                <a:cs typeface="Open Sans" panose="020B0606030504020204" pitchFamily="34" charset="0"/>
              </a:rPr>
              <a:t>Stellungnahme zu Leichte Sprache, Einfache Sprache und KI:</a:t>
            </a:r>
          </a:p>
          <a:p>
            <a:pPr marL="0" indent="0">
              <a:spcAft>
                <a:spcPts val="544"/>
              </a:spcAft>
              <a:buNone/>
            </a:pPr>
            <a:r>
              <a:rPr lang="de-DE" sz="2177"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rPr>
              <a:t>https://kompetent-barrierefrei.de/aktuelles/detail/stellungnahme-leichte-sprache-einfache-sprache-und-kuenstliche-intelligenz</a:t>
            </a:r>
            <a:r>
              <a:rPr lang="de-DE" sz="2177"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spcAft>
                <a:spcPts val="544"/>
              </a:spcAft>
            </a:pPr>
            <a:r>
              <a:rPr lang="de-DE" sz="2177" dirty="0">
                <a:solidFill>
                  <a:schemeClr val="bg1"/>
                </a:solidFill>
                <a:latin typeface="Open Sans" panose="020B0606030504020204" pitchFamily="34" charset="0"/>
                <a:ea typeface="Open Sans" panose="020B0606030504020204" pitchFamily="34" charset="0"/>
                <a:cs typeface="Open Sans" panose="020B0606030504020204" pitchFamily="34" charset="0"/>
              </a:rPr>
              <a:t>Ansprechpartner vor Ort:</a:t>
            </a:r>
          </a:p>
          <a:p>
            <a:pPr marL="0" indent="0">
              <a:spcAft>
                <a:spcPts val="544"/>
              </a:spcAft>
              <a:buNone/>
            </a:pPr>
            <a:r>
              <a:rPr lang="de-DE" sz="2177"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rPr>
              <a:t>https://www.ab-nrw.de/barrierefreiheit-umsetzen/thema/leichte-sprache.html#thema-tab</a:t>
            </a:r>
            <a:r>
              <a:rPr lang="de-DE" sz="2177"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marL="0" indent="0">
              <a:spcAft>
                <a:spcPts val="544"/>
              </a:spcAft>
              <a:buNone/>
            </a:pPr>
            <a:endParaRPr lang="de-DE" sz="2177"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544"/>
              </a:spcAft>
              <a:buNone/>
            </a:pPr>
            <a:endParaRPr lang="de-DE" sz="2177" dirty="0">
              <a:solidFill>
                <a:srgbClr val="0062AB"/>
              </a:solidFill>
              <a:latin typeface="Century Gothic" panose="020B0502020202020204" pitchFamily="34" charset="0"/>
              <a:cs typeface="Arial" panose="020B0604020202020204" pitchFamily="34" charset="0"/>
            </a:endParaRPr>
          </a:p>
        </p:txBody>
      </p:sp>
      <p:sp>
        <p:nvSpPr>
          <p:cNvPr id="7" name="Titel 1">
            <a:extLst>
              <a:ext uri="{FF2B5EF4-FFF2-40B4-BE49-F238E27FC236}">
                <a16:creationId xmlns:a16="http://schemas.microsoft.com/office/drawing/2014/main" id="{72391505-6507-4E16-9B81-FE18A63DEDCF}"/>
              </a:ext>
            </a:extLst>
          </p:cNvPr>
          <p:cNvSpPr txBox="1">
            <a:spLocks noGrp="1"/>
          </p:cNvSpPr>
          <p:nvPr>
            <p:ph type="title" idx="4294967295"/>
          </p:nvPr>
        </p:nvSpPr>
        <p:spPr>
          <a:xfrm>
            <a:off x="646111" y="452718"/>
            <a:ext cx="9404723" cy="14005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4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Darüber hinaus</a:t>
            </a:r>
            <a:endParaRPr kumimoji="0" lang="de-DE" sz="3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88314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CB1E8D7-C704-4B38-824D-CDA1524BC0B9}"/>
              </a:ext>
            </a:extLst>
          </p:cNvPr>
          <p:cNvSpPr>
            <a:spLocks noGrp="1"/>
          </p:cNvSpPr>
          <p:nvPr>
            <p:ph type="title" idx="4294967295"/>
          </p:nvPr>
        </p:nvSpPr>
        <p:spPr bwMode="gray">
          <a:xfrm>
            <a:off x="10352088" y="295275"/>
            <a:ext cx="838200" cy="768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chemeClr val="tx1">
                    <a:tint val="75000"/>
                  </a:schemeClr>
                </a:solidFill>
                <a:effectLst/>
                <a:uLnTx/>
                <a:uFillTx/>
                <a:latin typeface="+mn-lt"/>
                <a:ea typeface="+mn-ea"/>
                <a:cs typeface="+mn-cs"/>
              </a:rPr>
              <a:t>1</a:t>
            </a:r>
          </a:p>
        </p:txBody>
      </p:sp>
      <p:pic>
        <p:nvPicPr>
          <p:cNvPr id="1028" name="Picture 4" descr="Sie Haben Ihr Ziel Erreicht - Fußmatte - Weiß - Vorne">
            <a:extLst>
              <a:ext uri="{FF2B5EF4-FFF2-40B4-BE49-F238E27FC236}">
                <a16:creationId xmlns:a16="http://schemas.microsoft.com/office/drawing/2014/main" id="{98EB271E-B36C-AE35-6A6F-684B25A18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1790700"/>
            <a:ext cx="49625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13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F9E5C-FD93-414B-A0C6-BEE37771194B}"/>
              </a:ext>
            </a:extLst>
          </p:cNvPr>
          <p:cNvSpPr>
            <a:spLocks noGrp="1"/>
          </p:cNvSpPr>
          <p:nvPr>
            <p:ph type="title"/>
          </p:nvPr>
        </p:nvSpPr>
        <p:spPr/>
        <p:txBody>
          <a:bodyPr/>
          <a:lstStyle/>
          <a:p>
            <a:r>
              <a:rPr lang="de-DE" dirty="0">
                <a:solidFill>
                  <a:schemeClr val="bg1"/>
                </a:solidFill>
                <a:latin typeface="Open Sans" panose="020B0606030504020204" pitchFamily="34" charset="0"/>
                <a:ea typeface="Open Sans" panose="020B0606030504020204" pitchFamily="34" charset="0"/>
                <a:cs typeface="Open Sans" panose="020B0606030504020204" pitchFamily="34" charset="0"/>
              </a:rPr>
              <a:t>Leichte Sprache – Fact Sheet</a:t>
            </a:r>
          </a:p>
        </p:txBody>
      </p:sp>
      <p:sp>
        <p:nvSpPr>
          <p:cNvPr id="4" name="Foliennummernplatzhalter 3">
            <a:extLst>
              <a:ext uri="{FF2B5EF4-FFF2-40B4-BE49-F238E27FC236}">
                <a16:creationId xmlns:a16="http://schemas.microsoft.com/office/drawing/2014/main" id="{D852B725-84E3-4A2E-9C6D-B340C47F84F5}"/>
              </a:ext>
            </a:extLst>
          </p:cNvPr>
          <p:cNvSpPr>
            <a:spLocks noGrp="1"/>
          </p:cNvSpPr>
          <p:nvPr>
            <p:ph type="sldNum" sz="quarter" idx="12"/>
          </p:nvPr>
        </p:nvSpPr>
        <p:spPr/>
        <p:txBody>
          <a:bodyPr/>
          <a:lstStyle/>
          <a:p>
            <a:r>
              <a:rPr lang="de-DE" dirty="0"/>
              <a:t>3</a:t>
            </a:r>
          </a:p>
        </p:txBody>
      </p:sp>
      <p:sp>
        <p:nvSpPr>
          <p:cNvPr id="18" name="Textfeld 17">
            <a:extLst>
              <a:ext uri="{FF2B5EF4-FFF2-40B4-BE49-F238E27FC236}">
                <a16:creationId xmlns:a16="http://schemas.microsoft.com/office/drawing/2014/main" id="{5A629258-2372-4D4E-BB8C-3F8D86ECB7C7}"/>
              </a:ext>
            </a:extLst>
          </p:cNvPr>
          <p:cNvSpPr txBox="1"/>
          <p:nvPr/>
        </p:nvSpPr>
        <p:spPr>
          <a:xfrm>
            <a:off x="893378" y="1713186"/>
            <a:ext cx="10762594" cy="4048544"/>
          </a:xfrm>
          <a:prstGeom prst="rect">
            <a:avLst/>
          </a:prstGeom>
          <a:noFill/>
        </p:spPr>
        <p:txBody>
          <a:bodyPr wrap="square" rtlCol="0">
            <a:spAutoFit/>
          </a:bodyPr>
          <a:lstStyle/>
          <a:p>
            <a:pPr marL="457200" indent="-457200" algn="l">
              <a:lnSpc>
                <a:spcPct val="120000"/>
              </a:lnSpc>
              <a:spcAft>
                <a:spcPts val="544"/>
              </a:spcAft>
              <a:buFont typeface="Arial" panose="020B0604020202020204" pitchFamily="34" charset="0"/>
              <a:buChar char="•"/>
            </a:pPr>
            <a:r>
              <a:rPr lang="de-DE"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Varietät des Deutschen </a:t>
            </a:r>
          </a:p>
          <a:p>
            <a:pPr marL="457200" indent="-457200" algn="l">
              <a:lnSpc>
                <a:spcPct val="120000"/>
              </a:lnSpc>
              <a:spcAft>
                <a:spcPts val="544"/>
              </a:spcAft>
              <a:buFont typeface="Arial" panose="020B0604020202020204" pitchFamily="34" charset="0"/>
              <a:buChar char="•"/>
            </a:pPr>
            <a:r>
              <a:rPr lang="de-DE"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wenig komplexer Satzbau </a:t>
            </a:r>
          </a:p>
          <a:p>
            <a:pPr marL="457200" indent="-457200" algn="l">
              <a:lnSpc>
                <a:spcPct val="120000"/>
              </a:lnSpc>
              <a:spcAft>
                <a:spcPts val="544"/>
              </a:spcAft>
              <a:buFont typeface="Arial" panose="020B0604020202020204" pitchFamily="34" charset="0"/>
              <a:buChar char="•"/>
            </a:pPr>
            <a:r>
              <a:rPr lang="de-DE"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stark reduzierter Wortschatz</a:t>
            </a:r>
          </a:p>
          <a:p>
            <a:pPr marL="457200" indent="-457200" algn="l">
              <a:lnSpc>
                <a:spcPct val="120000"/>
              </a:lnSpc>
              <a:spcAft>
                <a:spcPts val="544"/>
              </a:spcAft>
              <a:buFont typeface="Arial" panose="020B0604020202020204" pitchFamily="34" charset="0"/>
              <a:buChar char="•"/>
            </a:pPr>
            <a:r>
              <a:rPr lang="de-DE"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orthographisch und grammatisch korrektes Deutsch</a:t>
            </a:r>
          </a:p>
          <a:p>
            <a:pPr marL="457200" indent="-457200">
              <a:lnSpc>
                <a:spcPct val="120000"/>
              </a:lnSpc>
              <a:spcAft>
                <a:spcPts val="544"/>
              </a:spcAft>
              <a:buFont typeface="Arial" panose="020B0604020202020204" pitchFamily="34" charset="0"/>
              <a:buChar char="•"/>
            </a:pPr>
            <a:r>
              <a:rPr lang="de-DE"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stets Zusatzangebot</a:t>
            </a:r>
          </a:p>
          <a:p>
            <a:pPr marL="457200" indent="-457200" algn="l">
              <a:lnSpc>
                <a:spcPct val="120000"/>
              </a:lnSpc>
              <a:spcAft>
                <a:spcPts val="544"/>
              </a:spcAft>
              <a:buFont typeface="Arial" panose="020B0604020202020204" pitchFamily="34" charset="0"/>
              <a:buChar char="•"/>
            </a:pPr>
            <a:r>
              <a:rPr lang="de-DE"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Kommunikationshilfe </a:t>
            </a:r>
          </a:p>
          <a:p>
            <a:pPr marL="457200" indent="-457200" algn="l">
              <a:lnSpc>
                <a:spcPct val="120000"/>
              </a:lnSpc>
              <a:spcAft>
                <a:spcPts val="544"/>
              </a:spcAft>
              <a:buFont typeface="Arial" panose="020B0604020202020204" pitchFamily="34" charset="0"/>
              <a:buChar char="•"/>
            </a:pPr>
            <a:r>
              <a:rPr lang="de-DE"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Zweck</a:t>
            </a:r>
            <a:r>
              <a:rPr lang="de-DE"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de-DE"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Partizipation</a:t>
            </a:r>
            <a:r>
              <a:rPr lang="de-DE"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sfunktion, </a:t>
            </a:r>
            <a:r>
              <a:rPr lang="de-DE"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Brücke</a:t>
            </a:r>
            <a:r>
              <a:rPr lang="de-DE"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nfunktion, </a:t>
            </a:r>
            <a:r>
              <a:rPr lang="de-DE"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Lern</a:t>
            </a:r>
            <a:r>
              <a:rPr lang="de-DE"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funktion</a:t>
            </a:r>
          </a:p>
        </p:txBody>
      </p:sp>
    </p:spTree>
    <p:extLst>
      <p:ext uri="{BB962C8B-B14F-4D97-AF65-F5344CB8AC3E}">
        <p14:creationId xmlns:p14="http://schemas.microsoft.com/office/powerpoint/2010/main" val="4058153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00140-A9C8-4943-8A85-BE0CB235F81A}"/>
              </a:ext>
            </a:extLst>
          </p:cNvPr>
          <p:cNvSpPr>
            <a:spLocks noGrp="1"/>
          </p:cNvSpPr>
          <p:nvPr>
            <p:ph type="title"/>
          </p:nvPr>
        </p:nvSpPr>
        <p:spPr>
          <a:xfrm>
            <a:off x="646111" y="409175"/>
            <a:ext cx="9404723" cy="1400530"/>
          </a:xfrm>
        </p:spPr>
        <p:txBody>
          <a:bodyPr>
            <a:normAutofit/>
          </a:bodyPr>
          <a:lstStyle/>
          <a:p>
            <a:r>
              <a:rPr lang="de-DE"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Zur Sache</a:t>
            </a:r>
          </a:p>
        </p:txBody>
      </p:sp>
      <p:sp>
        <p:nvSpPr>
          <p:cNvPr id="7" name="Foliennummernplatzhalter 6">
            <a:extLst>
              <a:ext uri="{FF2B5EF4-FFF2-40B4-BE49-F238E27FC236}">
                <a16:creationId xmlns:a16="http://schemas.microsoft.com/office/drawing/2014/main" id="{A268B3D8-9966-43B0-B8E6-6A82961D3967}"/>
              </a:ext>
            </a:extLst>
          </p:cNvPr>
          <p:cNvSpPr>
            <a:spLocks noGrp="1"/>
          </p:cNvSpPr>
          <p:nvPr>
            <p:ph type="sldNum" sz="quarter" idx="12"/>
          </p:nvPr>
        </p:nvSpPr>
        <p:spPr/>
        <p:txBody>
          <a:bodyPr/>
          <a:lstStyle/>
          <a:p>
            <a:r>
              <a:rPr lang="de-DE" dirty="0"/>
              <a:t>4</a:t>
            </a:r>
          </a:p>
        </p:txBody>
      </p:sp>
      <p:sp>
        <p:nvSpPr>
          <p:cNvPr id="3" name="Textfeld 2">
            <a:extLst>
              <a:ext uri="{FF2B5EF4-FFF2-40B4-BE49-F238E27FC236}">
                <a16:creationId xmlns:a16="http://schemas.microsoft.com/office/drawing/2014/main" id="{20DD9B75-FC69-49AD-4320-554DB6B26B5E}"/>
              </a:ext>
            </a:extLst>
          </p:cNvPr>
          <p:cNvSpPr txBox="1"/>
          <p:nvPr/>
        </p:nvSpPr>
        <p:spPr>
          <a:xfrm>
            <a:off x="893378" y="1713186"/>
            <a:ext cx="10762594" cy="2785378"/>
          </a:xfrm>
          <a:prstGeom prst="rect">
            <a:avLst/>
          </a:prstGeom>
          <a:noFill/>
        </p:spPr>
        <p:txBody>
          <a:bodyPr wrap="square" rtlCol="0">
            <a:spAutoFit/>
          </a:bodyPr>
          <a:lstStyle/>
          <a:p>
            <a:pPr>
              <a:spcAft>
                <a:spcPts val="600"/>
              </a:spcAft>
            </a:pPr>
            <a:r>
              <a:rPr lang="de-DE"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Wie viele </a:t>
            </a:r>
            <a:r>
              <a:rPr lang="de-DE" sz="2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Erwachsene</a:t>
            </a:r>
            <a:r>
              <a:rPr lang="de-DE"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 in Deutschland haben</a:t>
            </a:r>
          </a:p>
          <a:p>
            <a:pPr>
              <a:spcAft>
                <a:spcPts val="600"/>
              </a:spcAft>
            </a:pPr>
            <a:r>
              <a:rPr lang="de-DE" sz="2500" b="1" dirty="0">
                <a:solidFill>
                  <a:srgbClr val="CC0000"/>
                </a:solidFill>
                <a:latin typeface="Open Sans" panose="020B0606030504020204" pitchFamily="34" charset="0"/>
                <a:ea typeface="Open Sans" panose="020B0606030504020204" pitchFamily="34" charset="0"/>
                <a:cs typeface="Open Sans" panose="020B0606030504020204" pitchFamily="34" charset="0"/>
              </a:rPr>
              <a:t>Probleme</a:t>
            </a:r>
            <a:r>
              <a:rPr lang="de-DE"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 mit dem Lesen &amp; Schreiben?</a:t>
            </a:r>
          </a:p>
          <a:p>
            <a:pPr marL="342900" indent="-342900">
              <a:spcAft>
                <a:spcPts val="600"/>
              </a:spcAft>
              <a:buFont typeface="Arial" panose="020B0604020202020204" pitchFamily="34" charset="0"/>
              <a:buChar char="•"/>
            </a:pPr>
            <a:r>
              <a:rPr lang="de-DE"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2 Mio.</a:t>
            </a:r>
          </a:p>
          <a:p>
            <a:pPr marL="342900" indent="-342900">
              <a:spcAft>
                <a:spcPts val="600"/>
              </a:spcAft>
              <a:buFont typeface="Arial" panose="020B0604020202020204" pitchFamily="34" charset="0"/>
              <a:buChar char="•"/>
            </a:pPr>
            <a:r>
              <a:rPr lang="de-DE"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4 Mio.</a:t>
            </a:r>
          </a:p>
          <a:p>
            <a:pPr marL="342900" indent="-342900">
              <a:spcAft>
                <a:spcPts val="600"/>
              </a:spcAft>
              <a:buFont typeface="Arial" panose="020B0604020202020204" pitchFamily="34" charset="0"/>
              <a:buChar char="•"/>
            </a:pPr>
            <a:r>
              <a:rPr lang="de-DE"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6 Mio.</a:t>
            </a:r>
          </a:p>
          <a:p>
            <a:pPr marL="342900" indent="-342900">
              <a:spcAft>
                <a:spcPts val="600"/>
              </a:spcAft>
              <a:buFont typeface="Arial" panose="020B0604020202020204" pitchFamily="34" charset="0"/>
              <a:buChar char="•"/>
            </a:pPr>
            <a:r>
              <a:rPr lang="de-DE"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mehr</a:t>
            </a:r>
          </a:p>
        </p:txBody>
      </p:sp>
      <p:pic>
        <p:nvPicPr>
          <p:cNvPr id="1026" name="Picture 2" descr="Wer wird Millionär?&quot;: Günther Jauch enthüllt seinen Abitur-Durchschnitt">
            <a:extLst>
              <a:ext uri="{FF2B5EF4-FFF2-40B4-BE49-F238E27FC236}">
                <a16:creationId xmlns:a16="http://schemas.microsoft.com/office/drawing/2014/main" id="{079245A4-1D29-EC6F-93B4-F6593D25F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2333" y="2364860"/>
            <a:ext cx="4055242" cy="2270935"/>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42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00140-A9C8-4943-8A85-BE0CB235F81A}"/>
              </a:ext>
            </a:extLst>
          </p:cNvPr>
          <p:cNvSpPr>
            <a:spLocks noGrp="1"/>
          </p:cNvSpPr>
          <p:nvPr>
            <p:ph type="title"/>
          </p:nvPr>
        </p:nvSpPr>
        <p:spPr>
          <a:xfrm>
            <a:off x="646111" y="409175"/>
            <a:ext cx="9404723" cy="1400530"/>
          </a:xfrm>
        </p:spPr>
        <p:txBody>
          <a:bodyPr>
            <a:normAutofit/>
          </a:bodyPr>
          <a:lstStyle/>
          <a:p>
            <a:r>
              <a:rPr lang="de-DE" sz="4000">
                <a:solidFill>
                  <a:schemeClr val="bg1"/>
                </a:solidFill>
                <a:latin typeface="Open Sans" panose="020B0606030504020204" pitchFamily="34" charset="0"/>
                <a:ea typeface="Open Sans" panose="020B0606030504020204" pitchFamily="34" charset="0"/>
                <a:cs typeface="Open Sans" panose="020B0606030504020204" pitchFamily="34" charset="0"/>
              </a:rPr>
              <a:t>Literalität</a:t>
            </a:r>
            <a:endParaRPr lang="de-DE" sz="4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oliennummernplatzhalter 6">
            <a:extLst>
              <a:ext uri="{FF2B5EF4-FFF2-40B4-BE49-F238E27FC236}">
                <a16:creationId xmlns:a16="http://schemas.microsoft.com/office/drawing/2014/main" id="{A268B3D8-9966-43B0-B8E6-6A82961D3967}"/>
              </a:ext>
            </a:extLst>
          </p:cNvPr>
          <p:cNvSpPr>
            <a:spLocks noGrp="1"/>
          </p:cNvSpPr>
          <p:nvPr>
            <p:ph type="sldNum" sz="quarter" idx="12"/>
          </p:nvPr>
        </p:nvSpPr>
        <p:spPr/>
        <p:txBody>
          <a:bodyPr/>
          <a:lstStyle/>
          <a:p>
            <a:r>
              <a:rPr lang="de-DE" dirty="0"/>
              <a:t>5</a:t>
            </a:r>
          </a:p>
        </p:txBody>
      </p:sp>
      <p:sp>
        <p:nvSpPr>
          <p:cNvPr id="3" name="Textfeld 2">
            <a:extLst>
              <a:ext uri="{FF2B5EF4-FFF2-40B4-BE49-F238E27FC236}">
                <a16:creationId xmlns:a16="http://schemas.microsoft.com/office/drawing/2014/main" id="{20DD9B75-FC69-49AD-4320-554DB6B26B5E}"/>
              </a:ext>
            </a:extLst>
          </p:cNvPr>
          <p:cNvSpPr txBox="1"/>
          <p:nvPr/>
        </p:nvSpPr>
        <p:spPr>
          <a:xfrm>
            <a:off x="893378" y="1713186"/>
            <a:ext cx="10762594" cy="2785378"/>
          </a:xfrm>
          <a:prstGeom prst="rect">
            <a:avLst/>
          </a:prstGeom>
          <a:noFill/>
        </p:spPr>
        <p:txBody>
          <a:bodyPr wrap="square" rtlCol="0">
            <a:spAutoFit/>
          </a:bodyPr>
          <a:lstStyle/>
          <a:p>
            <a:pPr>
              <a:spcAft>
                <a:spcPts val="600"/>
              </a:spcAft>
            </a:pPr>
            <a:r>
              <a:rPr lang="de-DE"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Wie viele </a:t>
            </a:r>
            <a:r>
              <a:rPr lang="de-DE" sz="2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Erwachsene</a:t>
            </a:r>
            <a:r>
              <a:rPr lang="de-DE"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 in Deutschland haben</a:t>
            </a:r>
          </a:p>
          <a:p>
            <a:pPr>
              <a:spcAft>
                <a:spcPts val="600"/>
              </a:spcAft>
            </a:pPr>
            <a:r>
              <a:rPr lang="de-DE" sz="2500" b="1" dirty="0">
                <a:solidFill>
                  <a:srgbClr val="CC0000"/>
                </a:solidFill>
                <a:latin typeface="Open Sans" panose="020B0606030504020204" pitchFamily="34" charset="0"/>
                <a:ea typeface="Open Sans" panose="020B0606030504020204" pitchFamily="34" charset="0"/>
                <a:cs typeface="Open Sans" panose="020B0606030504020204" pitchFamily="34" charset="0"/>
              </a:rPr>
              <a:t>Probleme</a:t>
            </a:r>
            <a:r>
              <a:rPr lang="de-DE"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 mit dem Lesen &amp; Schreiben?</a:t>
            </a:r>
          </a:p>
          <a:p>
            <a:pPr marL="342900" indent="-342900">
              <a:spcAft>
                <a:spcPts val="600"/>
              </a:spcAft>
              <a:buFont typeface="Arial" panose="020B0604020202020204" pitchFamily="34" charset="0"/>
              <a:buChar char="•"/>
            </a:pPr>
            <a:r>
              <a:rPr lang="de-DE"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2 Mio.</a:t>
            </a:r>
          </a:p>
          <a:p>
            <a:pPr marL="342900" indent="-342900">
              <a:spcAft>
                <a:spcPts val="600"/>
              </a:spcAft>
              <a:buFont typeface="Arial" panose="020B0604020202020204" pitchFamily="34" charset="0"/>
              <a:buChar char="•"/>
            </a:pPr>
            <a:r>
              <a:rPr lang="de-DE"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4 Mio.</a:t>
            </a:r>
          </a:p>
          <a:p>
            <a:pPr marL="342900" indent="-342900">
              <a:spcAft>
                <a:spcPts val="600"/>
              </a:spcAft>
              <a:buFont typeface="Arial" panose="020B0604020202020204" pitchFamily="34" charset="0"/>
              <a:buChar char="•"/>
            </a:pPr>
            <a:r>
              <a:rPr lang="de-DE"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6 Mio.</a:t>
            </a:r>
          </a:p>
          <a:p>
            <a:pPr marL="342900" indent="-342900">
              <a:spcAft>
                <a:spcPts val="600"/>
              </a:spcAft>
              <a:buFont typeface="Arial" panose="020B0604020202020204" pitchFamily="34" charset="0"/>
              <a:buChar char="•"/>
            </a:pPr>
            <a:r>
              <a:rPr lang="de-DE" sz="25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mehr &gt; knapp 20 Mio.</a:t>
            </a:r>
          </a:p>
        </p:txBody>
      </p:sp>
      <p:pic>
        <p:nvPicPr>
          <p:cNvPr id="8" name="Picture 2" descr="Gesicht eines Orangutanjungen mit zu Berge stehenden Haaren und offenem Mund.">
            <a:extLst>
              <a:ext uri="{FF2B5EF4-FFF2-40B4-BE49-F238E27FC236}">
                <a16:creationId xmlns:a16="http://schemas.microsoft.com/office/drawing/2014/main" id="{18CB0562-0E83-50FE-3A00-033F7EE41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013" y="2242431"/>
            <a:ext cx="2817360" cy="2256133"/>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196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00201368-8181-439D-937F-C86EA0D25D65}"/>
              </a:ext>
            </a:extLst>
          </p:cNvPr>
          <p:cNvSpPr>
            <a:spLocks noGrp="1"/>
          </p:cNvSpPr>
          <p:nvPr>
            <p:ph type="sldNum" sz="quarter" idx="12"/>
          </p:nvPr>
        </p:nvSpPr>
        <p:spPr/>
        <p:txBody>
          <a:bodyPr/>
          <a:lstStyle/>
          <a:p>
            <a:r>
              <a:rPr lang="de-DE" dirty="0"/>
              <a:t>6</a:t>
            </a:r>
          </a:p>
        </p:txBody>
      </p:sp>
      <p:sp>
        <p:nvSpPr>
          <p:cNvPr id="7" name="Rechteck: abgerundete Ecken 6">
            <a:extLst>
              <a:ext uri="{FF2B5EF4-FFF2-40B4-BE49-F238E27FC236}">
                <a16:creationId xmlns:a16="http://schemas.microsoft.com/office/drawing/2014/main" id="{1AD869A7-7253-1728-428E-96E18669BE45}"/>
              </a:ext>
            </a:extLst>
          </p:cNvPr>
          <p:cNvSpPr/>
          <p:nvPr/>
        </p:nvSpPr>
        <p:spPr>
          <a:xfrm>
            <a:off x="8846288" y="4848446"/>
            <a:ext cx="3050167" cy="163482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85750" indent="-285750">
              <a:spcAft>
                <a:spcPts val="600"/>
              </a:spcAft>
              <a:buFont typeface="Arial" panose="020B0604020202020204" pitchFamily="34" charset="0"/>
              <a:buChar char="•"/>
            </a:pPr>
            <a:r>
              <a:rPr lang="de-DE" dirty="0">
                <a:solidFill>
                  <a:schemeClr val="bg1"/>
                </a:solidFill>
                <a:latin typeface="Open Sans" panose="020B0606030504020204" pitchFamily="34" charset="0"/>
                <a:ea typeface="Open Sans" panose="020B0606030504020204" pitchFamily="34" charset="0"/>
                <a:cs typeface="Open Sans" panose="020B0606030504020204" pitchFamily="34" charset="0"/>
              </a:rPr>
              <a:t>„typische“ Adressaten LS nicht erfasst</a:t>
            </a:r>
          </a:p>
          <a:p>
            <a:pPr marL="342900" indent="-342900">
              <a:buFont typeface="Arial" panose="020B0604020202020204" pitchFamily="34" charset="0"/>
              <a:buChar char="•"/>
            </a:pPr>
            <a:r>
              <a:rPr lang="de-DE" dirty="0">
                <a:solidFill>
                  <a:schemeClr val="bg1"/>
                </a:solidFill>
                <a:latin typeface="Open Sans" panose="020B0606030504020204" pitchFamily="34" charset="0"/>
                <a:ea typeface="Open Sans" panose="020B0606030504020204" pitchFamily="34" charset="0"/>
                <a:cs typeface="Open Sans" panose="020B0606030504020204" pitchFamily="34" charset="0"/>
              </a:rPr>
              <a:t>gelten z.T. als nicht geschäftsfähig</a:t>
            </a:r>
          </a:p>
        </p:txBody>
      </p:sp>
      <p:graphicFrame>
        <p:nvGraphicFramePr>
          <p:cNvPr id="8" name="Tabelle 7">
            <a:extLst>
              <a:ext uri="{FF2B5EF4-FFF2-40B4-BE49-F238E27FC236}">
                <a16:creationId xmlns:a16="http://schemas.microsoft.com/office/drawing/2014/main" id="{03C16E23-A56E-45AD-A81C-EB75C8844E6B}"/>
              </a:ext>
            </a:extLst>
          </p:cNvPr>
          <p:cNvGraphicFramePr>
            <a:graphicFrameLocks noGrp="1"/>
          </p:cNvGraphicFramePr>
          <p:nvPr>
            <p:extLst>
              <p:ext uri="{D42A27DB-BD31-4B8C-83A1-F6EECF244321}">
                <p14:modId xmlns:p14="http://schemas.microsoft.com/office/powerpoint/2010/main" val="1677882716"/>
              </p:ext>
            </p:extLst>
          </p:nvPr>
        </p:nvGraphicFramePr>
        <p:xfrm>
          <a:off x="1145841" y="2520474"/>
          <a:ext cx="9497348" cy="3716748"/>
        </p:xfrm>
        <a:graphic>
          <a:graphicData uri="http://schemas.openxmlformats.org/drawingml/2006/table">
            <a:tbl>
              <a:tblPr firstRow="1" firstCol="1" lastRow="1" lastCol="1" bandRow="1" bandCol="1">
                <a:tableStyleId>{5940675A-B579-460E-94D1-54222C63F5DA}</a:tableStyleId>
              </a:tblPr>
              <a:tblGrid>
                <a:gridCol w="1011629">
                  <a:extLst>
                    <a:ext uri="{9D8B030D-6E8A-4147-A177-3AD203B41FA5}">
                      <a16:colId xmlns:a16="http://schemas.microsoft.com/office/drawing/2014/main" val="2812916514"/>
                    </a:ext>
                  </a:extLst>
                </a:gridCol>
                <a:gridCol w="6508577">
                  <a:extLst>
                    <a:ext uri="{9D8B030D-6E8A-4147-A177-3AD203B41FA5}">
                      <a16:colId xmlns:a16="http://schemas.microsoft.com/office/drawing/2014/main" val="3611372133"/>
                    </a:ext>
                  </a:extLst>
                </a:gridCol>
                <a:gridCol w="1977142">
                  <a:extLst>
                    <a:ext uri="{9D8B030D-6E8A-4147-A177-3AD203B41FA5}">
                      <a16:colId xmlns:a16="http://schemas.microsoft.com/office/drawing/2014/main" val="3750622057"/>
                    </a:ext>
                  </a:extLst>
                </a:gridCol>
              </a:tblGrid>
              <a:tr h="272426">
                <a:tc>
                  <a:txBody>
                    <a:bodyPr/>
                    <a:lstStyle/>
                    <a:p>
                      <a:pPr marL="68580">
                        <a:lnSpc>
                          <a:spcPct val="115000"/>
                        </a:lnSpc>
                        <a:spcBef>
                          <a:spcPts val="330"/>
                        </a:spcBef>
                        <a:spcAft>
                          <a:spcPts val="0"/>
                        </a:spcAft>
                      </a:pPr>
                      <a:r>
                        <a:rPr lang="en-US" sz="1800" b="1" dirty="0">
                          <a:ln>
                            <a:noFill/>
                          </a:ln>
                          <a:solidFill>
                            <a:sysClr val="windowText" lastClr="000000"/>
                          </a:solidFill>
                          <a:effectLst/>
                          <a:latin typeface="Open Sans" panose="020B0606030504020204"/>
                        </a:rPr>
                        <a:t>α-Level</a:t>
                      </a:r>
                      <a:endParaRPr lang="de-DE" sz="1800" b="1" dirty="0">
                        <a:ln>
                          <a:noFill/>
                        </a:ln>
                        <a:solidFill>
                          <a:sysClr val="windowText" lastClr="000000"/>
                        </a:solidFill>
                        <a:effectLst/>
                        <a:latin typeface="Open Sans" panose="020B0606030504020204"/>
                        <a:ea typeface="Open Sans" panose="020B0606030504020204" pitchFamily="34" charset="0"/>
                        <a:cs typeface="Open Sans" panose="020B0606030504020204" pitchFamily="34" charset="0"/>
                      </a:endParaRPr>
                    </a:p>
                  </a:txBody>
                  <a:tcPr marL="0" marR="0" marT="0" marB="0"/>
                </a:tc>
                <a:tc>
                  <a:txBody>
                    <a:bodyPr/>
                    <a:lstStyle/>
                    <a:p>
                      <a:pPr marL="68580">
                        <a:lnSpc>
                          <a:spcPct val="115000"/>
                        </a:lnSpc>
                        <a:spcBef>
                          <a:spcPts val="330"/>
                        </a:spcBef>
                        <a:spcAft>
                          <a:spcPts val="0"/>
                        </a:spcAft>
                      </a:pPr>
                      <a:r>
                        <a:rPr lang="en-US" sz="1800" b="1" dirty="0" err="1">
                          <a:ln>
                            <a:noFill/>
                          </a:ln>
                          <a:solidFill>
                            <a:sysClr val="windowText" lastClr="000000"/>
                          </a:solidFill>
                          <a:effectLst/>
                          <a:latin typeface="Open Sans" panose="020B0606030504020204"/>
                        </a:rPr>
                        <a:t>Beschreibung</a:t>
                      </a:r>
                      <a:endParaRPr lang="de-DE" sz="1800" b="1" dirty="0">
                        <a:ln>
                          <a:noFill/>
                        </a:ln>
                        <a:solidFill>
                          <a:sysClr val="windowText" lastClr="000000"/>
                        </a:solidFill>
                        <a:effectLst/>
                        <a:latin typeface="Open Sans" panose="020B0606030504020204"/>
                        <a:ea typeface="Open Sans" panose="020B0606030504020204" pitchFamily="34" charset="0"/>
                        <a:cs typeface="Open Sans" panose="020B0606030504020204" pitchFamily="34" charset="0"/>
                      </a:endParaRPr>
                    </a:p>
                  </a:txBody>
                  <a:tcPr marL="0" marR="0" marT="0" marB="0"/>
                </a:tc>
                <a:tc>
                  <a:txBody>
                    <a:bodyPr/>
                    <a:lstStyle/>
                    <a:p>
                      <a:pPr marL="68580">
                        <a:lnSpc>
                          <a:spcPct val="115000"/>
                        </a:lnSpc>
                        <a:spcBef>
                          <a:spcPts val="0"/>
                        </a:spcBef>
                        <a:spcAft>
                          <a:spcPts val="0"/>
                        </a:spcAft>
                      </a:pPr>
                      <a:r>
                        <a:rPr lang="en-US" sz="1800" b="1" dirty="0" err="1">
                          <a:ln>
                            <a:noFill/>
                          </a:ln>
                          <a:solidFill>
                            <a:sysClr val="windowText" lastClr="000000"/>
                          </a:solidFill>
                          <a:effectLst/>
                          <a:latin typeface="Open Sans" panose="020B0606030504020204"/>
                        </a:rPr>
                        <a:t>Betroffene</a:t>
                      </a:r>
                      <a:r>
                        <a:rPr lang="en-US" sz="1800" b="1" dirty="0">
                          <a:ln>
                            <a:noFill/>
                          </a:ln>
                          <a:solidFill>
                            <a:sysClr val="windowText" lastClr="000000"/>
                          </a:solidFill>
                          <a:effectLst/>
                          <a:latin typeface="Open Sans" panose="020B0606030504020204"/>
                        </a:rPr>
                        <a:t> in </a:t>
                      </a:r>
                      <a:r>
                        <a:rPr lang="en-US" sz="1800" b="1" dirty="0" err="1">
                          <a:ln>
                            <a:noFill/>
                          </a:ln>
                          <a:solidFill>
                            <a:sysClr val="windowText" lastClr="000000"/>
                          </a:solidFill>
                          <a:effectLst/>
                          <a:latin typeface="Open Sans" panose="020B0606030504020204"/>
                        </a:rPr>
                        <a:t>Dtl</a:t>
                      </a:r>
                      <a:r>
                        <a:rPr lang="en-US" sz="1800" b="1" dirty="0">
                          <a:ln>
                            <a:noFill/>
                          </a:ln>
                          <a:solidFill>
                            <a:sysClr val="windowText" lastClr="000000"/>
                          </a:solidFill>
                          <a:effectLst/>
                          <a:latin typeface="Open Sans" panose="020B0606030504020204"/>
                        </a:rPr>
                        <a:t>. </a:t>
                      </a:r>
                    </a:p>
                    <a:p>
                      <a:pPr marL="68580">
                        <a:lnSpc>
                          <a:spcPct val="115000"/>
                        </a:lnSpc>
                        <a:spcBef>
                          <a:spcPts val="0"/>
                        </a:spcBef>
                        <a:spcAft>
                          <a:spcPts val="600"/>
                        </a:spcAft>
                      </a:pPr>
                      <a:r>
                        <a:rPr lang="en-US" sz="1800" b="1" dirty="0">
                          <a:ln>
                            <a:noFill/>
                          </a:ln>
                          <a:solidFill>
                            <a:sysClr val="windowText" lastClr="000000"/>
                          </a:solidFill>
                          <a:effectLst/>
                          <a:latin typeface="Open Sans" panose="020B0606030504020204"/>
                        </a:rPr>
                        <a:t>(Alter 18</a:t>
                      </a:r>
                      <a:r>
                        <a:rPr lang="de-DE" sz="1800" b="1" spc="5" dirty="0">
                          <a:ln>
                            <a:noFill/>
                          </a:ln>
                          <a:solidFill>
                            <a:sysClr val="windowText" lastClr="000000"/>
                          </a:solidFill>
                          <a:effectLst/>
                          <a:latin typeface="Open Sans" panose="020B0606030504020204"/>
                        </a:rPr>
                        <a:t>-</a:t>
                      </a:r>
                      <a:r>
                        <a:rPr lang="en-US" sz="1800" b="1" dirty="0">
                          <a:ln>
                            <a:noFill/>
                          </a:ln>
                          <a:solidFill>
                            <a:sysClr val="windowText" lastClr="000000"/>
                          </a:solidFill>
                          <a:effectLst/>
                          <a:latin typeface="Open Sans" panose="020B0606030504020204"/>
                        </a:rPr>
                        <a:t>64)</a:t>
                      </a:r>
                      <a:endParaRPr lang="de-DE" sz="1800" b="1" dirty="0">
                        <a:ln>
                          <a:noFill/>
                        </a:ln>
                        <a:solidFill>
                          <a:sysClr val="windowText" lastClr="000000"/>
                        </a:solidFill>
                        <a:effectLst/>
                        <a:latin typeface="Open Sans" panose="020B0606030504020204"/>
                        <a:ea typeface="Open Sans" panose="020B0606030504020204" pitchFamily="34" charset="0"/>
                        <a:cs typeface="Open Sans" panose="020B0606030504020204" pitchFamily="34" charset="0"/>
                      </a:endParaRPr>
                    </a:p>
                  </a:txBody>
                  <a:tcPr marL="0" marR="0" marT="0" marB="0"/>
                </a:tc>
                <a:extLst>
                  <a:ext uri="{0D108BD9-81ED-4DB2-BD59-A6C34878D82A}">
                    <a16:rowId xmlns:a16="http://schemas.microsoft.com/office/drawing/2014/main" val="3517837496"/>
                  </a:ext>
                </a:extLst>
              </a:tr>
              <a:tr h="365782">
                <a:tc>
                  <a:txBody>
                    <a:bodyPr/>
                    <a:lstStyle/>
                    <a:p>
                      <a:pPr marL="71755">
                        <a:lnSpc>
                          <a:spcPct val="115000"/>
                        </a:lnSpc>
                        <a:spcAft>
                          <a:spcPts val="0"/>
                        </a:spcAft>
                      </a:pPr>
                      <a:r>
                        <a:rPr lang="en-US" sz="1800" b="0" dirty="0">
                          <a:ln>
                            <a:noFill/>
                          </a:ln>
                          <a:solidFill>
                            <a:sysClr val="windowText" lastClr="000000"/>
                          </a:solidFill>
                          <a:effectLst/>
                          <a:latin typeface="Open Sans" panose="020B0606030504020204"/>
                        </a:rPr>
                        <a:t>α 1</a:t>
                      </a:r>
                      <a:endParaRPr lang="de-DE" sz="1800" b="0" dirty="0">
                        <a:ln>
                          <a:noFill/>
                        </a:ln>
                        <a:solidFill>
                          <a:sysClr val="windowText" lastClr="000000"/>
                        </a:solidFill>
                        <a:effectLst/>
                        <a:latin typeface="Open Sans" panose="020B0606030504020204"/>
                        <a:ea typeface="Open Sans" panose="020B0606030504020204" pitchFamily="34" charset="0"/>
                        <a:cs typeface="Open Sans" panose="020B0606030504020204" pitchFamily="34" charset="0"/>
                      </a:endParaRPr>
                    </a:p>
                  </a:txBody>
                  <a:tcPr marL="0" marR="0" marT="0" marB="0"/>
                </a:tc>
                <a:tc>
                  <a:txBody>
                    <a:bodyPr/>
                    <a:lstStyle/>
                    <a:p>
                      <a:pPr marL="71755">
                        <a:lnSpc>
                          <a:spcPct val="115000"/>
                        </a:lnSpc>
                        <a:spcAft>
                          <a:spcPts val="0"/>
                        </a:spcAft>
                      </a:pPr>
                      <a:r>
                        <a:rPr lang="de-DE" sz="1800" b="0" dirty="0">
                          <a:ln>
                            <a:noFill/>
                          </a:ln>
                          <a:solidFill>
                            <a:sysClr val="windowText" lastClr="000000"/>
                          </a:solidFill>
                          <a:effectLst/>
                          <a:latin typeface="Open Sans" panose="020B0606030504020204"/>
                        </a:rPr>
                        <a:t>Betroffene können </a:t>
                      </a:r>
                      <a:r>
                        <a:rPr lang="de-DE" sz="1800" b="1" dirty="0">
                          <a:ln>
                            <a:noFill/>
                          </a:ln>
                          <a:solidFill>
                            <a:sysClr val="windowText" lastClr="000000"/>
                          </a:solidFill>
                          <a:effectLst/>
                          <a:latin typeface="Open Sans" panose="020B0606030504020204"/>
                        </a:rPr>
                        <a:t>keine Wörter </a:t>
                      </a:r>
                      <a:r>
                        <a:rPr lang="de-DE" sz="1800" b="0" dirty="0">
                          <a:ln>
                            <a:noFill/>
                          </a:ln>
                          <a:solidFill>
                            <a:sysClr val="windowText" lastClr="000000"/>
                          </a:solidFill>
                          <a:effectLst/>
                          <a:latin typeface="Open Sans" panose="020B0606030504020204"/>
                        </a:rPr>
                        <a:t>lesen</a:t>
                      </a:r>
                      <a:r>
                        <a:rPr lang="de-DE" sz="1800" b="0" baseline="0" dirty="0">
                          <a:ln>
                            <a:noFill/>
                          </a:ln>
                          <a:solidFill>
                            <a:sysClr val="windowText" lastClr="000000"/>
                          </a:solidFill>
                          <a:effectLst/>
                          <a:latin typeface="Open Sans" panose="020B0606030504020204"/>
                        </a:rPr>
                        <a:t> </a:t>
                      </a:r>
                      <a:r>
                        <a:rPr lang="de-DE" sz="1800" b="0" dirty="0">
                          <a:ln>
                            <a:noFill/>
                          </a:ln>
                          <a:solidFill>
                            <a:sysClr val="windowText" lastClr="000000"/>
                          </a:solidFill>
                          <a:effectLst/>
                          <a:latin typeface="Open Sans" panose="020B0606030504020204"/>
                        </a:rPr>
                        <a:t>(Buchstabenebene)</a:t>
                      </a:r>
                      <a:endParaRPr lang="de-DE" sz="1800" b="0" dirty="0">
                        <a:ln>
                          <a:noFill/>
                        </a:ln>
                        <a:solidFill>
                          <a:sysClr val="windowText" lastClr="000000"/>
                        </a:solidFill>
                        <a:effectLst/>
                        <a:latin typeface="Open Sans" panose="020B0606030504020204"/>
                        <a:ea typeface="Open Sans" panose="020B0606030504020204" pitchFamily="34" charset="0"/>
                        <a:cs typeface="Open Sans" panose="020B0606030504020204" pitchFamily="34" charset="0"/>
                      </a:endParaRPr>
                    </a:p>
                  </a:txBody>
                  <a:tcPr marL="0" marR="0" marT="0" marB="0"/>
                </a:tc>
                <a:tc>
                  <a:txBody>
                    <a:bodyPr/>
                    <a:lstStyle/>
                    <a:p>
                      <a:pPr marL="71755">
                        <a:lnSpc>
                          <a:spcPct val="115000"/>
                        </a:lnSpc>
                        <a:spcAft>
                          <a:spcPts val="0"/>
                        </a:spcAft>
                      </a:pPr>
                      <a:r>
                        <a:rPr lang="en-US" sz="1800" b="0" dirty="0">
                          <a:ln>
                            <a:noFill/>
                          </a:ln>
                          <a:solidFill>
                            <a:sysClr val="windowText" lastClr="000000"/>
                          </a:solidFill>
                          <a:effectLst/>
                          <a:latin typeface="Open Sans" panose="020B0606030504020204"/>
                        </a:rPr>
                        <a:t>300 000 </a:t>
                      </a:r>
                      <a:endParaRPr lang="de-DE" sz="1800" b="0" dirty="0">
                        <a:ln>
                          <a:noFill/>
                        </a:ln>
                        <a:solidFill>
                          <a:sysClr val="windowText" lastClr="000000"/>
                        </a:solidFill>
                        <a:effectLst/>
                        <a:latin typeface="Open Sans" panose="020B0606030504020204"/>
                        <a:ea typeface="Open Sans" panose="020B0606030504020204" pitchFamily="34" charset="0"/>
                        <a:cs typeface="Open Sans" panose="020B0606030504020204" pitchFamily="34" charset="0"/>
                      </a:endParaRPr>
                    </a:p>
                  </a:txBody>
                  <a:tcPr marL="0" marR="0" marT="0" marB="0"/>
                </a:tc>
                <a:extLst>
                  <a:ext uri="{0D108BD9-81ED-4DB2-BD59-A6C34878D82A}">
                    <a16:rowId xmlns:a16="http://schemas.microsoft.com/office/drawing/2014/main" val="1375391554"/>
                  </a:ext>
                </a:extLst>
              </a:tr>
              <a:tr h="683432">
                <a:tc>
                  <a:txBody>
                    <a:bodyPr/>
                    <a:lstStyle/>
                    <a:p>
                      <a:pPr marL="71755">
                        <a:lnSpc>
                          <a:spcPct val="115000"/>
                        </a:lnSpc>
                        <a:spcAft>
                          <a:spcPts val="0"/>
                        </a:spcAft>
                      </a:pPr>
                      <a:r>
                        <a:rPr lang="en-US" sz="1800" b="0" dirty="0">
                          <a:ln>
                            <a:noFill/>
                          </a:ln>
                          <a:solidFill>
                            <a:sysClr val="windowText" lastClr="000000"/>
                          </a:solidFill>
                          <a:effectLst/>
                          <a:latin typeface="Open Sans" panose="020B0606030504020204"/>
                        </a:rPr>
                        <a:t>α 2</a:t>
                      </a:r>
                      <a:endParaRPr lang="de-DE" sz="1800" b="0" dirty="0">
                        <a:ln>
                          <a:noFill/>
                        </a:ln>
                        <a:solidFill>
                          <a:sysClr val="windowText" lastClr="000000"/>
                        </a:solidFill>
                        <a:effectLst/>
                        <a:latin typeface="Open Sans" panose="020B0606030504020204"/>
                        <a:ea typeface="Open Sans" panose="020B0606030504020204" pitchFamily="34" charset="0"/>
                        <a:cs typeface="Open Sans" panose="020B0606030504020204" pitchFamily="34" charset="0"/>
                      </a:endParaRPr>
                    </a:p>
                  </a:txBody>
                  <a:tcPr marL="0" marR="0" marT="0" marB="0"/>
                </a:tc>
                <a:tc>
                  <a:txBody>
                    <a:bodyPr/>
                    <a:lstStyle/>
                    <a:p>
                      <a:pPr marL="71755">
                        <a:lnSpc>
                          <a:spcPct val="115000"/>
                        </a:lnSpc>
                        <a:spcAft>
                          <a:spcPts val="0"/>
                        </a:spcAft>
                      </a:pPr>
                      <a:r>
                        <a:rPr lang="de-DE" sz="1800" b="0" dirty="0">
                          <a:ln>
                            <a:noFill/>
                          </a:ln>
                          <a:solidFill>
                            <a:sysClr val="windowText" lastClr="000000"/>
                          </a:solidFill>
                          <a:effectLst/>
                          <a:latin typeface="Open Sans" panose="020B0606030504020204"/>
                        </a:rPr>
                        <a:t>Betroffene können </a:t>
                      </a:r>
                      <a:r>
                        <a:rPr lang="de-DE" sz="1800" b="1" dirty="0">
                          <a:ln>
                            <a:noFill/>
                          </a:ln>
                          <a:solidFill>
                            <a:sysClr val="windowText" lastClr="000000"/>
                          </a:solidFill>
                          <a:effectLst/>
                          <a:latin typeface="Open Sans" panose="020B0606030504020204"/>
                        </a:rPr>
                        <a:t>einzelne Wörter </a:t>
                      </a:r>
                      <a:r>
                        <a:rPr lang="de-DE" sz="1800" b="0" dirty="0">
                          <a:ln>
                            <a:noFill/>
                          </a:ln>
                          <a:solidFill>
                            <a:sysClr val="windowText" lastClr="000000"/>
                          </a:solidFill>
                          <a:effectLst/>
                          <a:latin typeface="Open Sans" panose="020B0606030504020204"/>
                        </a:rPr>
                        <a:t>lesen, scheitern jedoch an Satzebene (Wortebene)</a:t>
                      </a:r>
                      <a:endParaRPr lang="de-DE" sz="1800" b="0" dirty="0">
                        <a:ln>
                          <a:noFill/>
                        </a:ln>
                        <a:solidFill>
                          <a:sysClr val="windowText" lastClr="000000"/>
                        </a:solidFill>
                        <a:effectLst/>
                        <a:latin typeface="Open Sans" panose="020B0606030504020204"/>
                        <a:ea typeface="Open Sans" panose="020B0606030504020204" pitchFamily="34" charset="0"/>
                        <a:cs typeface="Open Sans" panose="020B0606030504020204" pitchFamily="34" charset="0"/>
                      </a:endParaRPr>
                    </a:p>
                  </a:txBody>
                  <a:tcPr marL="0" marR="0" marT="0" marB="0"/>
                </a:tc>
                <a:tc>
                  <a:txBody>
                    <a:bodyPr/>
                    <a:lstStyle/>
                    <a:p>
                      <a:pPr marL="71755">
                        <a:lnSpc>
                          <a:spcPct val="115000"/>
                        </a:lnSpc>
                        <a:spcAft>
                          <a:spcPts val="0"/>
                        </a:spcAft>
                      </a:pPr>
                      <a:r>
                        <a:rPr lang="en-US" sz="1800" b="0" dirty="0">
                          <a:ln>
                            <a:noFill/>
                          </a:ln>
                          <a:solidFill>
                            <a:sysClr val="windowText" lastClr="000000"/>
                          </a:solidFill>
                          <a:effectLst/>
                          <a:latin typeface="Open Sans" panose="020B0606030504020204"/>
                        </a:rPr>
                        <a:t>1 700 000</a:t>
                      </a:r>
                      <a:endParaRPr lang="de-DE" sz="1800" b="0" dirty="0">
                        <a:ln>
                          <a:noFill/>
                        </a:ln>
                        <a:solidFill>
                          <a:sysClr val="windowText" lastClr="000000"/>
                        </a:solidFill>
                        <a:effectLst/>
                        <a:latin typeface="Open Sans" panose="020B0606030504020204"/>
                        <a:ea typeface="Open Sans" panose="020B0606030504020204" pitchFamily="34" charset="0"/>
                        <a:cs typeface="Open Sans" panose="020B0606030504020204" pitchFamily="34" charset="0"/>
                      </a:endParaRPr>
                    </a:p>
                  </a:txBody>
                  <a:tcPr marL="0" marR="0" marT="0" marB="0"/>
                </a:tc>
                <a:extLst>
                  <a:ext uri="{0D108BD9-81ED-4DB2-BD59-A6C34878D82A}">
                    <a16:rowId xmlns:a16="http://schemas.microsoft.com/office/drawing/2014/main" val="277270097"/>
                  </a:ext>
                </a:extLst>
              </a:tr>
              <a:tr h="769773">
                <a:tc>
                  <a:txBody>
                    <a:bodyPr/>
                    <a:lstStyle/>
                    <a:p>
                      <a:pPr marL="71755">
                        <a:lnSpc>
                          <a:spcPct val="115000"/>
                        </a:lnSpc>
                        <a:spcAft>
                          <a:spcPts val="0"/>
                        </a:spcAft>
                      </a:pPr>
                      <a:r>
                        <a:rPr lang="en-US" sz="1800" b="0">
                          <a:ln>
                            <a:noFill/>
                          </a:ln>
                          <a:solidFill>
                            <a:sysClr val="windowText" lastClr="000000"/>
                          </a:solidFill>
                          <a:effectLst/>
                          <a:latin typeface="Open Sans" panose="020B0606030504020204"/>
                        </a:rPr>
                        <a:t>α 3</a:t>
                      </a:r>
                      <a:endParaRPr lang="de-DE" sz="1800" b="0">
                        <a:ln>
                          <a:noFill/>
                        </a:ln>
                        <a:solidFill>
                          <a:sysClr val="windowText" lastClr="000000"/>
                        </a:solidFill>
                        <a:effectLst/>
                        <a:latin typeface="Open Sans" panose="020B0606030504020204"/>
                        <a:ea typeface="Open Sans" panose="020B0606030504020204" pitchFamily="34" charset="0"/>
                        <a:cs typeface="Open Sans" panose="020B0606030504020204" pitchFamily="34" charset="0"/>
                      </a:endParaRPr>
                    </a:p>
                  </a:txBody>
                  <a:tcPr marL="0" marR="0" marT="0" marB="0"/>
                </a:tc>
                <a:tc>
                  <a:txBody>
                    <a:bodyPr/>
                    <a:lstStyle/>
                    <a:p>
                      <a:pPr marL="71755">
                        <a:lnSpc>
                          <a:spcPct val="115000"/>
                        </a:lnSpc>
                        <a:spcAft>
                          <a:spcPts val="0"/>
                        </a:spcAft>
                      </a:pPr>
                      <a:r>
                        <a:rPr lang="de-DE" sz="1800" b="0" dirty="0">
                          <a:ln>
                            <a:noFill/>
                          </a:ln>
                          <a:solidFill>
                            <a:sysClr val="windowText" lastClr="000000"/>
                          </a:solidFill>
                          <a:effectLst/>
                          <a:latin typeface="Open Sans" panose="020B0606030504020204"/>
                        </a:rPr>
                        <a:t>Betroffene können </a:t>
                      </a:r>
                      <a:r>
                        <a:rPr lang="de-DE" sz="1800" b="1" dirty="0">
                          <a:ln>
                            <a:noFill/>
                          </a:ln>
                          <a:solidFill>
                            <a:sysClr val="windowText" lastClr="000000"/>
                          </a:solidFill>
                          <a:effectLst/>
                          <a:latin typeface="Open Sans" panose="020B0606030504020204"/>
                        </a:rPr>
                        <a:t>einzelne Sätze lesen + schreiben</a:t>
                      </a:r>
                      <a:r>
                        <a:rPr lang="de-DE" sz="1800" b="0" dirty="0">
                          <a:ln>
                            <a:noFill/>
                          </a:ln>
                          <a:solidFill>
                            <a:sysClr val="windowText" lastClr="000000"/>
                          </a:solidFill>
                          <a:effectLst/>
                          <a:latin typeface="Open Sans" panose="020B0606030504020204"/>
                        </a:rPr>
                        <a:t>, scheitern aber an Textebene (Satzebene)</a:t>
                      </a:r>
                      <a:endParaRPr lang="de-DE" sz="1800" b="0" dirty="0">
                        <a:ln>
                          <a:noFill/>
                        </a:ln>
                        <a:solidFill>
                          <a:sysClr val="windowText" lastClr="000000"/>
                        </a:solidFill>
                        <a:effectLst/>
                        <a:latin typeface="Open Sans" panose="020B0606030504020204"/>
                        <a:ea typeface="Open Sans" panose="020B0606030504020204" pitchFamily="34" charset="0"/>
                        <a:cs typeface="Open Sans" panose="020B0606030504020204" pitchFamily="34" charset="0"/>
                      </a:endParaRPr>
                    </a:p>
                  </a:txBody>
                  <a:tcPr marL="0" marR="0" marT="0" marB="0"/>
                </a:tc>
                <a:tc>
                  <a:txBody>
                    <a:bodyPr/>
                    <a:lstStyle/>
                    <a:p>
                      <a:pPr marL="71755">
                        <a:lnSpc>
                          <a:spcPct val="115000"/>
                        </a:lnSpc>
                        <a:spcAft>
                          <a:spcPts val="0"/>
                        </a:spcAft>
                      </a:pPr>
                      <a:r>
                        <a:rPr lang="en-US" sz="1800" b="0" dirty="0">
                          <a:ln>
                            <a:noFill/>
                          </a:ln>
                          <a:solidFill>
                            <a:sysClr val="windowText" lastClr="000000"/>
                          </a:solidFill>
                          <a:effectLst/>
                          <a:latin typeface="Open Sans" panose="020B0606030504020204"/>
                        </a:rPr>
                        <a:t>4 200 000</a:t>
                      </a:r>
                      <a:endParaRPr lang="de-DE" sz="1800" b="0" dirty="0">
                        <a:ln>
                          <a:noFill/>
                        </a:ln>
                        <a:solidFill>
                          <a:sysClr val="windowText" lastClr="000000"/>
                        </a:solidFill>
                        <a:effectLst/>
                        <a:latin typeface="Open Sans" panose="020B0606030504020204"/>
                        <a:ea typeface="Open Sans" panose="020B0606030504020204" pitchFamily="34" charset="0"/>
                        <a:cs typeface="Open Sans" panose="020B0606030504020204" pitchFamily="34" charset="0"/>
                      </a:endParaRPr>
                    </a:p>
                  </a:txBody>
                  <a:tcPr marL="0" marR="0" marT="0" marB="0"/>
                </a:tc>
                <a:extLst>
                  <a:ext uri="{0D108BD9-81ED-4DB2-BD59-A6C34878D82A}">
                    <a16:rowId xmlns:a16="http://schemas.microsoft.com/office/drawing/2014/main" val="2441918104"/>
                  </a:ext>
                </a:extLst>
              </a:tr>
              <a:tr h="1293939">
                <a:tc>
                  <a:txBody>
                    <a:bodyPr/>
                    <a:lstStyle/>
                    <a:p>
                      <a:pPr marL="71755">
                        <a:lnSpc>
                          <a:spcPct val="115000"/>
                        </a:lnSpc>
                        <a:spcAft>
                          <a:spcPts val="0"/>
                        </a:spcAft>
                      </a:pPr>
                      <a:r>
                        <a:rPr lang="en-US" sz="1800" b="0" dirty="0">
                          <a:ln>
                            <a:noFill/>
                          </a:ln>
                          <a:solidFill>
                            <a:sysClr val="windowText" lastClr="000000"/>
                          </a:solidFill>
                          <a:effectLst/>
                          <a:latin typeface="Open Sans" panose="020B0606030504020204"/>
                        </a:rPr>
                        <a:t>α 4</a:t>
                      </a:r>
                      <a:endParaRPr lang="de-DE" sz="1800" b="0" dirty="0">
                        <a:ln>
                          <a:noFill/>
                        </a:ln>
                        <a:solidFill>
                          <a:sysClr val="windowText" lastClr="000000"/>
                        </a:solidFill>
                        <a:effectLst/>
                        <a:latin typeface="Open Sans" panose="020B0606030504020204"/>
                        <a:ea typeface="Open Sans" panose="020B0606030504020204" pitchFamily="34" charset="0"/>
                        <a:cs typeface="Open Sans" panose="020B0606030504020204" pitchFamily="34" charset="0"/>
                      </a:endParaRPr>
                    </a:p>
                  </a:txBody>
                  <a:tcPr marL="0" marR="0" marT="0" marB="0"/>
                </a:tc>
                <a:tc>
                  <a:txBody>
                    <a:bodyPr/>
                    <a:lstStyle/>
                    <a:p>
                      <a:pPr marL="71755">
                        <a:lnSpc>
                          <a:spcPct val="115000"/>
                        </a:lnSpc>
                        <a:spcAft>
                          <a:spcPts val="0"/>
                        </a:spcAft>
                      </a:pPr>
                      <a:r>
                        <a:rPr lang="de-DE" sz="1800" b="0" dirty="0">
                          <a:ln>
                            <a:noFill/>
                          </a:ln>
                          <a:solidFill>
                            <a:sysClr val="windowText" lastClr="000000"/>
                          </a:solidFill>
                          <a:effectLst/>
                          <a:latin typeface="Open Sans" panose="020B0606030504020204"/>
                        </a:rPr>
                        <a:t>Betroffene haben </a:t>
                      </a:r>
                      <a:r>
                        <a:rPr lang="de-DE" sz="1800" b="1" dirty="0">
                          <a:ln>
                            <a:noFill/>
                          </a:ln>
                          <a:solidFill>
                            <a:sysClr val="windowText" lastClr="000000"/>
                          </a:solidFill>
                          <a:effectLst/>
                          <a:latin typeface="Open Sans" panose="020B0606030504020204"/>
                        </a:rPr>
                        <a:t>auffällig fehlerhafte Rechtschreibung </a:t>
                      </a:r>
                      <a:r>
                        <a:rPr lang="de-DE" sz="1800" b="0" dirty="0">
                          <a:ln>
                            <a:noFill/>
                          </a:ln>
                          <a:solidFill>
                            <a:sysClr val="windowText" lastClr="000000"/>
                          </a:solidFill>
                          <a:effectLst/>
                          <a:latin typeface="Open Sans" panose="020B0606030504020204"/>
                        </a:rPr>
                        <a:t>auch bei</a:t>
                      </a:r>
                      <a:r>
                        <a:rPr lang="de-DE" sz="1800" b="0" baseline="0" dirty="0">
                          <a:ln>
                            <a:noFill/>
                          </a:ln>
                          <a:solidFill>
                            <a:sysClr val="windowText" lastClr="000000"/>
                          </a:solidFill>
                          <a:effectLst/>
                          <a:latin typeface="Open Sans" panose="020B0606030504020204"/>
                        </a:rPr>
                        <a:t> gebräuchlichen Wörtern (z.B. Bäcker, Auffahrt, Urlaub); </a:t>
                      </a:r>
                      <a:r>
                        <a:rPr lang="de-DE" sz="1800" b="1" baseline="0" dirty="0">
                          <a:ln>
                            <a:noFill/>
                          </a:ln>
                          <a:solidFill>
                            <a:sysClr val="windowText" lastClr="000000"/>
                          </a:solidFill>
                          <a:effectLst/>
                          <a:latin typeface="Open Sans" panose="020B0606030504020204"/>
                        </a:rPr>
                        <a:t>Rechtschreibung bis Ende 4. Klasse wird nicht beherrscht </a:t>
                      </a:r>
                      <a:endParaRPr lang="de-DE" sz="1800" b="1" dirty="0">
                        <a:ln>
                          <a:noFill/>
                        </a:ln>
                        <a:solidFill>
                          <a:sysClr val="windowText" lastClr="000000"/>
                        </a:solidFill>
                        <a:effectLst/>
                        <a:latin typeface="Open Sans" panose="020B0606030504020204"/>
                        <a:ea typeface="Open Sans" panose="020B0606030504020204" pitchFamily="34" charset="0"/>
                        <a:cs typeface="Open Sans" panose="020B0606030504020204" pitchFamily="34" charset="0"/>
                      </a:endParaRPr>
                    </a:p>
                  </a:txBody>
                  <a:tcPr marL="0" marR="0" marT="0" marB="0"/>
                </a:tc>
                <a:tc>
                  <a:txBody>
                    <a:bodyPr/>
                    <a:lstStyle/>
                    <a:p>
                      <a:pPr marL="71755">
                        <a:lnSpc>
                          <a:spcPct val="115000"/>
                        </a:lnSpc>
                        <a:spcAft>
                          <a:spcPts val="0"/>
                        </a:spcAft>
                      </a:pPr>
                      <a:r>
                        <a:rPr lang="en-US" sz="1800" b="0" dirty="0">
                          <a:ln>
                            <a:noFill/>
                          </a:ln>
                          <a:solidFill>
                            <a:sysClr val="windowText" lastClr="000000"/>
                          </a:solidFill>
                          <a:effectLst/>
                          <a:latin typeface="Open Sans" panose="020B0606030504020204"/>
                        </a:rPr>
                        <a:t>10 600 000</a:t>
                      </a:r>
                      <a:endParaRPr lang="de-DE" sz="1800" b="0" dirty="0">
                        <a:ln>
                          <a:noFill/>
                        </a:ln>
                        <a:solidFill>
                          <a:sysClr val="windowText" lastClr="000000"/>
                        </a:solidFill>
                        <a:effectLst/>
                        <a:latin typeface="Open Sans" panose="020B0606030504020204"/>
                        <a:ea typeface="Open Sans" panose="020B0606030504020204" pitchFamily="34" charset="0"/>
                        <a:cs typeface="Open Sans" panose="020B0606030504020204" pitchFamily="34" charset="0"/>
                      </a:endParaRPr>
                    </a:p>
                  </a:txBody>
                  <a:tcPr marL="0" marR="0" marT="0" marB="0"/>
                </a:tc>
                <a:extLst>
                  <a:ext uri="{0D108BD9-81ED-4DB2-BD59-A6C34878D82A}">
                    <a16:rowId xmlns:a16="http://schemas.microsoft.com/office/drawing/2014/main" val="2911653923"/>
                  </a:ext>
                </a:extLst>
              </a:tr>
            </a:tbl>
          </a:graphicData>
        </a:graphic>
      </p:graphicFrame>
      <p:sp>
        <p:nvSpPr>
          <p:cNvPr id="3" name="Inhaltsplatzhalter 2">
            <a:extLst>
              <a:ext uri="{FF2B5EF4-FFF2-40B4-BE49-F238E27FC236}">
                <a16:creationId xmlns:a16="http://schemas.microsoft.com/office/drawing/2014/main" id="{9E407D9E-76F9-4A2A-A891-DFA14B366E17}"/>
              </a:ext>
            </a:extLst>
          </p:cNvPr>
          <p:cNvSpPr>
            <a:spLocks noGrp="1"/>
          </p:cNvSpPr>
          <p:nvPr>
            <p:ph idx="1"/>
          </p:nvPr>
        </p:nvSpPr>
        <p:spPr>
          <a:xfrm>
            <a:off x="733100" y="1453023"/>
            <a:ext cx="11458900" cy="4964289"/>
          </a:xfrm>
        </p:spPr>
        <p:txBody>
          <a:bodyPr>
            <a:normAutofit/>
          </a:bodyPr>
          <a:lstStyle/>
          <a:p>
            <a:pPr marL="0" indent="0">
              <a:lnSpc>
                <a:spcPct val="130000"/>
              </a:lnSpc>
              <a:spcBef>
                <a:spcPts val="600"/>
              </a:spcBef>
              <a:buNone/>
            </a:pPr>
            <a:r>
              <a:rPr lang="de-DE" dirty="0">
                <a:solidFill>
                  <a:schemeClr val="bg1"/>
                </a:solidFill>
                <a:latin typeface="Open Sans" panose="020B0606030504020204"/>
              </a:rPr>
              <a:t>*85,3 Mio. Einwohner </a:t>
            </a:r>
          </a:p>
          <a:p>
            <a:pPr>
              <a:lnSpc>
                <a:spcPct val="130000"/>
              </a:lnSpc>
              <a:spcBef>
                <a:spcPts val="600"/>
              </a:spcBef>
              <a:buFont typeface="Wingdings" panose="05000000000000000000" pitchFamily="2" charset="2"/>
              <a:buChar char="§"/>
            </a:pPr>
            <a:r>
              <a:rPr lang="de-DE" sz="2300" dirty="0" err="1">
                <a:solidFill>
                  <a:schemeClr val="bg1"/>
                </a:solidFill>
                <a:latin typeface="Open Sans" panose="020B0606030504020204"/>
              </a:rPr>
              <a:t>leo</a:t>
            </a:r>
            <a:r>
              <a:rPr lang="de-DE" sz="2300" dirty="0">
                <a:solidFill>
                  <a:schemeClr val="bg1"/>
                </a:solidFill>
                <a:latin typeface="Open Sans" panose="020B0606030504020204"/>
              </a:rPr>
              <a:t>-Studie (2018): Literalität von Erwachsenen</a:t>
            </a:r>
          </a:p>
          <a:p>
            <a:pPr marL="0" indent="0">
              <a:lnSpc>
                <a:spcPct val="130000"/>
              </a:lnSpc>
              <a:spcBef>
                <a:spcPts val="600"/>
              </a:spcBef>
              <a:buNone/>
            </a:pPr>
            <a:endParaRPr lang="de-DE" sz="2300" dirty="0"/>
          </a:p>
        </p:txBody>
      </p:sp>
      <p:sp>
        <p:nvSpPr>
          <p:cNvPr id="2" name="Titel 1">
            <a:extLst>
              <a:ext uri="{FF2B5EF4-FFF2-40B4-BE49-F238E27FC236}">
                <a16:creationId xmlns:a16="http://schemas.microsoft.com/office/drawing/2014/main" id="{81F00140-A9C8-4943-8A85-BE0CB235F81A}"/>
              </a:ext>
            </a:extLst>
          </p:cNvPr>
          <p:cNvSpPr>
            <a:spLocks noGrp="1"/>
          </p:cNvSpPr>
          <p:nvPr>
            <p:ph type="title"/>
          </p:nvPr>
        </p:nvSpPr>
        <p:spPr/>
        <p:txBody>
          <a:bodyPr/>
          <a:lstStyle/>
          <a:p>
            <a:r>
              <a:rPr lang="de-DE" dirty="0">
                <a:solidFill>
                  <a:schemeClr val="bg1"/>
                </a:solidFill>
              </a:rPr>
              <a:t>Deutschland 2025</a:t>
            </a:r>
          </a:p>
        </p:txBody>
      </p:sp>
    </p:spTree>
    <p:extLst>
      <p:ext uri="{BB962C8B-B14F-4D97-AF65-F5344CB8AC3E}">
        <p14:creationId xmlns:p14="http://schemas.microsoft.com/office/powerpoint/2010/main" val="3526309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5124" name="Foliennummernplatzhalter 3">
            <a:extLst>
              <a:ext uri="{FF2B5EF4-FFF2-40B4-BE49-F238E27FC236}">
                <a16:creationId xmlns:a16="http://schemas.microsoft.com/office/drawing/2014/main" id="{2CC5832F-A309-4F64-A1A1-E4EEF950DAA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5">
                <a:solidFill>
                  <a:schemeClr val="tx1"/>
                </a:solidFill>
                <a:latin typeface="Arial" panose="020B0604020202020204" pitchFamily="34" charset="0"/>
              </a:defRPr>
            </a:lvl1pPr>
            <a:lvl2pPr marL="673856" indent="-259175">
              <a:defRPr sz="1905">
                <a:solidFill>
                  <a:schemeClr val="tx1"/>
                </a:solidFill>
                <a:latin typeface="Arial" panose="020B0604020202020204" pitchFamily="34" charset="0"/>
              </a:defRPr>
            </a:lvl2pPr>
            <a:lvl3pPr marL="1036701" indent="-207340">
              <a:defRPr sz="1905">
                <a:solidFill>
                  <a:schemeClr val="tx1"/>
                </a:solidFill>
                <a:latin typeface="Arial" panose="020B0604020202020204" pitchFamily="34" charset="0"/>
              </a:defRPr>
            </a:lvl3pPr>
            <a:lvl4pPr marL="1451381" indent="-207340">
              <a:defRPr sz="1905">
                <a:solidFill>
                  <a:schemeClr val="tx1"/>
                </a:solidFill>
                <a:latin typeface="Arial" panose="020B0604020202020204" pitchFamily="34" charset="0"/>
              </a:defRPr>
            </a:lvl4pPr>
            <a:lvl5pPr marL="1866062" indent="-207340">
              <a:defRPr sz="1905">
                <a:solidFill>
                  <a:schemeClr val="tx1"/>
                </a:solidFill>
                <a:latin typeface="Arial" panose="020B0604020202020204" pitchFamily="34" charset="0"/>
              </a:defRPr>
            </a:lvl5pPr>
            <a:lvl6pPr marL="2280742" indent="-207340" eaLnBrk="0" fontAlgn="base" hangingPunct="0">
              <a:spcBef>
                <a:spcPct val="0"/>
              </a:spcBef>
              <a:spcAft>
                <a:spcPct val="0"/>
              </a:spcAft>
              <a:defRPr sz="1905">
                <a:solidFill>
                  <a:schemeClr val="tx1"/>
                </a:solidFill>
                <a:latin typeface="Arial" panose="020B0604020202020204" pitchFamily="34" charset="0"/>
              </a:defRPr>
            </a:lvl6pPr>
            <a:lvl7pPr marL="2695423" indent="-207340" eaLnBrk="0" fontAlgn="base" hangingPunct="0">
              <a:spcBef>
                <a:spcPct val="0"/>
              </a:spcBef>
              <a:spcAft>
                <a:spcPct val="0"/>
              </a:spcAft>
              <a:defRPr sz="1905">
                <a:solidFill>
                  <a:schemeClr val="tx1"/>
                </a:solidFill>
                <a:latin typeface="Arial" panose="020B0604020202020204" pitchFamily="34" charset="0"/>
              </a:defRPr>
            </a:lvl7pPr>
            <a:lvl8pPr marL="3110103" indent="-207340" eaLnBrk="0" fontAlgn="base" hangingPunct="0">
              <a:spcBef>
                <a:spcPct val="0"/>
              </a:spcBef>
              <a:spcAft>
                <a:spcPct val="0"/>
              </a:spcAft>
              <a:defRPr sz="1905">
                <a:solidFill>
                  <a:schemeClr val="tx1"/>
                </a:solidFill>
                <a:latin typeface="Arial" panose="020B0604020202020204" pitchFamily="34" charset="0"/>
              </a:defRPr>
            </a:lvl8pPr>
            <a:lvl9pPr marL="3524783" indent="-207340" eaLnBrk="0" fontAlgn="base" hangingPunct="0">
              <a:spcBef>
                <a:spcPct val="0"/>
              </a:spcBef>
              <a:spcAft>
                <a:spcPct val="0"/>
              </a:spcAft>
              <a:defRPr sz="1905">
                <a:solidFill>
                  <a:schemeClr val="tx1"/>
                </a:solidFill>
                <a:latin typeface="Arial" panose="020B0604020202020204" pitchFamily="34" charset="0"/>
              </a:defRPr>
            </a:lvl9pPr>
          </a:lstStyle>
          <a:p>
            <a:r>
              <a:rPr lang="de-DE" sz="2800" dirty="0">
                <a:latin typeface="+mj-lt"/>
              </a:rPr>
              <a:t>7</a:t>
            </a:r>
          </a:p>
        </p:txBody>
      </p:sp>
      <p:sp>
        <p:nvSpPr>
          <p:cNvPr id="9" name="Inhaltsplatzhalter 2">
            <a:extLst>
              <a:ext uri="{FF2B5EF4-FFF2-40B4-BE49-F238E27FC236}">
                <a16:creationId xmlns:a16="http://schemas.microsoft.com/office/drawing/2014/main" id="{792522BF-BB65-4A69-AA67-59FBA7E5DBF8}"/>
              </a:ext>
            </a:extLst>
          </p:cNvPr>
          <p:cNvSpPr txBox="1">
            <a:spLocks/>
          </p:cNvSpPr>
          <p:nvPr/>
        </p:nvSpPr>
        <p:spPr>
          <a:xfrm>
            <a:off x="733100" y="1453023"/>
            <a:ext cx="11458900" cy="496428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nSpc>
                <a:spcPct val="130000"/>
              </a:lnSpc>
              <a:spcBef>
                <a:spcPts val="600"/>
              </a:spcBef>
              <a:buFont typeface="Wingdings 3" charset="2"/>
              <a:buNone/>
            </a:pPr>
            <a:r>
              <a:rPr lang="de-DE" dirty="0">
                <a:solidFill>
                  <a:schemeClr val="bg1"/>
                </a:solidFill>
                <a:latin typeface="Open Sans" panose="020B0606030504020204"/>
              </a:rPr>
              <a:t>*85,3 Mio. Einwohner</a:t>
            </a:r>
          </a:p>
          <a:p>
            <a:pPr>
              <a:lnSpc>
                <a:spcPct val="130000"/>
              </a:lnSpc>
              <a:spcBef>
                <a:spcPts val="600"/>
              </a:spcBef>
              <a:buFont typeface="Wingdings" panose="05000000000000000000" pitchFamily="2" charset="2"/>
              <a:buChar char="§"/>
            </a:pPr>
            <a:r>
              <a:rPr lang="de-DE" sz="2300" dirty="0">
                <a:solidFill>
                  <a:schemeClr val="bg1"/>
                </a:solidFill>
                <a:latin typeface="Open Sans" panose="020B0606030504020204"/>
              </a:rPr>
              <a:t>16,8 Mio. + </a:t>
            </a:r>
            <a:r>
              <a:rPr lang="de-DE" sz="2300" b="1" dirty="0">
                <a:solidFill>
                  <a:schemeClr val="bg1"/>
                </a:solidFill>
                <a:latin typeface="Open Sans" panose="020B0606030504020204"/>
              </a:rPr>
              <a:t>x</a:t>
            </a:r>
            <a:r>
              <a:rPr lang="de-DE" sz="2300" dirty="0">
                <a:solidFill>
                  <a:schemeClr val="bg1"/>
                </a:solidFill>
                <a:latin typeface="Open Sans" panose="020B0606030504020204"/>
              </a:rPr>
              <a:t> &gt; eingeschränkte Literalität, d.h. 2-3 Zeilen, keine fachliche Prägung</a:t>
            </a:r>
          </a:p>
          <a:p>
            <a:pPr marL="0" indent="0">
              <a:lnSpc>
                <a:spcPct val="130000"/>
              </a:lnSpc>
              <a:spcBef>
                <a:spcPts val="600"/>
              </a:spcBef>
              <a:buNone/>
            </a:pPr>
            <a:r>
              <a:rPr lang="de-DE" sz="2300" dirty="0">
                <a:solidFill>
                  <a:schemeClr val="bg1"/>
                </a:solidFill>
                <a:latin typeface="Open Sans" panose="020B0606030504020204"/>
              </a:rPr>
              <a:t>    = 40% der Erwachsenen (18-64 Jahre)</a:t>
            </a:r>
          </a:p>
          <a:p>
            <a:pPr>
              <a:lnSpc>
                <a:spcPct val="130000"/>
              </a:lnSpc>
              <a:spcBef>
                <a:spcPts val="600"/>
              </a:spcBef>
              <a:buFont typeface="Wingdings" panose="05000000000000000000" pitchFamily="2" charset="2"/>
              <a:buChar char="§"/>
            </a:pPr>
            <a:r>
              <a:rPr lang="de-DE" sz="2300" dirty="0">
                <a:solidFill>
                  <a:schemeClr val="bg1"/>
                </a:solidFill>
                <a:latin typeface="Open Sans" panose="020B0606030504020204"/>
              </a:rPr>
              <a:t>Wie kommt das?</a:t>
            </a:r>
          </a:p>
          <a:p>
            <a:pPr>
              <a:lnSpc>
                <a:spcPct val="130000"/>
              </a:lnSpc>
              <a:spcBef>
                <a:spcPts val="600"/>
              </a:spcBef>
              <a:buFont typeface="Wingdings" panose="05000000000000000000" pitchFamily="2" charset="2"/>
              <a:buChar char="§"/>
            </a:pPr>
            <a:endParaRPr lang="de-DE" sz="2300" dirty="0">
              <a:solidFill>
                <a:schemeClr val="bg1"/>
              </a:solidFill>
              <a:latin typeface="Open Sans" panose="020B0606030504020204"/>
            </a:endParaRPr>
          </a:p>
          <a:p>
            <a:pPr marL="0" indent="0">
              <a:lnSpc>
                <a:spcPct val="130000"/>
              </a:lnSpc>
              <a:spcBef>
                <a:spcPts val="600"/>
              </a:spcBef>
              <a:buFont typeface="Wingdings 3" charset="2"/>
              <a:buNone/>
            </a:pPr>
            <a:endParaRPr lang="de-DE" sz="2300" dirty="0"/>
          </a:p>
        </p:txBody>
      </p:sp>
      <p:sp>
        <p:nvSpPr>
          <p:cNvPr id="8" name="Titel 1">
            <a:extLst>
              <a:ext uri="{FF2B5EF4-FFF2-40B4-BE49-F238E27FC236}">
                <a16:creationId xmlns:a16="http://schemas.microsoft.com/office/drawing/2014/main" id="{8F2BDC42-88B1-4A61-AB7E-F8EFE9ACBF61}"/>
              </a:ext>
            </a:extLst>
          </p:cNvPr>
          <p:cNvSpPr txBox="1">
            <a:spLocks noGrp="1"/>
          </p:cNvSpPr>
          <p:nvPr>
            <p:ph type="title" idx="4294967295"/>
          </p:nvPr>
        </p:nvSpPr>
        <p:spPr>
          <a:xfrm>
            <a:off x="798511" y="605118"/>
            <a:ext cx="9404723" cy="14005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4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Bestandsaufnahme 2025</a:t>
            </a:r>
          </a:p>
        </p:txBody>
      </p:sp>
    </p:spTree>
    <p:extLst>
      <p:ext uri="{BB962C8B-B14F-4D97-AF65-F5344CB8AC3E}">
        <p14:creationId xmlns:p14="http://schemas.microsoft.com/office/powerpoint/2010/main" val="1691985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11281" name="Foliennummernplatzhalter 6">
            <a:extLst>
              <a:ext uri="{FF2B5EF4-FFF2-40B4-BE49-F238E27FC236}">
                <a16:creationId xmlns:a16="http://schemas.microsoft.com/office/drawing/2014/main" id="{F401994D-925C-4E67-8175-1D365DCFC7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5">
                <a:solidFill>
                  <a:schemeClr val="tx1"/>
                </a:solidFill>
                <a:latin typeface="Arial" panose="020B0604020202020204" pitchFamily="34" charset="0"/>
              </a:defRPr>
            </a:lvl1pPr>
            <a:lvl2pPr marL="673856" indent="-259175">
              <a:defRPr sz="1905">
                <a:solidFill>
                  <a:schemeClr val="tx1"/>
                </a:solidFill>
                <a:latin typeface="Arial" panose="020B0604020202020204" pitchFamily="34" charset="0"/>
              </a:defRPr>
            </a:lvl2pPr>
            <a:lvl3pPr marL="1036701" indent="-207340">
              <a:defRPr sz="1905">
                <a:solidFill>
                  <a:schemeClr val="tx1"/>
                </a:solidFill>
                <a:latin typeface="Arial" panose="020B0604020202020204" pitchFamily="34" charset="0"/>
              </a:defRPr>
            </a:lvl3pPr>
            <a:lvl4pPr marL="1451381" indent="-207340">
              <a:defRPr sz="1905">
                <a:solidFill>
                  <a:schemeClr val="tx1"/>
                </a:solidFill>
                <a:latin typeface="Arial" panose="020B0604020202020204" pitchFamily="34" charset="0"/>
              </a:defRPr>
            </a:lvl4pPr>
            <a:lvl5pPr marL="1866062" indent="-207340">
              <a:defRPr sz="1905">
                <a:solidFill>
                  <a:schemeClr val="tx1"/>
                </a:solidFill>
                <a:latin typeface="Arial" panose="020B0604020202020204" pitchFamily="34" charset="0"/>
              </a:defRPr>
            </a:lvl5pPr>
            <a:lvl6pPr marL="2280742" indent="-207340" eaLnBrk="0" fontAlgn="base" hangingPunct="0">
              <a:spcBef>
                <a:spcPct val="0"/>
              </a:spcBef>
              <a:spcAft>
                <a:spcPct val="0"/>
              </a:spcAft>
              <a:defRPr sz="1905">
                <a:solidFill>
                  <a:schemeClr val="tx1"/>
                </a:solidFill>
                <a:latin typeface="Arial" panose="020B0604020202020204" pitchFamily="34" charset="0"/>
              </a:defRPr>
            </a:lvl6pPr>
            <a:lvl7pPr marL="2695423" indent="-207340" eaLnBrk="0" fontAlgn="base" hangingPunct="0">
              <a:spcBef>
                <a:spcPct val="0"/>
              </a:spcBef>
              <a:spcAft>
                <a:spcPct val="0"/>
              </a:spcAft>
              <a:defRPr sz="1905">
                <a:solidFill>
                  <a:schemeClr val="tx1"/>
                </a:solidFill>
                <a:latin typeface="Arial" panose="020B0604020202020204" pitchFamily="34" charset="0"/>
              </a:defRPr>
            </a:lvl7pPr>
            <a:lvl8pPr marL="3110103" indent="-207340" eaLnBrk="0" fontAlgn="base" hangingPunct="0">
              <a:spcBef>
                <a:spcPct val="0"/>
              </a:spcBef>
              <a:spcAft>
                <a:spcPct val="0"/>
              </a:spcAft>
              <a:defRPr sz="1905">
                <a:solidFill>
                  <a:schemeClr val="tx1"/>
                </a:solidFill>
                <a:latin typeface="Arial" panose="020B0604020202020204" pitchFamily="34" charset="0"/>
              </a:defRPr>
            </a:lvl8pPr>
            <a:lvl9pPr marL="3524783" indent="-207340" eaLnBrk="0" fontAlgn="base" hangingPunct="0">
              <a:spcBef>
                <a:spcPct val="0"/>
              </a:spcBef>
              <a:spcAft>
                <a:spcPct val="0"/>
              </a:spcAft>
              <a:defRPr sz="1905">
                <a:solidFill>
                  <a:schemeClr val="tx1"/>
                </a:solidFill>
                <a:latin typeface="Arial" panose="020B0604020202020204" pitchFamily="34" charset="0"/>
              </a:defRPr>
            </a:lvl9pPr>
          </a:lstStyle>
          <a:p>
            <a:r>
              <a:rPr lang="en-GB" altLang="de-DE" sz="2800" dirty="0">
                <a:latin typeface="+mj-lt"/>
              </a:rPr>
              <a:t>8</a:t>
            </a:r>
          </a:p>
        </p:txBody>
      </p:sp>
      <p:sp>
        <p:nvSpPr>
          <p:cNvPr id="2" name="Pfeil: nach rechts 1">
            <a:extLst>
              <a:ext uri="{FF2B5EF4-FFF2-40B4-BE49-F238E27FC236}">
                <a16:creationId xmlns:a16="http://schemas.microsoft.com/office/drawing/2014/main" id="{5B6A51CB-E154-4DDF-BC43-E9098623ACC4}"/>
              </a:ext>
            </a:extLst>
          </p:cNvPr>
          <p:cNvSpPr/>
          <p:nvPr/>
        </p:nvSpPr>
        <p:spPr>
          <a:xfrm flipH="1">
            <a:off x="7665311" y="1926775"/>
            <a:ext cx="1914621" cy="925286"/>
          </a:xfrm>
          <a:prstGeom prst="rightArrow">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Rechtslage</a:t>
            </a:r>
          </a:p>
        </p:txBody>
      </p:sp>
      <p:graphicFrame>
        <p:nvGraphicFramePr>
          <p:cNvPr id="27" name="Diagramm 26" descr="Trichter mit 3 Kreisen, darin die Begriffe: Behinderung, abweichende Bildungsschancen, einschneidende Lebensereignisse. Ein Pfeil zeigt auf &quot;Behinderung&quot;.">
            <a:extLst>
              <a:ext uri="{FF2B5EF4-FFF2-40B4-BE49-F238E27FC236}">
                <a16:creationId xmlns:a16="http://schemas.microsoft.com/office/drawing/2014/main" id="{2770E4D0-A58F-4879-9C57-8825237BA30F}"/>
              </a:ext>
            </a:extLst>
          </p:cNvPr>
          <p:cNvGraphicFramePr/>
          <p:nvPr>
            <p:extLst>
              <p:ext uri="{D42A27DB-BD31-4B8C-83A1-F6EECF244321}">
                <p14:modId xmlns:p14="http://schemas.microsoft.com/office/powerpoint/2010/main" val="615590188"/>
              </p:ext>
            </p:extLst>
          </p:nvPr>
        </p:nvGraphicFramePr>
        <p:xfrm>
          <a:off x="1751207" y="1514514"/>
          <a:ext cx="8287966" cy="4964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el 1">
            <a:extLst>
              <a:ext uri="{FF2B5EF4-FFF2-40B4-BE49-F238E27FC236}">
                <a16:creationId xmlns:a16="http://schemas.microsoft.com/office/drawing/2014/main" id="{7DB4CFC3-253D-4583-84F4-987884CA79FB}"/>
              </a:ext>
            </a:extLst>
          </p:cNvPr>
          <p:cNvSpPr txBox="1">
            <a:spLocks noGrp="1"/>
          </p:cNvSpPr>
          <p:nvPr>
            <p:ph type="title" idx="4294967295"/>
          </p:nvPr>
        </p:nvSpPr>
        <p:spPr>
          <a:xfrm>
            <a:off x="798511" y="605118"/>
            <a:ext cx="9404723" cy="14005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4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Ursachen</a:t>
            </a:r>
          </a:p>
        </p:txBody>
      </p:sp>
    </p:spTree>
    <p:extLst>
      <p:ext uri="{BB962C8B-B14F-4D97-AF65-F5344CB8AC3E}">
        <p14:creationId xmlns:p14="http://schemas.microsoft.com/office/powerpoint/2010/main" val="33458205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2181</Words>
  <Application>Microsoft Office PowerPoint</Application>
  <PresentationFormat>Breitbild</PresentationFormat>
  <Paragraphs>352</Paragraphs>
  <Slides>32</Slides>
  <Notes>24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32</vt:i4>
      </vt:variant>
    </vt:vector>
  </HeadingPairs>
  <TitlesOfParts>
    <vt:vector size="40" baseType="lpstr">
      <vt:lpstr>Arial</vt:lpstr>
      <vt:lpstr>Calibri</vt:lpstr>
      <vt:lpstr>Century Gothic</vt:lpstr>
      <vt:lpstr>Open Sans</vt:lpstr>
      <vt:lpstr>Times New Roman</vt:lpstr>
      <vt:lpstr>Wingdings</vt:lpstr>
      <vt:lpstr>Wingdings 3</vt:lpstr>
      <vt:lpstr>Ion</vt:lpstr>
      <vt:lpstr> Leichte Sprache – ein Rundblick  </vt:lpstr>
      <vt:lpstr>zum Inhalt</vt:lpstr>
      <vt:lpstr>Sprachenkontinuum</vt:lpstr>
      <vt:lpstr>Leichte Sprache – Fact Sheet</vt:lpstr>
      <vt:lpstr>Zur Sache</vt:lpstr>
      <vt:lpstr>Literalität</vt:lpstr>
      <vt:lpstr>Deutschland 2025</vt:lpstr>
      <vt:lpstr>Bestandsaufnahme 2025</vt:lpstr>
      <vt:lpstr>Ursachen</vt:lpstr>
      <vt:lpstr>Adressaten</vt:lpstr>
      <vt:lpstr>Mehrfachadressierung der Website</vt:lpstr>
      <vt:lpstr>Adressaten der Website 1</vt:lpstr>
      <vt:lpstr>Adressaten der Website 2</vt:lpstr>
      <vt:lpstr>Adressaten der Website 3</vt:lpstr>
      <vt:lpstr>Adressaten der Website 4</vt:lpstr>
      <vt:lpstr>Fragen bis hier?!</vt:lpstr>
      <vt:lpstr>Leichte Sprache auf der Website</vt:lpstr>
      <vt:lpstr>Leichte Sprache auf der Website: 1</vt:lpstr>
      <vt:lpstr>Ausschreibung: Muster</vt:lpstr>
      <vt:lpstr>Ausschreibung: NBGG - original</vt:lpstr>
      <vt:lpstr>Ausschreibung: NBGG – Ü LS</vt:lpstr>
      <vt:lpstr>Leichte Sprache auf der Website: 2</vt:lpstr>
      <vt:lpstr>Leichte Sprache auf der Website: 3</vt:lpstr>
      <vt:lpstr>Leichte Sprache &amp; Qualitätsstandards</vt:lpstr>
      <vt:lpstr>Leichte Sprache &amp; KI</vt:lpstr>
      <vt:lpstr>Fragen bis hier?</vt:lpstr>
      <vt:lpstr>Rechtliche Lage D</vt:lpstr>
      <vt:lpstr>BITV 2.0 §4</vt:lpstr>
      <vt:lpstr>Beispiel</vt:lpstr>
      <vt:lpstr>Erfahrungsstand</vt:lpstr>
      <vt:lpstr>Darüber hinaus</vt:lpstr>
      <vt:lpstr>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Grundschule am See</dc:title>
  <dc:creator>Ann-Kathrin Palett</dc:creator>
  <cp:lastModifiedBy>Sabrina Januzik</cp:lastModifiedBy>
  <cp:revision>1024</cp:revision>
  <cp:lastPrinted>2026-01-13T10:47:32Z</cp:lastPrinted>
  <dcterms:created xsi:type="dcterms:W3CDTF">2023-01-03T08:34:33Z</dcterms:created>
  <dcterms:modified xsi:type="dcterms:W3CDTF">2026-05-12T06:46:10Z</dcterms:modified>
</cp:coreProperties>
</file>