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howGuides="1">
      <p:cViewPr varScale="1">
        <p:scale>
          <a:sx n="104" d="100"/>
          <a:sy n="104" d="100"/>
        </p:scale>
        <p:origin x="232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5758733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51061657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359025-3C63-43C4-8B0E-710151024EA7}" type="datetimeFigureOut">
              <a:rPr lang="de-DE"/>
              <a:t>08.05.25</a:t>
            </a:fld>
            <a:endParaRPr lang="de-DE"/>
          </a:p>
        </p:txBody>
      </p:sp>
      <p:sp>
        <p:nvSpPr>
          <p:cNvPr id="1477831788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106077664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86556282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91762703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750CF58-F8AE-4306-91E6-E5B4FBFABC01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57809054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66138582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48747141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0650834-F869-EF43-C200-6DE003AFFC2D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0024167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268376719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79280691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5EE6F7A-9C98-FD0C-BCAF-CD593962A6BD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0288643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344977540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Zeilenabstand 1,5 für Fließtext und 1,25 für Überschriften</a:t>
            </a:r>
            <a:endParaRPr/>
          </a:p>
        </p:txBody>
      </p:sp>
      <p:sp>
        <p:nvSpPr>
          <p:cNvPr id="594990447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0496CA3-D350-BD35-B189-324F093E701D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98C4C8F-0835-162D-1F90-51BB67B87B89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75704124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4897508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40322055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0DE2BB-6A77-54DF-E8A7-6FB20B43C9D4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01612353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56247532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Einfache Sprache ist praktisch nicht in Gänze umzusetzten</a:t>
            </a:r>
          </a:p>
        </p:txBody>
      </p:sp>
      <p:sp>
        <p:nvSpPr>
          <p:cNvPr id="195095667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D750CF58-F8AE-4306-91E6-E5B4FBFABC01}" type="slidenum">
              <a:rPr lang="de-DE"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7902218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662903966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848145927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51CC7D4-A3C3-A78B-59B1-4CA7300DCE9C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66FFBC-ED79-1F89-6DE4-9D321B632F1C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2815586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84985686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49654719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6ADA98C-2451-03B3-01C5-986E33A3150B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72502206" name="Titel 1"/>
          <p:cNvSpPr>
            <a:spLocks noGrp="1"/>
          </p:cNvSpPr>
          <p:nvPr>
            <p:ph type="ctrTitle"/>
          </p:nvPr>
        </p:nvSpPr>
        <p:spPr bwMode="auto">
          <a:xfrm>
            <a:off x="300038" y="1268412"/>
            <a:ext cx="5976000" cy="3656515"/>
          </a:xfrm>
        </p:spPr>
        <p:txBody>
          <a:bodyPr anchor="t"/>
          <a:lstStyle>
            <a:lvl1pPr algn="l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8150806" name="Untertitel 2"/>
          <p:cNvSpPr>
            <a:spLocks noGrp="1"/>
          </p:cNvSpPr>
          <p:nvPr>
            <p:ph type="subTitle" idx="1"/>
          </p:nvPr>
        </p:nvSpPr>
        <p:spPr bwMode="auto">
          <a:xfrm>
            <a:off x="300037" y="4581128"/>
            <a:ext cx="5975351" cy="1152128"/>
          </a:xfrm>
        </p:spPr>
        <p:txBody>
          <a:bodyPr anchor="b"/>
          <a:lstStyle>
            <a:lvl1pPr marL="0" indent="0" algn="l">
              <a:buNone/>
              <a:defRPr sz="1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1947219998" name="Bildplatzhalter 9"/>
          <p:cNvSpPr>
            <a:spLocks noGrp="1"/>
          </p:cNvSpPr>
          <p:nvPr>
            <p:ph type="pic" sz="quarter" idx="14"/>
          </p:nvPr>
        </p:nvSpPr>
        <p:spPr bwMode="auto">
          <a:xfrm>
            <a:off x="6575425" y="1268412"/>
            <a:ext cx="5316538" cy="4464844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Bild (breit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39792580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  <p:sp>
        <p:nvSpPr>
          <p:cNvPr id="1873378473" name="Bildplatzhalter 9"/>
          <p:cNvSpPr>
            <a:spLocks noGrp="1"/>
          </p:cNvSpPr>
          <p:nvPr>
            <p:ph type="pic" sz="quarter" idx="15"/>
          </p:nvPr>
        </p:nvSpPr>
        <p:spPr bwMode="auto">
          <a:xfrm>
            <a:off x="300038" y="1268413"/>
            <a:ext cx="11591923" cy="4464844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ollbil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04412665" name="Bildplatzhalter 9"/>
          <p:cNvSpPr>
            <a:spLocks noGrp="1"/>
          </p:cNvSpPr>
          <p:nvPr>
            <p:ph type="pic" sz="quarter" idx="15"/>
          </p:nvPr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05637989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Titel</a:t>
            </a:r>
            <a:endParaRPr/>
          </a:p>
        </p:txBody>
      </p:sp>
      <p:sp>
        <p:nvSpPr>
          <p:cNvPr id="534129631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16009383" name="Datumsplatzhalter 1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30613335" name="Titel 1"/>
          <p:cNvSpPr>
            <a:spLocks noGrp="1"/>
          </p:cNvSpPr>
          <p:nvPr>
            <p:ph type="ctrTitle"/>
          </p:nvPr>
        </p:nvSpPr>
        <p:spPr bwMode="auto">
          <a:xfrm>
            <a:off x="300037" y="1306513"/>
            <a:ext cx="11593185" cy="1690439"/>
          </a:xfrm>
        </p:spPr>
        <p:txBody>
          <a:bodyPr anchor="t"/>
          <a:lstStyle>
            <a:lvl1pPr algn="l">
              <a:defRPr sz="4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990900692" name="Untertitel 2"/>
          <p:cNvSpPr>
            <a:spLocks noGrp="1"/>
          </p:cNvSpPr>
          <p:nvPr>
            <p:ph type="subTitle" idx="1"/>
          </p:nvPr>
        </p:nvSpPr>
        <p:spPr bwMode="auto">
          <a:xfrm>
            <a:off x="300037" y="3248980"/>
            <a:ext cx="11591926" cy="2484276"/>
          </a:xfrm>
        </p:spPr>
        <p:txBody>
          <a:bodyPr anchor="b"/>
          <a:lstStyle>
            <a:lvl1pPr marL="0" indent="0" algn="l">
              <a:buNone/>
              <a:defRPr sz="1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Kap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68024956" name="Titel 1"/>
          <p:cNvSpPr>
            <a:spLocks noGrp="1"/>
          </p:cNvSpPr>
          <p:nvPr>
            <p:ph type="ctrTitle"/>
          </p:nvPr>
        </p:nvSpPr>
        <p:spPr bwMode="auto">
          <a:xfrm>
            <a:off x="300038" y="1306513"/>
            <a:ext cx="5976000" cy="3642276"/>
          </a:xfrm>
        </p:spPr>
        <p:txBody>
          <a:bodyPr anchor="t"/>
          <a:lstStyle>
            <a:lvl1pPr algn="l">
              <a:defRPr sz="4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358513300" name="Untertitel 2"/>
          <p:cNvSpPr>
            <a:spLocks noGrp="1"/>
          </p:cNvSpPr>
          <p:nvPr>
            <p:ph type="subTitle" idx="1"/>
          </p:nvPr>
        </p:nvSpPr>
        <p:spPr bwMode="auto">
          <a:xfrm>
            <a:off x="300037" y="4948788"/>
            <a:ext cx="5975351" cy="856475"/>
          </a:xfrm>
        </p:spPr>
        <p:txBody>
          <a:bodyPr anchor="b"/>
          <a:lstStyle>
            <a:lvl1pPr marL="0" indent="0" algn="l">
              <a:buNone/>
              <a:defRPr sz="1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1717910612" name="Bildplatzhalter 9"/>
          <p:cNvSpPr>
            <a:spLocks noGrp="1"/>
          </p:cNvSpPr>
          <p:nvPr>
            <p:ph type="pic" sz="quarter" idx="14"/>
          </p:nvPr>
        </p:nvSpPr>
        <p:spPr bwMode="auto">
          <a:xfrm>
            <a:off x="6575425" y="1268412"/>
            <a:ext cx="5316538" cy="4464844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52173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Titel</a:t>
            </a:r>
            <a:endParaRPr/>
          </a:p>
        </p:txBody>
      </p:sp>
      <p:sp>
        <p:nvSpPr>
          <p:cNvPr id="1794697944" name="Inhaltsplatzhalter 2"/>
          <p:cNvSpPr>
            <a:spLocks noGrp="1"/>
          </p:cNvSpPr>
          <p:nvPr>
            <p:ph idx="1"/>
          </p:nvPr>
        </p:nvSpPr>
        <p:spPr bwMode="auto">
          <a:xfrm>
            <a:off x="300037" y="2241550"/>
            <a:ext cx="11591924" cy="3491706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158037750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76258729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Titel</a:t>
            </a:r>
            <a:endParaRPr/>
          </a:p>
        </p:txBody>
      </p:sp>
      <p:sp>
        <p:nvSpPr>
          <p:cNvPr id="1125854309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  <p:sp>
        <p:nvSpPr>
          <p:cNvPr id="1905613822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300037" y="2241550"/>
            <a:ext cx="11591924" cy="3491706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, Text und Bild (schmal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814868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300038" y="1324895"/>
            <a:ext cx="5975982" cy="6888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Titel</a:t>
            </a:r>
            <a:endParaRPr/>
          </a:p>
        </p:txBody>
      </p:sp>
      <p:sp>
        <p:nvSpPr>
          <p:cNvPr id="1487932956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  <p:sp>
        <p:nvSpPr>
          <p:cNvPr id="1056364003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300038" y="2241550"/>
            <a:ext cx="5975982" cy="3491707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291246410" name="Bildplatzhalter 9"/>
          <p:cNvSpPr>
            <a:spLocks noGrp="1"/>
          </p:cNvSpPr>
          <p:nvPr>
            <p:ph type="pic" sz="quarter" idx="14"/>
          </p:nvPr>
        </p:nvSpPr>
        <p:spPr bwMode="auto">
          <a:xfrm>
            <a:off x="6575425" y="1268413"/>
            <a:ext cx="5316538" cy="4464844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, Text und Bild (breit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1329337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300038" y="1324895"/>
            <a:ext cx="3659721" cy="6888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Titel</a:t>
            </a:r>
            <a:endParaRPr/>
          </a:p>
        </p:txBody>
      </p:sp>
      <p:sp>
        <p:nvSpPr>
          <p:cNvPr id="962189511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  <p:sp>
        <p:nvSpPr>
          <p:cNvPr id="885758933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300038" y="2241550"/>
            <a:ext cx="3659721" cy="3491707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261467427" name="Bildplatzhalter 9"/>
          <p:cNvSpPr>
            <a:spLocks noGrp="1"/>
          </p:cNvSpPr>
          <p:nvPr>
            <p:ph type="pic" sz="quarter" idx="14"/>
          </p:nvPr>
        </p:nvSpPr>
        <p:spPr bwMode="auto">
          <a:xfrm>
            <a:off x="4259796" y="1268413"/>
            <a:ext cx="7632167" cy="4464844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, Text und 2 Bil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81373733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300039" y="1324895"/>
            <a:ext cx="3156346" cy="6888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Titel</a:t>
            </a:r>
            <a:endParaRPr/>
          </a:p>
        </p:txBody>
      </p:sp>
      <p:sp>
        <p:nvSpPr>
          <p:cNvPr id="2092121779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  <p:sp>
        <p:nvSpPr>
          <p:cNvPr id="128597258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300039" y="2241550"/>
            <a:ext cx="3156346" cy="3491707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2068998896" name="Bildplatzhalter 9"/>
          <p:cNvSpPr>
            <a:spLocks noGrp="1"/>
          </p:cNvSpPr>
          <p:nvPr>
            <p:ph type="pic" sz="quarter" idx="14"/>
          </p:nvPr>
        </p:nvSpPr>
        <p:spPr bwMode="auto">
          <a:xfrm>
            <a:off x="7968208" y="1268413"/>
            <a:ext cx="3923755" cy="4464844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1101201679" name="Bildplatzhalter 9"/>
          <p:cNvSpPr>
            <a:spLocks noGrp="1"/>
          </p:cNvSpPr>
          <p:nvPr>
            <p:ph type="pic" sz="quarter" idx="15"/>
          </p:nvPr>
        </p:nvSpPr>
        <p:spPr bwMode="auto">
          <a:xfrm>
            <a:off x="3756421" y="1268413"/>
            <a:ext cx="3923755" cy="4464844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 Bilder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1685857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  <p:sp>
        <p:nvSpPr>
          <p:cNvPr id="755927454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300039" y="3609020"/>
            <a:ext cx="2303573" cy="2124236"/>
          </a:xfrm>
        </p:spPr>
        <p:txBody>
          <a:bodyPr/>
          <a:lstStyle>
            <a:lvl1pPr marL="92075" indent="-92075">
              <a:defRPr sz="900"/>
            </a:lvl1pPr>
            <a:lvl2pPr marL="182563" indent="-90488">
              <a:defRPr sz="900"/>
            </a:lvl2pPr>
            <a:lvl3pPr marL="266700" indent="-84138">
              <a:defRPr sz="900"/>
            </a:lvl3pPr>
            <a:lvl4pPr marL="358775" indent="-92075">
              <a:defRPr sz="900"/>
            </a:lvl4pPr>
            <a:lvl5pPr marL="449263" indent="-90488">
              <a:defRPr sz="900"/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778032413" name="Bildplatzhalter 9"/>
          <p:cNvSpPr>
            <a:spLocks noGrp="1"/>
          </p:cNvSpPr>
          <p:nvPr>
            <p:ph type="pic" sz="quarter" idx="15"/>
          </p:nvPr>
        </p:nvSpPr>
        <p:spPr bwMode="auto">
          <a:xfrm>
            <a:off x="300039" y="1268413"/>
            <a:ext cx="2303573" cy="223259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405477437" name="Textplatzhalter 6"/>
          <p:cNvSpPr>
            <a:spLocks noGrp="1"/>
          </p:cNvSpPr>
          <p:nvPr>
            <p:ph type="body" sz="quarter" idx="16"/>
          </p:nvPr>
        </p:nvSpPr>
        <p:spPr bwMode="auto">
          <a:xfrm>
            <a:off x="2928331" y="3609020"/>
            <a:ext cx="2303573" cy="2124236"/>
          </a:xfrm>
        </p:spPr>
        <p:txBody>
          <a:bodyPr/>
          <a:lstStyle>
            <a:lvl1pPr marL="92075" indent="-92075">
              <a:defRPr sz="900"/>
            </a:lvl1pPr>
            <a:lvl2pPr marL="182563" indent="-90488">
              <a:defRPr sz="900"/>
            </a:lvl2pPr>
            <a:lvl3pPr marL="266700" indent="-84138">
              <a:defRPr sz="900"/>
            </a:lvl3pPr>
            <a:lvl4pPr marL="358775" indent="-92075">
              <a:defRPr sz="900"/>
            </a:lvl4pPr>
            <a:lvl5pPr marL="449263" indent="-90488">
              <a:defRPr sz="900"/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955729927" name="Bildplatzhalter 9"/>
          <p:cNvSpPr>
            <a:spLocks noGrp="1"/>
          </p:cNvSpPr>
          <p:nvPr>
            <p:ph type="pic" sz="quarter" idx="17"/>
          </p:nvPr>
        </p:nvSpPr>
        <p:spPr bwMode="auto">
          <a:xfrm>
            <a:off x="2928331" y="1268413"/>
            <a:ext cx="2303573" cy="223259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455110972" name="Textplatzhalter 6"/>
          <p:cNvSpPr>
            <a:spLocks noGrp="1"/>
          </p:cNvSpPr>
          <p:nvPr>
            <p:ph type="body" sz="quarter" idx="18"/>
          </p:nvPr>
        </p:nvSpPr>
        <p:spPr bwMode="auto">
          <a:xfrm>
            <a:off x="5556623" y="3609020"/>
            <a:ext cx="2303573" cy="2124236"/>
          </a:xfrm>
        </p:spPr>
        <p:txBody>
          <a:bodyPr/>
          <a:lstStyle>
            <a:lvl1pPr marL="92075" indent="-92075">
              <a:defRPr sz="900"/>
            </a:lvl1pPr>
            <a:lvl2pPr marL="182563" indent="-90488">
              <a:defRPr sz="900"/>
            </a:lvl2pPr>
            <a:lvl3pPr marL="266700" indent="-84138">
              <a:defRPr sz="900"/>
            </a:lvl3pPr>
            <a:lvl4pPr marL="358775" indent="-92075">
              <a:defRPr sz="900"/>
            </a:lvl4pPr>
            <a:lvl5pPr marL="449263" indent="-90488">
              <a:defRPr sz="900"/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953556495" name="Bildplatzhalter 9"/>
          <p:cNvSpPr>
            <a:spLocks noGrp="1"/>
          </p:cNvSpPr>
          <p:nvPr>
            <p:ph type="pic" sz="quarter" idx="19"/>
          </p:nvPr>
        </p:nvSpPr>
        <p:spPr bwMode="auto">
          <a:xfrm>
            <a:off x="5556623" y="1268413"/>
            <a:ext cx="2303573" cy="223259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  <p:sp>
        <p:nvSpPr>
          <p:cNvPr id="2076966995" name="Textplatzhalter 6"/>
          <p:cNvSpPr>
            <a:spLocks noGrp="1"/>
          </p:cNvSpPr>
          <p:nvPr>
            <p:ph type="body" sz="quarter" idx="20"/>
          </p:nvPr>
        </p:nvSpPr>
        <p:spPr bwMode="auto">
          <a:xfrm>
            <a:off x="8184914" y="3609020"/>
            <a:ext cx="2303573" cy="2124236"/>
          </a:xfrm>
        </p:spPr>
        <p:txBody>
          <a:bodyPr/>
          <a:lstStyle>
            <a:lvl1pPr marL="92075" indent="-92075">
              <a:defRPr sz="900"/>
            </a:lvl1pPr>
            <a:lvl2pPr marL="182563" indent="-90488">
              <a:defRPr sz="900"/>
            </a:lvl2pPr>
            <a:lvl3pPr marL="266700" indent="-84138">
              <a:defRPr sz="900"/>
            </a:lvl3pPr>
            <a:lvl4pPr marL="358775" indent="-92075">
              <a:defRPr sz="900"/>
            </a:lvl4pPr>
            <a:lvl5pPr marL="449263" indent="-90488">
              <a:defRPr sz="900"/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065331822" name="Bildplatzhalter 9"/>
          <p:cNvSpPr>
            <a:spLocks noGrp="1"/>
          </p:cNvSpPr>
          <p:nvPr>
            <p:ph type="pic" sz="quarter" idx="21"/>
          </p:nvPr>
        </p:nvSpPr>
        <p:spPr bwMode="auto">
          <a:xfrm>
            <a:off x="8184914" y="1268413"/>
            <a:ext cx="2303573" cy="223259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Bild (schmal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45743081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291723" y="284366"/>
            <a:ext cx="780082" cy="20499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Name des Kapitels (optional)</a:t>
            </a:r>
            <a:endParaRPr/>
          </a:p>
        </p:txBody>
      </p:sp>
      <p:sp>
        <p:nvSpPr>
          <p:cNvPr id="2011276665" name="Bildplatzhalter 9"/>
          <p:cNvSpPr>
            <a:spLocks noGrp="1"/>
          </p:cNvSpPr>
          <p:nvPr>
            <p:ph type="pic" sz="quarter" idx="15"/>
          </p:nvPr>
        </p:nvSpPr>
        <p:spPr bwMode="auto">
          <a:xfrm>
            <a:off x="300039" y="1268413"/>
            <a:ext cx="7380138" cy="432082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15873348" name="Titelplatzhalter 1"/>
          <p:cNvSpPr>
            <a:spLocks noGrp="1"/>
          </p:cNvSpPr>
          <p:nvPr>
            <p:ph type="title"/>
          </p:nvPr>
        </p:nvSpPr>
        <p:spPr bwMode="auto">
          <a:xfrm>
            <a:off x="300038" y="1324895"/>
            <a:ext cx="11591924" cy="6888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r>
              <a:rPr lang="de-DE"/>
              <a:t>Titel</a:t>
            </a:r>
            <a:endParaRPr/>
          </a:p>
        </p:txBody>
      </p:sp>
      <p:sp>
        <p:nvSpPr>
          <p:cNvPr id="1345757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00037" y="2241550"/>
            <a:ext cx="11591924" cy="32915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pic>
        <p:nvPicPr>
          <p:cNvPr id="1033713487" name="Grafik 9"/>
          <p:cNvPicPr>
            <a:picLocks noChangeAspect="1"/>
          </p:cNvPicPr>
          <p:nvPr userDrawn="1"/>
        </p:nvPicPr>
        <p:blipFill>
          <a:blip r:embed="rId16"/>
          <a:stretch/>
        </p:blipFill>
        <p:spPr bwMode="auto">
          <a:xfrm>
            <a:off x="302871" y="6257257"/>
            <a:ext cx="1337324" cy="320400"/>
          </a:xfrm>
          <a:prstGeom prst="rect">
            <a:avLst/>
          </a:prstGeom>
        </p:spPr>
      </p:pic>
      <p:pic>
        <p:nvPicPr>
          <p:cNvPr id="1384823736" name="Grafik 7"/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/>
        </p:blipFill>
        <p:spPr bwMode="auto">
          <a:xfrm>
            <a:off x="4446556" y="6253233"/>
            <a:ext cx="1979538" cy="320400"/>
          </a:xfrm>
          <a:prstGeom prst="rect">
            <a:avLst/>
          </a:prstGeom>
        </p:spPr>
      </p:pic>
      <p:pic>
        <p:nvPicPr>
          <p:cNvPr id="1192955103" name="Grafik 10"/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/>
        </p:blipFill>
        <p:spPr bwMode="auto">
          <a:xfrm>
            <a:off x="9232455" y="5770362"/>
            <a:ext cx="2659507" cy="965743"/>
          </a:xfrm>
          <a:prstGeom prst="rect">
            <a:avLst/>
          </a:prstGeom>
        </p:spPr>
      </p:pic>
      <p:pic>
        <p:nvPicPr>
          <p:cNvPr id="1742686307" name="Grafik 12" descr="Ein Bild, das Grafiken, Screenshot, Farbigkeit, Grafikdesign enthält.&#10;&#10;Automatisch generierte Beschreibung"/>
          <p:cNvPicPr>
            <a:picLocks noChangeAspect="1"/>
          </p:cNvPicPr>
          <p:nvPr userDrawn="1"/>
        </p:nvPicPr>
        <p:blipFill>
          <a:blip r:embed="rId21"/>
          <a:stretch/>
        </p:blipFill>
        <p:spPr bwMode="auto">
          <a:xfrm>
            <a:off x="9232453" y="122621"/>
            <a:ext cx="1097870" cy="1128532"/>
          </a:xfrm>
          <a:prstGeom prst="rect">
            <a:avLst/>
          </a:prstGeom>
        </p:spPr>
      </p:pic>
      <p:sp>
        <p:nvSpPr>
          <p:cNvPr id="1195620140" name="Textfeld 295666894"/>
          <p:cNvSpPr txBox="1"/>
          <p:nvPr/>
        </p:nvSpPr>
        <p:spPr bwMode="auto">
          <a:xfrm>
            <a:off x="10243733" y="494804"/>
            <a:ext cx="1757278" cy="3051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400"/>
              <a:t>Kompetenzzentrum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40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213" indent="-176213" algn="l" defTabSz="914400">
        <a:lnSpc>
          <a:spcPct val="150000"/>
        </a:lnSpc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2563" algn="l" defTabSz="914400">
        <a:lnSpc>
          <a:spcPct val="150000"/>
        </a:lnSpc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6213" algn="l" defTabSz="914400">
        <a:lnSpc>
          <a:spcPct val="150000"/>
        </a:lnSpc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82563" algn="l" defTabSz="914400">
        <a:lnSpc>
          <a:spcPct val="150000"/>
        </a:lnSpc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893763" indent="-176213" algn="l" defTabSz="914400">
        <a:lnSpc>
          <a:spcPct val="150000"/>
        </a:lnSpc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ibility.huit.harvard.edu/accessible-docume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bielefeld.de/einrichtungen/zab/digitale-barrierefreiheit/barrierefreie-dokumente/anleitungen/word-2019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bielefeld.de/einrichtungen/zab/digitale-barrierefreiheit/barrierefreie-dokumente/anleitungen/word-2019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desfachstelle-barrierefreiheit.de/DE/Fachwissen/Information-und-Kommunikation/Leichte-Sprache/leichte-sprache_nod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barrierefreie-verwaltung@uni-bielefeld.d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06270744" name="Titel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4800" b="1"/>
              <a:t>Coffee and Learn:</a:t>
            </a:r>
            <a:br>
              <a:rPr lang="de-DE" sz="4800" b="1"/>
            </a:br>
            <a:r>
              <a:rPr lang="de-DE" sz="4800" b="1"/>
              <a:t>Barrierefreie</a:t>
            </a:r>
            <a:br>
              <a:rPr lang="de-DE" sz="4800" b="1"/>
            </a:br>
            <a:r>
              <a:rPr lang="de-DE" sz="4800" b="1"/>
              <a:t>Dokumente</a:t>
            </a:r>
            <a:br>
              <a:rPr lang="de-DE" sz="4800"/>
            </a:br>
            <a:endParaRPr lang="de-DE" sz="4800"/>
          </a:p>
        </p:txBody>
      </p:sp>
      <p:sp>
        <p:nvSpPr>
          <p:cNvPr id="1199295208" name="Untertitel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de-DE"/>
              <a:t>Kompetenzzentrum barrierefreie digitale Hochschulverwaltung.NRW</a:t>
            </a:r>
            <a:endParaRPr/>
          </a:p>
          <a:p>
            <a:pPr>
              <a:lnSpc>
                <a:spcPct val="100000"/>
              </a:lnSpc>
              <a:defRPr/>
            </a:pPr>
            <a:r>
              <a:rPr lang="de-DE"/>
              <a:t>www.barrierefreie-verwaltung.nrw</a:t>
            </a:r>
            <a:endParaRPr/>
          </a:p>
        </p:txBody>
      </p:sp>
      <p:pic>
        <p:nvPicPr>
          <p:cNvPr id="1523331764" name="Bildplatzhalter 10" descr="Gebäude-Teil der Universität Bielefeld&#10;&#10;"/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tretch/>
        </p:blipFill>
        <p:spPr bwMode="auto"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72719080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z="4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Vier Kernkonzepte für Barrierefreiheit</a:t>
            </a:r>
            <a:endParaRPr b="1"/>
          </a:p>
        </p:txBody>
      </p:sp>
      <p:sp>
        <p:nvSpPr>
          <p:cNvPr id="1328575448" name="Inhaltsplatzhalter 2"/>
          <p:cNvSpPr>
            <a:spLocks noGrp="1"/>
          </p:cNvSpPr>
          <p:nvPr>
            <p:ph idx="1"/>
          </p:nvPr>
        </p:nvSpPr>
        <p:spPr bwMode="auto">
          <a:xfrm>
            <a:off x="300036" y="2241549"/>
            <a:ext cx="11591924" cy="3491705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sz="2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Kernkonzepte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für barrierefreie Dokumente:</a:t>
            </a:r>
            <a:endParaRPr sz="2000"/>
          </a:p>
          <a:p>
            <a:pPr>
              <a:defRPr/>
            </a:pPr>
            <a:r>
              <a:rPr sz="2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Meta-Daten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Informationen wie Autor, Titel und Sprache hinzufügen</a:t>
            </a:r>
            <a:endParaRPr sz="2000"/>
          </a:p>
          <a:p>
            <a:pPr>
              <a:defRPr/>
            </a:pPr>
            <a:r>
              <a:rPr sz="2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Alternativ-Text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(alt-Text): Inhaltstragende Bilder sind mit </a:t>
            </a:r>
            <a:r>
              <a:rPr lang="de-DE">
                <a:solidFill>
                  <a:srgbClr val="000000"/>
                </a:solidFill>
                <a:latin typeface="Arial"/>
                <a:ea typeface="Arial"/>
                <a:cs typeface="Arial"/>
              </a:rPr>
              <a:t>Alternativ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-Text versehen, dekorative Bilder sind als solche gekennzeichnet</a:t>
            </a:r>
            <a:endParaRPr sz="2000"/>
          </a:p>
          <a:p>
            <a:pPr>
              <a:defRPr/>
            </a:pPr>
            <a:r>
              <a:rPr sz="2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Überschriften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Aussagekräftige Überschriften für die einzelnen Abschnitte des Dokuments formulieren</a:t>
            </a:r>
            <a:endParaRPr sz="2000"/>
          </a:p>
          <a:p>
            <a:pPr>
              <a:defRPr/>
            </a:pPr>
            <a:r>
              <a:rPr sz="2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Farbe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: Passende Farbauswahl für ausreichendes Kontrastverhältnis</a:t>
            </a:r>
            <a:r>
              <a:rPr sz="2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endParaRPr sz="16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Quelle: </a:t>
            </a:r>
            <a:r>
              <a:rPr sz="1600" b="0" i="0" u="sng">
                <a:solidFill>
                  <a:srgbClr val="000000"/>
                </a:solidFill>
                <a:latin typeface="Arial"/>
                <a:ea typeface="Arial"/>
                <a:cs typeface="Arial"/>
                <a:hlinkClick r:id="rId3" tooltip="https://accessibility.huit.harvard.edu/accessible-documents"/>
              </a:rPr>
              <a:t>Havard University – Digital Accessibility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81873591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sz="44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Dokumente</a:t>
            </a:r>
            <a:r>
              <a:rPr sz="44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4400" b="1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barrierefrei</a:t>
            </a:r>
            <a:r>
              <a:rPr sz="44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gestalten</a:t>
            </a:r>
            <a:r>
              <a:rPr lang="de-DE" sz="44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1</a:t>
            </a:r>
            <a:r>
              <a:rPr sz="44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endParaRPr b="1" dirty="0"/>
          </a:p>
        </p:txBody>
      </p:sp>
      <p:sp>
        <p:nvSpPr>
          <p:cNvPr id="1443195876" name="Inhaltsplatzhalter 2"/>
          <p:cNvSpPr>
            <a:spLocks noGrp="1"/>
          </p:cNvSpPr>
          <p:nvPr>
            <p:ph idx="1"/>
          </p:nvPr>
        </p:nvSpPr>
        <p:spPr bwMode="auto">
          <a:xfrm>
            <a:off x="300036" y="2241549"/>
            <a:ext cx="11591924" cy="3491705"/>
          </a:xfrm>
        </p:spPr>
        <p:txBody>
          <a:bodyPr/>
          <a:lstStyle/>
          <a:p>
            <a:pPr>
              <a:defRPr/>
            </a:pPr>
            <a:r>
              <a:rPr lang="de-DE">
                <a:solidFill>
                  <a:srgbClr val="000000"/>
                </a:solidFill>
                <a:latin typeface="Arial"/>
                <a:ea typeface="Arial"/>
                <a:cs typeface="Arial"/>
              </a:rPr>
              <a:t>Serifenlose Schriftart (Sans-serif) verwenden z.B. Arial oder Helvetica</a:t>
            </a:r>
            <a:endParaRPr lang="de-DE" sz="20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Fließtext in 12 Punkt setzen, Textausrichtung ist linksbündig, Zeilenabstand beträgt mindestens 1,5</a:t>
            </a:r>
            <a:endParaRPr/>
          </a:p>
          <a:p>
            <a:pPr>
              <a:defRPr/>
            </a:pPr>
            <a:r>
              <a:rPr lang="de-DE">
                <a:solidFill>
                  <a:srgbClr val="000000"/>
                </a:solidFill>
                <a:latin typeface="Arial"/>
                <a:cs typeface="Arial"/>
              </a:rPr>
              <a:t>Überschriften sind eindeutig und aussagekräftig formuliert, Zeilenabstand beträgt 1,25</a:t>
            </a:r>
            <a:endParaRPr lang="de-DE" sz="1200"/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Logos und ähnliche Grafiken sind in Kopfzeile platziert</a:t>
            </a:r>
            <a:endParaRPr sz="1200"/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Kontrastverhältnis bei Abbildungen berücksichtige</a:t>
            </a: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n</a:t>
            </a:r>
          </a:p>
          <a:p>
            <a:pPr>
              <a:defRPr/>
            </a:pP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Vermeiden von Textabsätzen in Großbuchstaben, kursiver oder fetter Schrift oder unterstrichen</a:t>
            </a:r>
            <a:endParaRPr lang="de-DE" sz="1200"/>
          </a:p>
          <a:p>
            <a:pPr>
              <a:defRPr/>
            </a:pPr>
            <a:endParaRPr sz="1200"/>
          </a:p>
          <a:p>
            <a:pPr marL="0" indent="0">
              <a:buFont typeface="Arial"/>
              <a:buNone/>
              <a:defRPr/>
            </a:pPr>
            <a:r>
              <a:rPr sz="1600"/>
              <a:t>Quelle: </a:t>
            </a:r>
            <a:r>
              <a:rPr sz="1600" u="sng">
                <a:hlinkClick r:id="rId3" tooltip="https://www.uni-bielefeld.de/einrichtungen/zab/digitale-barrierefreiheit/barrierefreie-dokumente/anleitungen/word-2019/"/>
              </a:rPr>
              <a:t>Zentrale Anlaufstelle Barriefrei - Dokumentenerstellung in Word 2019/Word 365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7399867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44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Dokumente barrierefrei gestalten 2 </a:t>
            </a:r>
            <a:endParaRPr lang="de-DE" sz="4400" dirty="0"/>
          </a:p>
        </p:txBody>
      </p:sp>
      <p:sp>
        <p:nvSpPr>
          <p:cNvPr id="567911515" name="Inhaltsplatzhalter 2"/>
          <p:cNvSpPr>
            <a:spLocks noGrp="1"/>
          </p:cNvSpPr>
          <p:nvPr>
            <p:ph idx="1"/>
          </p:nvPr>
        </p:nvSpPr>
        <p:spPr bwMode="auto">
          <a:xfrm>
            <a:off x="300036" y="2241549"/>
            <a:ext cx="11591924" cy="3491705"/>
          </a:xfrm>
        </p:spPr>
        <p:txBody>
          <a:bodyPr/>
          <a:lstStyle/>
          <a:p>
            <a:pPr>
              <a:defRPr/>
            </a:pP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Word-Formatvorlagen für Überschriften, Listen, Tabellen etc. verwenden</a:t>
            </a:r>
            <a:endParaRPr lang="de-DE" sz="1200"/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Beschreibenden Text für Hyperlinks verwenden</a:t>
            </a:r>
            <a:endParaRPr sz="1200"/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Inhaltsverzeichnis bei Dokumenten ab 9 Seiten</a:t>
            </a:r>
            <a:endParaRPr sz="1200"/>
          </a:p>
          <a:p>
            <a:pPr>
              <a:defRPr/>
            </a:pP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Dokument auf Barrierefreiheit prüfen, Laut vorlesen lassen</a:t>
            </a:r>
            <a:endParaRPr/>
          </a:p>
          <a:p>
            <a:pPr>
              <a:defRPr/>
            </a:pP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Ausgabe als PDF: Entsprechende Speichereinstellung vornehmen</a:t>
            </a:r>
            <a:endParaRPr lang="de-DE" sz="1200"/>
          </a:p>
          <a:p>
            <a:pPr>
              <a:defRPr/>
            </a:pPr>
            <a:endParaRPr lang="de-DE" sz="1200"/>
          </a:p>
          <a:p>
            <a:pPr>
              <a:defRPr/>
            </a:pPr>
            <a:endParaRPr sz="1200"/>
          </a:p>
          <a:p>
            <a:pPr marL="0" indent="0">
              <a:buFont typeface="Arial"/>
              <a:buNone/>
              <a:defRPr/>
            </a:pPr>
            <a:r>
              <a:rPr sz="1600"/>
              <a:t>Quelle: </a:t>
            </a:r>
            <a:r>
              <a:rPr sz="1600" u="sng">
                <a:hlinkClick r:id="rId3" tooltip="https://www.uni-bielefeld.de/einrichtungen/zab/digitale-barrierefreiheit/barrierefreie-dokumente/anleitungen/word-2019/"/>
              </a:rPr>
              <a:t>Zentrale Anlaufstelle Barriefrei - Dokumentenerstellung in Word 2019/Word 365</a:t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97519839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sz="4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Einfache Sprache</a:t>
            </a:r>
            <a:endParaRPr b="1"/>
          </a:p>
        </p:txBody>
      </p:sp>
      <p:sp>
        <p:nvSpPr>
          <p:cNvPr id="1441809566" name="Inhaltsplatzhalter 2"/>
          <p:cNvSpPr>
            <a:spLocks noGrp="1"/>
          </p:cNvSpPr>
          <p:nvPr>
            <p:ph idx="1"/>
          </p:nvPr>
        </p:nvSpPr>
        <p:spPr bwMode="auto">
          <a:xfrm>
            <a:off x="300036" y="2241549"/>
            <a:ext cx="11591924" cy="3491705"/>
          </a:xfrm>
        </p:spPr>
        <p:txBody>
          <a:bodyPr/>
          <a:lstStyle/>
          <a:p>
            <a:pPr>
              <a:defRPr/>
            </a:pP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Für die Zielgruppe verständliche Sprache wählen</a:t>
            </a:r>
            <a:endParaRPr/>
          </a:p>
          <a:p>
            <a:pPr>
              <a:defRPr/>
            </a:pP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Vermeidung von Fachsprache, Akronyme, technischen Schlagwörter, die der Zielgruppe </a:t>
            </a:r>
            <a:b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nicht bekannt sind</a:t>
            </a:r>
            <a:endParaRPr lang="de-DE"/>
          </a:p>
          <a:p>
            <a:pPr>
              <a:defRPr/>
            </a:pP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Die Kernaussage darstellen, unnötige Details weglassen. Prinzip: Ein Satz, ein Gedanke</a:t>
            </a:r>
            <a:endParaRPr lang="de-DE" sz="1200"/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Vermehrt kurze Sätze</a:t>
            </a: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, mit höchstens einem Nebensatz</a:t>
            </a:r>
            <a:endParaRPr lang="de-DE" sz="1200"/>
          </a:p>
          <a:p>
            <a:pPr>
              <a:defRPr/>
            </a:pPr>
            <a:r>
              <a:rPr lang="de-DE"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Konsistente Wortverwendungen: Keine Verwendung von Synonymen </a:t>
            </a:r>
            <a:r>
              <a:rPr lang="de-DE">
                <a:solidFill>
                  <a:srgbClr val="000000"/>
                </a:solidFill>
                <a:latin typeface="Arial"/>
                <a:ea typeface="Arial"/>
                <a:cs typeface="Arial"/>
              </a:rPr>
              <a:t>für ein gewähltes Wort</a:t>
            </a:r>
            <a:endParaRPr lang="de-DE"/>
          </a:p>
          <a:p>
            <a:pPr>
              <a:defRPr/>
            </a:pPr>
            <a:endParaRPr sz="1200"/>
          </a:p>
          <a:p>
            <a:pPr marL="0" indent="0">
              <a:buFont typeface="Arial"/>
              <a:buNone/>
              <a:defRPr/>
            </a:pP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Weiterführende Informationen: </a:t>
            </a:r>
            <a:r>
              <a:rPr sz="1600" b="0" i="0" u="sng">
                <a:solidFill>
                  <a:srgbClr val="000000"/>
                </a:solidFill>
                <a:latin typeface="Arial"/>
                <a:ea typeface="Arial"/>
                <a:cs typeface="Arial"/>
                <a:hlinkClick r:id="rId3" tooltip="https://www.bundesfachstelle-barrierefreiheit.de/DE/Fachwissen/Information-und-Kommunikation/Leichte-Sprache/leichte-sprache_node.html"/>
              </a:rPr>
              <a:t>Bundesfachstelle Barrierefreieheit</a:t>
            </a: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15834455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Barrierefreiheit: Kein schwarz-weiß denken!</a:t>
            </a:r>
            <a:endParaRPr/>
          </a:p>
        </p:txBody>
      </p:sp>
      <p:sp>
        <p:nvSpPr>
          <p:cNvPr id="34023764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Volle Barrierefreiheit ist nur sehr schwer umzusetzen</a:t>
            </a:r>
          </a:p>
          <a:p>
            <a:pPr>
              <a:defRPr/>
            </a:pPr>
            <a:r>
              <a:rPr lang="de-DE"/>
              <a:t>Startpunkt: Fokussierung auf die wichtigsten Aspekte der Barrierefreiheit für Dokumente</a:t>
            </a:r>
            <a:endParaRPr/>
          </a:p>
          <a:p>
            <a:pPr>
              <a:defRPr/>
            </a:pPr>
            <a:r>
              <a:rPr lang="de-DE"/>
              <a:t>Umsetzung der Barrierefreiheit für die „wichtigsten“ Dokumente </a:t>
            </a:r>
            <a:endParaRPr/>
          </a:p>
          <a:p>
            <a:pPr>
              <a:defRPr/>
            </a:pPr>
            <a:r>
              <a:rPr lang="de-DE"/>
              <a:t>Förderung einer positiven Haltung gegenüber Barrierefreiheit</a:t>
            </a:r>
            <a:endParaRPr/>
          </a:p>
          <a:p>
            <a:pPr>
              <a:defRPr/>
            </a:pPr>
            <a:r>
              <a:rPr lang="de-DE"/>
              <a:t>Barrierefreiheit ist gutes Design im Sinne zielgerichteter Kommunikation von Inhalten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59866570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sz="4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Dokumenten-Service der ZAB</a:t>
            </a:r>
            <a:endParaRPr b="1"/>
          </a:p>
        </p:txBody>
      </p:sp>
      <p:sp>
        <p:nvSpPr>
          <p:cNvPr id="1589075597" name="Inhaltsplatzhalter 2"/>
          <p:cNvSpPr>
            <a:spLocks noGrp="1"/>
          </p:cNvSpPr>
          <p:nvPr>
            <p:ph idx="1"/>
          </p:nvPr>
        </p:nvSpPr>
        <p:spPr bwMode="auto">
          <a:xfrm>
            <a:off x="300036" y="2241549"/>
            <a:ext cx="11591924" cy="3491705"/>
          </a:xfrm>
        </p:spPr>
        <p:txBody>
          <a:bodyPr/>
          <a:lstStyle/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Unterstützung bei der Erstellung barrierefreier Microsoft Word-Dokumente</a:t>
            </a:r>
            <a:endParaRPr sz="1200"/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Testung von PDF-Dokumenten auf PDF/UA-Konformität</a:t>
            </a:r>
            <a:endParaRPr/>
          </a:p>
          <a:p>
            <a:pPr>
              <a:defRPr/>
            </a:pPr>
            <a:r>
              <a:rPr lang="de-DE" sz="20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Erstellung von PDF/UA-konformen PDF-Dokumenten auf Basis von Microsoft Word-Dokumenten </a:t>
            </a:r>
            <a:endParaRPr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39913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Diskussion</a:t>
            </a:r>
            <a:endParaRPr/>
          </a:p>
        </p:txBody>
      </p:sp>
      <p:sp>
        <p:nvSpPr>
          <p:cNvPr id="1671469500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Welche Erfahrungen haben Sie bei der Umsetzung barrierefreier Dokumente gemacht?</a:t>
            </a:r>
            <a:endParaRPr/>
          </a:p>
          <a:p>
            <a:pPr>
              <a:defRPr/>
            </a:pPr>
            <a:r>
              <a:rPr lang="de-DE"/>
              <a:t>Wie stehen Sie zu dem Ansatz „Barrierefreiheit ist kein schwarz-weiß Denken“?</a:t>
            </a:r>
            <a:endParaRPr/>
          </a:p>
          <a:p>
            <a:pPr marL="0" indent="0">
              <a:buNone/>
              <a:defRPr/>
            </a:pPr>
            <a:r>
              <a:rPr lang="de-DE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87876576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Kontakt</a:t>
            </a:r>
            <a:endParaRPr/>
          </a:p>
        </p:txBody>
      </p:sp>
      <p:sp>
        <p:nvSpPr>
          <p:cNvPr id="1776384466" name="Textplatzhalter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Web:  https://barrierefreie-verwaltung.nrw</a:t>
            </a:r>
            <a:endParaRPr/>
          </a:p>
          <a:p>
            <a:pPr>
              <a:defRPr/>
            </a:pPr>
            <a:r>
              <a:rPr lang="de-DE"/>
              <a:t>E-Mail: </a:t>
            </a:r>
            <a:r>
              <a:rPr lang="de-DE" u="sng">
                <a:hlinkClick r:id="rId3" tooltip="mailto:barrierefreie-verwaltung@uni-bielefeld.de"/>
              </a:rPr>
              <a:t>barrierefreie-verwaltung@uni-bielefeld.de</a:t>
            </a:r>
            <a:endParaRPr lang="de-DE"/>
          </a:p>
          <a:p>
            <a:pPr>
              <a:defRPr/>
            </a:pPr>
            <a:endParaRPr lang="de-DE"/>
          </a:p>
          <a:p>
            <a:pPr>
              <a:defRPr/>
            </a:pPr>
            <a:r>
              <a:rPr lang="de-DE"/>
              <a:t>Verortet in der SBV der Uni Bielefeld:</a:t>
            </a:r>
            <a:endParaRPr/>
          </a:p>
          <a:p>
            <a:pPr lvl="1">
              <a:defRPr/>
            </a:pPr>
            <a:r>
              <a:rPr lang="de-DE"/>
              <a:t>Web: https://uni-bielefeld.de/zab</a:t>
            </a:r>
            <a:endParaRPr/>
          </a:p>
          <a:p>
            <a:pPr lvl="1">
              <a:defRPr/>
            </a:pPr>
            <a:r>
              <a:rPr lang="de-DE"/>
              <a:t>E-Mail</a:t>
            </a:r>
            <a:r>
              <a:rPr lang="de-DE" u="sng"/>
              <a:t>: zab@uni-bielefeld.de</a:t>
            </a:r>
            <a:endParaRPr/>
          </a:p>
        </p:txBody>
      </p:sp>
      <p:pic>
        <p:nvPicPr>
          <p:cNvPr id="988830859" name="Bildplatzhalter 3" descr="Foto: Eine offene Bürotür. An der Seite der Tür hängt ein Poster des Kompetenzzentrums für barrierefreie digitale Hochschulverwaltung."/>
          <p:cNvPicPr>
            <a:picLocks noGrp="1" noChangeAspect="1"/>
          </p:cNvPicPr>
          <p:nvPr>
            <p:ph type="pic" sz="quarter" idx="14"/>
          </p:nvPr>
        </p:nvPicPr>
        <p:blipFill>
          <a:blip r:embed="rId4"/>
          <a:stretch/>
        </p:blipFill>
        <p:spPr bwMode="auto"/>
      </p:pic>
    </p:spTree>
  </p:cSld>
  <p:clrMapOvr>
    <a:masterClrMapping/>
  </p:clrMapOvr>
</p:sld>
</file>

<file path=ppt/theme/theme1.xml><?xml version="1.0" encoding="utf-8"?>
<a:theme xmlns:a="http://schemas.openxmlformats.org/drawingml/2006/main" name="Kompetenzzentrum">
  <a:themeElements>
    <a:clrScheme name="Benutzerdefiniert 131">
      <a:dk1>
        <a:sysClr val="windowText" lastClr="000000"/>
      </a:dk1>
      <a:lt1>
        <a:sysClr val="window" lastClr="FFFFFF"/>
      </a:lt1>
      <a:dk2>
        <a:srgbClr val="7F7F7F"/>
      </a:dk2>
      <a:lt2>
        <a:srgbClr val="F2F2F2"/>
      </a:lt2>
      <a:accent1>
        <a:srgbClr val="0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000000"/>
      </a:folHlink>
    </a:clrScheme>
    <a:fontScheme name="_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1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prstGeom prst="rect">
          <a:avLst/>
        </a:prstGeom>
        <a:noFill/>
      </a:spPr>
      <a:bodyPr/>
      <a:lstStyle/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Universität Bielefeld</Template>
  <TotalTime>0</TotalTime>
  <Words>444</Words>
  <Application>Microsoft Macintosh PowerPoint</Application>
  <PresentationFormat>Breitbild</PresentationFormat>
  <Paragraphs>68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Kompetenzzentrum</vt:lpstr>
      <vt:lpstr>Coffee and Learn: Barrierefreie Dokumente </vt:lpstr>
      <vt:lpstr>Vier Kernkonzepte für Barrierefreiheit</vt:lpstr>
      <vt:lpstr>Dokumente barrierefrei gestalten 1 </vt:lpstr>
      <vt:lpstr>Dokumente barrierefrei gestalten 2 </vt:lpstr>
      <vt:lpstr>Einfache Sprache</vt:lpstr>
      <vt:lpstr>Barrierefreiheit: Kein schwarz-weiß denken!</vt:lpstr>
      <vt:lpstr>Dokumenten-Service der ZAB</vt:lpstr>
      <vt:lpstr>Diskussion</vt:lpstr>
      <vt:lpstr>Kontakt</vt:lpstr>
    </vt:vector>
  </TitlesOfParts>
  <Manager/>
  <Company>Universität Bielefeld - Zentrale Anlaufstelle Barrierefrei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Coffee and Learn: Barrierefreie Dokumente</dc:title>
  <dc:subject/>
  <dc:creator>Marcel Gemander</dc:creator>
  <cp:keywords/>
  <dc:description/>
  <cp:lastModifiedBy>Valérie Wittek</cp:lastModifiedBy>
  <cp:revision>39</cp:revision>
  <dcterms:created xsi:type="dcterms:W3CDTF">2024-06-13T08:04:58Z</dcterms:created>
  <dcterms:modified xsi:type="dcterms:W3CDTF">2025-05-08T14:52:09Z</dcterms:modified>
  <cp:category/>
</cp:coreProperties>
</file>