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ttek, Valérie (vwittek@uni-bielefeld.de)" initials="WV(" lastIdx="3" clrIdx="0"/>
  <p:cmAuthor id="2" name="Reppien, Jan (rjan@uni-bielefeld.de)" initials="RJ(" lastIdx="2" clrIdx="1"/>
  <p:cmAuthor id="3" name="Christin Sandmann-Götz" initials="" lastIdx="6" clrIdx="2">
    <p:extLst>
      <p:ext uri="{19B8F6BF-5375-455C-9EA6-DF929625EA0E}">
        <p15:presenceInfo xmlns:p15="http://schemas.microsoft.com/office/powerpoint/2012/main" userId="S::christin.sandmann-goetz@uni-bielefeld.de::120ff0dc-cc7e-4c6b-a0d0-16cd71fed7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/>
    <p:restoredTop sz="94719"/>
  </p:normalViewPr>
  <p:slideViewPr>
    <p:cSldViewPr showGuides="1">
      <p:cViewPr varScale="1">
        <p:scale>
          <a:sx n="144" d="100"/>
          <a:sy n="144" d="100"/>
        </p:scale>
        <p:origin x="9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7587059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8427702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359025-3C63-43C4-8B0E-710151024EA7}" type="datetimeFigureOut">
              <a:rPr lang="de-DE"/>
              <a:t>12.05.25</a:t>
            </a:fld>
            <a:endParaRPr lang="de-DE"/>
          </a:p>
        </p:txBody>
      </p:sp>
      <p:sp>
        <p:nvSpPr>
          <p:cNvPr id="420595557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138494303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37766373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384401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50CF58-F8AE-4306-91E6-E5B4FBFABC01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700527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964602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8728365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750CF58-F8AE-4306-91E6-E5B4FBFABC01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888975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954226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602763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E114EB-7154-62EB-48FF-ADCD9DBB3B79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451327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1050204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7927599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83739C-FB76-913B-0C2B-6A3F928A70C7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640138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285994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t>Komplexes Thema</a:t>
            </a:r>
          </a:p>
          <a:p>
            <a:pPr marL="171450" indent="-171450">
              <a:buFontTx/>
              <a:buChar char="-"/>
              <a:defRPr/>
            </a:pPr>
            <a:r>
              <a:t>Viele Facetten</a:t>
            </a:r>
          </a:p>
          <a:p>
            <a:pPr marL="171450" indent="-171450">
              <a:buFontTx/>
              <a:buChar char="-"/>
              <a:defRPr/>
            </a:pPr>
            <a:r>
              <a:t>Ein simples Beispiel mit Kontrasten</a:t>
            </a:r>
          </a:p>
          <a:p>
            <a:pPr marL="171450" indent="-171450">
              <a:buFontTx/>
              <a:buChar char="-"/>
              <a:defRPr/>
            </a:pPr>
            <a:endParaRPr/>
          </a:p>
          <a:p>
            <a:pPr marL="171450" indent="-171450">
              <a:buFontTx/>
              <a:buChar char="-"/>
              <a:defRPr/>
            </a:pPr>
            <a:endParaRPr/>
          </a:p>
        </p:txBody>
      </p:sp>
      <p:sp>
        <p:nvSpPr>
          <p:cNvPr id="1115209469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750CF58-F8AE-4306-91E6-E5B4FBFABC01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884697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100267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b="1"/>
              <a:t>Temporäre Behinderungen: </a:t>
            </a:r>
            <a:r>
              <a:rPr lang="en-GB"/>
              <a:t>Dazu gehören Wetterbedingungen, Krankheit, Unfall, veränderte Lebensumstände oder technische Limitierungen.</a:t>
            </a:r>
            <a:endParaRPr/>
          </a:p>
          <a:p>
            <a:pPr>
              <a:defRPr/>
            </a:pPr>
            <a:br>
              <a:rPr lang="en-GB"/>
            </a:br>
            <a:r>
              <a:rPr lang="en-GB" b="1"/>
              <a:t>Situative Behinderungen: </a:t>
            </a:r>
            <a:r>
              <a:rPr lang="en-GB"/>
              <a:t>Plötzlich auftretende Änderungen der Umwelt oder Ereignisse, die die Konzentration und Aufmerksamkeit beeinträchtigen.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/>
          </a:p>
        </p:txBody>
      </p:sp>
      <p:sp>
        <p:nvSpPr>
          <p:cNvPr id="301944287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750CF58-F8AE-4306-91E6-E5B4FBFABC01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38576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4382578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525178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8617F5A-B86E-0CDF-0C10-F0357F4EBA1C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234246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4834312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231545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F03C4E-F24B-AABF-E96E-E70E9657529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59775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42123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645426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05647B-BF30-2655-A36D-433FA32F035F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57210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108193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Nach Hilfskräften fragen</a:t>
            </a:r>
          </a:p>
        </p:txBody>
      </p:sp>
      <p:sp>
        <p:nvSpPr>
          <p:cNvPr id="1498679525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750CF58-F8AE-4306-91E6-E5B4FBFABC01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23808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37423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71022205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750CF58-F8AE-4306-91E6-E5B4FBFABC01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6920977" name="Titel 1"/>
          <p:cNvSpPr>
            <a:spLocks noGrp="1"/>
          </p:cNvSpPr>
          <p:nvPr>
            <p:ph type="ctrTitle"/>
          </p:nvPr>
        </p:nvSpPr>
        <p:spPr bwMode="auto">
          <a:xfrm>
            <a:off x="300038" y="1268412"/>
            <a:ext cx="5976000" cy="3656515"/>
          </a:xfrm>
        </p:spPr>
        <p:txBody>
          <a:bodyPr anchor="t"/>
          <a:lstStyle>
            <a:lvl1pPr algn="l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0731290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00037" y="4581128"/>
            <a:ext cx="5975351" cy="1152128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1802102393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6575425" y="1268412"/>
            <a:ext cx="5316538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Bild (breit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700605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02341715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300038" y="1268413"/>
            <a:ext cx="11591923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oll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3279252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5926019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853413839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6104180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252249" name="Titel 1"/>
          <p:cNvSpPr>
            <a:spLocks noGrp="1"/>
          </p:cNvSpPr>
          <p:nvPr>
            <p:ph type="ctrTitle"/>
          </p:nvPr>
        </p:nvSpPr>
        <p:spPr bwMode="auto">
          <a:xfrm>
            <a:off x="300037" y="1306513"/>
            <a:ext cx="11593185" cy="1690439"/>
          </a:xfrm>
        </p:spPr>
        <p:txBody>
          <a:bodyPr anchor="t"/>
          <a:lstStyle>
            <a:lvl1pPr algn="l"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2215902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00037" y="3248980"/>
            <a:ext cx="11591926" cy="2484276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8055558" name="Titel 1"/>
          <p:cNvSpPr>
            <a:spLocks noGrp="1"/>
          </p:cNvSpPr>
          <p:nvPr>
            <p:ph type="ctrTitle"/>
          </p:nvPr>
        </p:nvSpPr>
        <p:spPr bwMode="auto">
          <a:xfrm>
            <a:off x="300038" y="1306513"/>
            <a:ext cx="5976000" cy="3642276"/>
          </a:xfrm>
        </p:spPr>
        <p:txBody>
          <a:bodyPr anchor="t"/>
          <a:lstStyle>
            <a:lvl1pPr algn="l"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6802105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00037" y="4948788"/>
            <a:ext cx="5975351" cy="856475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514842098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6575425" y="1268412"/>
            <a:ext cx="5316538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697368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564948246" name="Inhaltsplatzhalter 2"/>
          <p:cNvSpPr>
            <a:spLocks noGrp="1"/>
          </p:cNvSpPr>
          <p:nvPr>
            <p:ph idx="1"/>
          </p:nvPr>
        </p:nvSpPr>
        <p:spPr bwMode="auto">
          <a:xfrm>
            <a:off x="300037" y="2241550"/>
            <a:ext cx="11591924" cy="349170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4614236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568847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1347009926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99400019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7" y="2241550"/>
            <a:ext cx="11591924" cy="349170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Text und Bild (schmal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0108086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00038" y="1324895"/>
            <a:ext cx="5975982" cy="688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1486275610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55474383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8" y="2241550"/>
            <a:ext cx="5975982" cy="3491707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87133623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6575425" y="1268413"/>
            <a:ext cx="5316538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Text und Bild (breit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4896356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00038" y="1324895"/>
            <a:ext cx="3659721" cy="688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433085217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0900818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8" y="2241550"/>
            <a:ext cx="3659721" cy="3491707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430292716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4259796" y="1268413"/>
            <a:ext cx="7632167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Text und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648191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00039" y="1324895"/>
            <a:ext cx="3156346" cy="688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2007954886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8202714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9" y="2241550"/>
            <a:ext cx="3156346" cy="3491707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27395265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7968208" y="1268413"/>
            <a:ext cx="3923755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963363448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3756421" y="1268413"/>
            <a:ext cx="3923755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 Bilder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0931811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9475004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9" y="3609020"/>
            <a:ext cx="2303573" cy="2124236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0088943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300039" y="1268413"/>
            <a:ext cx="2303573" cy="223259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548324728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2928331" y="3609020"/>
            <a:ext cx="2303573" cy="2124236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59635526" name="Bildplatzhalter 9"/>
          <p:cNvSpPr>
            <a:spLocks noGrp="1"/>
          </p:cNvSpPr>
          <p:nvPr>
            <p:ph type="pic" sz="quarter" idx="17"/>
          </p:nvPr>
        </p:nvSpPr>
        <p:spPr bwMode="auto">
          <a:xfrm>
            <a:off x="2928331" y="1268413"/>
            <a:ext cx="2303573" cy="223259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233113966" name="Textplatzhalter 6"/>
          <p:cNvSpPr>
            <a:spLocks noGrp="1"/>
          </p:cNvSpPr>
          <p:nvPr>
            <p:ph type="body" sz="quarter" idx="18"/>
          </p:nvPr>
        </p:nvSpPr>
        <p:spPr bwMode="auto">
          <a:xfrm>
            <a:off x="5556623" y="3609020"/>
            <a:ext cx="2303573" cy="2124236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26147707" name="Bildplatzhalter 9"/>
          <p:cNvSpPr>
            <a:spLocks noGrp="1"/>
          </p:cNvSpPr>
          <p:nvPr>
            <p:ph type="pic" sz="quarter" idx="19"/>
          </p:nvPr>
        </p:nvSpPr>
        <p:spPr bwMode="auto">
          <a:xfrm>
            <a:off x="5556623" y="1268413"/>
            <a:ext cx="2303573" cy="223259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016824272" name="Textplatzhalter 6"/>
          <p:cNvSpPr>
            <a:spLocks noGrp="1"/>
          </p:cNvSpPr>
          <p:nvPr>
            <p:ph type="body" sz="quarter" idx="20"/>
          </p:nvPr>
        </p:nvSpPr>
        <p:spPr bwMode="auto">
          <a:xfrm>
            <a:off x="8184914" y="3609020"/>
            <a:ext cx="2303573" cy="2124236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62929742" name="Bildplatzhalter 9"/>
          <p:cNvSpPr>
            <a:spLocks noGrp="1"/>
          </p:cNvSpPr>
          <p:nvPr>
            <p:ph type="pic" sz="quarter" idx="21"/>
          </p:nvPr>
        </p:nvSpPr>
        <p:spPr bwMode="auto">
          <a:xfrm>
            <a:off x="8184914" y="1268413"/>
            <a:ext cx="2303573" cy="223259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Bild (schmal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90914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373310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300039" y="1268413"/>
            <a:ext cx="7380138" cy="432082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6382341" name="Titelplatzhalter 1"/>
          <p:cNvSpPr>
            <a:spLocks noGrp="1"/>
          </p:cNvSpPr>
          <p:nvPr>
            <p:ph type="title"/>
          </p:nvPr>
        </p:nvSpPr>
        <p:spPr bwMode="auto">
          <a:xfrm>
            <a:off x="300038" y="1324895"/>
            <a:ext cx="11591924" cy="688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1160300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00037" y="2241550"/>
            <a:ext cx="11591924" cy="32915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076499286" name="Grafik 9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02871" y="6257257"/>
            <a:ext cx="1337324" cy="320400"/>
          </a:xfrm>
          <a:prstGeom prst="rect">
            <a:avLst/>
          </a:prstGeom>
        </p:spPr>
      </p:pic>
      <p:pic>
        <p:nvPicPr>
          <p:cNvPr id="1178487665" name="Grafik 7"/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4446556" y="6253233"/>
            <a:ext cx="1979538" cy="320400"/>
          </a:xfrm>
          <a:prstGeom prst="rect">
            <a:avLst/>
          </a:prstGeom>
        </p:spPr>
      </p:pic>
      <p:pic>
        <p:nvPicPr>
          <p:cNvPr id="144341325" name="Grafik 12" descr="Ein Bild, das Grafiken, Screenshot, Farbigkeit, Grafikdesign enthält.&#10;&#10;Automatisch generierte Beschreibung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208295" y="229546"/>
            <a:ext cx="2983705" cy="1128533"/>
          </a:xfrm>
          <a:prstGeom prst="rect">
            <a:avLst/>
          </a:prstGeom>
        </p:spPr>
      </p:pic>
      <p:pic>
        <p:nvPicPr>
          <p:cNvPr id="234468325" name="Grafik 10"/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 bwMode="auto">
          <a:xfrm>
            <a:off x="9232455" y="5770362"/>
            <a:ext cx="2659507" cy="9657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0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undesfachstelle-barrierefreiheit.de/DE/Ueber-Uns/Definition-Barrierefreiheit/definition-barrierefreihei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5011358" name="Titel 1"/>
          <p:cNvSpPr>
            <a:spLocks noGrp="1"/>
          </p:cNvSpPr>
          <p:nvPr>
            <p:ph type="ctrTitle"/>
          </p:nvPr>
        </p:nvSpPr>
        <p:spPr bwMode="auto">
          <a:xfrm>
            <a:off x="281781" y="1116337"/>
            <a:ext cx="5795961" cy="460886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sz="4800" b="0" dirty="0">
                <a:latin typeface="Lelo"/>
              </a:rPr>
              <a:t>Coffee and </a:t>
            </a:r>
            <a:r>
              <a:rPr lang="de-DE" sz="4800" b="0" dirty="0" err="1">
                <a:latin typeface="Lelo"/>
              </a:rPr>
              <a:t>Learn</a:t>
            </a:r>
            <a:r>
              <a:rPr lang="de-DE" sz="4800" b="0" dirty="0">
                <a:latin typeface="Lelo"/>
              </a:rPr>
              <a:t>:</a:t>
            </a:r>
            <a:r>
              <a:rPr lang="de-DE" sz="5400" b="0" dirty="0">
                <a:latin typeface="Lelo"/>
              </a:rPr>
              <a:t> </a:t>
            </a:r>
            <a:r>
              <a:rPr lang="de-DE" sz="5400" dirty="0">
                <a:latin typeface="Lelo"/>
              </a:rPr>
              <a:t>Tipps zur barrierefreien Web-Entwicklung</a:t>
            </a:r>
            <a:endParaRPr sz="5400" dirty="0"/>
          </a:p>
        </p:txBody>
      </p:sp>
      <p:pic>
        <p:nvPicPr>
          <p:cNvPr id="1972456848" name="Picture Placeholder 12" descr="Bild einer Wiese an einem Hang. Es gibt zwei Wege. Der längere ist geld und der kürzere rot hinterlegt.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" r="209"/>
          <a:stretch/>
        </p:blipFill>
        <p:spPr bwMode="auto"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742615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00038" y="2241550"/>
            <a:ext cx="6083994" cy="3779738"/>
          </a:xfrm>
        </p:spPr>
        <p:txBody>
          <a:bodyPr/>
          <a:lstStyle/>
          <a:p>
            <a:pPr>
              <a:defRPr/>
            </a:pPr>
            <a:r>
              <a:rPr lang="en-US"/>
              <a:t>Sind Ihnen bei der Entwicklung trotz vorhandenem Willen schon Probleme bei der Umsetzung von Barrierefreiheit begegenet?</a:t>
            </a:r>
            <a:endParaRPr/>
          </a:p>
          <a:p>
            <a:pPr>
              <a:defRPr/>
            </a:pPr>
            <a:r>
              <a:rPr lang="en-US"/>
              <a:t>Was ist aus Ihrer Sicht die größte Hürde für digitale Barrierefreiheit?</a:t>
            </a:r>
            <a:endParaRPr/>
          </a:p>
        </p:txBody>
      </p:sp>
      <p:sp>
        <p:nvSpPr>
          <p:cNvPr id="893299370" name="Title 1"/>
          <p:cNvSpPr>
            <a:spLocks noGrp="1"/>
          </p:cNvSpPr>
          <p:nvPr>
            <p:ph type="title"/>
          </p:nvPr>
        </p:nvSpPr>
        <p:spPr bwMode="auto">
          <a:xfrm>
            <a:off x="300038" y="1324895"/>
            <a:ext cx="8460258" cy="688899"/>
          </a:xfrm>
        </p:spPr>
        <p:txBody>
          <a:bodyPr/>
          <a:lstStyle/>
          <a:p>
            <a:pPr>
              <a:defRPr/>
            </a:pPr>
            <a:r>
              <a:rPr dirty="0" err="1"/>
              <a:t>Fragen</a:t>
            </a:r>
            <a:r>
              <a:rPr dirty="0"/>
              <a:t> / </a:t>
            </a:r>
            <a:r>
              <a:t>Diskussionsanstö</a:t>
            </a:r>
            <a:r>
              <a:rPr lang="en-US"/>
              <a:t>ß</a:t>
            </a:r>
            <a:r>
              <a:t>e</a:t>
            </a:r>
            <a:r>
              <a:rPr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6987933" name="Bildplatzhalter 7" descr="Treppe mit Bodenindikatoren vor der Universität Bielefeld."/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75425" y="1268413"/>
            <a:ext cx="5316538" cy="4464844"/>
          </a:xfrm>
          <a:prstGeom prst="rect">
            <a:avLst/>
          </a:prstGeom>
        </p:spPr>
      </p:pic>
      <p:sp>
        <p:nvSpPr>
          <p:cNvPr id="186059126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00038" y="5924851"/>
            <a:ext cx="3635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sz="1500" dirty="0"/>
              <a:t>1: </a:t>
            </a:r>
            <a:r>
              <a:rPr lang="en-GB" sz="1500" u="sng" dirty="0">
                <a:hlinkClick r:id="rId4" tooltip="https://www.bundesfachstelle-barrierefreiheit.de/DE/Ueber-Uns/Definition-Barrierefreiheit/definition-barrierefreiheit.html"/>
              </a:rPr>
              <a:t>bundesfachstelle-barrierefreiheit.de 🔗</a:t>
            </a:r>
            <a:endParaRPr sz="1500" dirty="0"/>
          </a:p>
        </p:txBody>
      </p:sp>
      <p:sp>
        <p:nvSpPr>
          <p:cNvPr id="203739559" name="Textplatzhalter 2"/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 bwMode="auto">
          <a:xfrm>
            <a:off x="300038" y="2241550"/>
            <a:ext cx="5975982" cy="3291555"/>
          </a:xfrm>
        </p:spPr>
        <p:txBody>
          <a:bodyPr/>
          <a:lstStyle/>
          <a:p>
            <a:pPr>
              <a:defRPr/>
            </a:pPr>
            <a:r>
              <a:rPr lang="en-GB" b="1" dirty="0" err="1"/>
              <a:t>Barrierefreiheit</a:t>
            </a:r>
            <a:r>
              <a:rPr lang="en-GB" dirty="0"/>
              <a:t> = </a:t>
            </a:r>
            <a:r>
              <a:rPr lang="en-GB" dirty="0" err="1"/>
              <a:t>allgemeine</a:t>
            </a:r>
            <a:r>
              <a:rPr lang="en-GB" dirty="0"/>
              <a:t> </a:t>
            </a:r>
            <a:r>
              <a:rPr lang="en-GB" dirty="0" err="1"/>
              <a:t>Gestaltung</a:t>
            </a:r>
            <a:r>
              <a:rPr lang="en-GB" dirty="0"/>
              <a:t> des </a:t>
            </a:r>
            <a:r>
              <a:rPr lang="en-GB" b="1" dirty="0" err="1"/>
              <a:t>Lebensumfeldes</a:t>
            </a:r>
            <a:r>
              <a:rPr lang="en-GB" dirty="0"/>
              <a:t> für alle Menschen, die </a:t>
            </a:r>
            <a:r>
              <a:rPr lang="en-GB" dirty="0" err="1"/>
              <a:t>möglichst</a:t>
            </a:r>
            <a:r>
              <a:rPr lang="en-GB" dirty="0"/>
              <a:t> </a:t>
            </a:r>
            <a:r>
              <a:rPr lang="en-GB" b="1" dirty="0" err="1"/>
              <a:t>niemanden</a:t>
            </a:r>
            <a:r>
              <a:rPr lang="en-GB" b="1" dirty="0"/>
              <a:t> </a:t>
            </a:r>
            <a:r>
              <a:rPr lang="en-GB" b="1" dirty="0" err="1"/>
              <a:t>ausschließt</a:t>
            </a:r>
            <a:r>
              <a:rPr lang="en-GB" dirty="0"/>
              <a:t> und von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b="1" dirty="0" err="1"/>
              <a:t>gleichermaßen</a:t>
            </a:r>
            <a:r>
              <a:rPr lang="en-GB" b="1" dirty="0"/>
              <a:t> </a:t>
            </a:r>
            <a:r>
              <a:rPr lang="en-GB" b="1" dirty="0" err="1"/>
              <a:t>genutzt</a:t>
            </a:r>
            <a:r>
              <a:rPr lang="en-GB" b="1" dirty="0"/>
              <a:t> </a:t>
            </a:r>
            <a:r>
              <a:rPr lang="en-GB" b="1" dirty="0" err="1"/>
              <a:t>werden</a:t>
            </a:r>
            <a:r>
              <a:rPr lang="en-GB" b="1" dirty="0"/>
              <a:t> kann¹</a:t>
            </a:r>
            <a:endParaRPr dirty="0"/>
          </a:p>
          <a:p>
            <a:pPr>
              <a:buFontTx/>
              <a:buChar char="-"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Computer und Smartphones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b="1" dirty="0"/>
              <a:t>Teil des </a:t>
            </a:r>
            <a:r>
              <a:rPr lang="en-GB" b="1" dirty="0" err="1"/>
              <a:t>Lebensumfeldes</a:t>
            </a:r>
            <a:endParaRPr dirty="0"/>
          </a:p>
          <a:p>
            <a:pPr marL="0" indent="0">
              <a:buNone/>
              <a:defRPr/>
            </a:pPr>
            <a:endParaRPr lang="de-DE" b="1" dirty="0"/>
          </a:p>
        </p:txBody>
      </p:sp>
      <p:sp>
        <p:nvSpPr>
          <p:cNvPr id="926767279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 bwMode="auto">
          <a:xfrm>
            <a:off x="300038" y="1324895"/>
            <a:ext cx="5975982" cy="688899"/>
          </a:xfrm>
        </p:spPr>
        <p:txBody>
          <a:bodyPr/>
          <a:lstStyle/>
          <a:p>
            <a:pPr>
              <a:defRPr/>
            </a:pPr>
            <a:r>
              <a:t>Barrierefreiheit?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7623113" name="Picture 12" descr="Bildschrimfoto zweiter Verbindungen auf der Seite der Deutschen Bahn.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144509" y="1194759"/>
            <a:ext cx="5594216" cy="4464844"/>
          </a:xfrm>
          <a:prstGeom prst="rect">
            <a:avLst/>
          </a:prstGeom>
        </p:spPr>
      </p:pic>
      <p:pic>
        <p:nvPicPr>
          <p:cNvPr id="1667284072" name="Picture 13" descr="Gleiches Bildschrim Foto von der Seite der Deutschen Bahn, aber mit stark erhöter Helligkeit und gesenkter Saturation.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144509" y="1194759"/>
            <a:ext cx="5594216" cy="4464844"/>
          </a:xfrm>
          <a:prstGeom prst="rect">
            <a:avLst/>
          </a:prstGeom>
        </p:spPr>
      </p:pic>
      <p:pic>
        <p:nvPicPr>
          <p:cNvPr id="977334783" name="Picture Placeholder 9" descr="Bildschrimfoto eines Teils der Wikipediaseite zum Thema Barrierefreiheit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63352" y="1212767"/>
            <a:ext cx="5316538" cy="4464844"/>
          </a:xfrm>
        </p:spPr>
      </p:pic>
      <p:pic>
        <p:nvPicPr>
          <p:cNvPr id="1006599177" name="Picture Placeholder 9" descr="Gleiches Bildschrim Foto von der Wikipediaseite, aber mit stark erhöter Helligkeit und gesenkter Saturation.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63352" y="1203763"/>
            <a:ext cx="5316538" cy="446484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829829497" name="Title 1"/>
          <p:cNvSpPr>
            <a:spLocks noGrp="1"/>
          </p:cNvSpPr>
          <p:nvPr>
            <p:ph type="title"/>
          </p:nvPr>
        </p:nvSpPr>
        <p:spPr bwMode="auto">
          <a:xfrm>
            <a:off x="329396" y="514864"/>
            <a:ext cx="5975982" cy="688899"/>
          </a:xfrm>
        </p:spPr>
        <p:txBody>
          <a:bodyPr/>
          <a:lstStyle/>
          <a:p>
            <a:pPr>
              <a:defRPr/>
            </a:pPr>
            <a:r>
              <a:rPr lang="en-US"/>
              <a:t>Kurzes Beispiel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0659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2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2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66728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48337816" name="Picture Placeholder 5" descr="Ein Laptop draußen an einem sonnigen Tag. Der Bildschirminhalt ist aufgrund einer starken Reflexion der Sonne kaum erkennbar.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6199998">
            <a:off x="7697663" y="1538957"/>
            <a:ext cx="4464844" cy="3923755"/>
          </a:xfrm>
          <a:prstGeom prst="rect">
            <a:avLst/>
          </a:prstGeom>
          <a:noFill/>
        </p:spPr>
      </p:pic>
      <p:pic>
        <p:nvPicPr>
          <p:cNvPr id="1341947961" name="Picture Placeholder 7" descr="Verschwommenes Bild eines  eingeschalteten Laptops.&#10;Auf dem Bildschirm ist eine Text zu erkennen.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"/>
          <a:stretch/>
        </p:blipFill>
        <p:spPr bwMode="auto">
          <a:xfrm rot="16199998">
            <a:off x="3484563" y="1538288"/>
            <a:ext cx="4465637" cy="3924300"/>
          </a:xfrm>
        </p:spPr>
      </p:pic>
      <p:sp>
        <p:nvSpPr>
          <p:cNvPr id="1753244185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00039" y="2241550"/>
            <a:ext cx="3156346" cy="349170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t>Barrierefreie Software ist ein </a:t>
            </a:r>
            <a:r>
              <a:rPr b="1"/>
              <a:t>plus</a:t>
            </a:r>
            <a:r>
              <a:t> für alle Nuzter*innen</a:t>
            </a:r>
          </a:p>
          <a:p>
            <a:pPr>
              <a:spcAft>
                <a:spcPts val="600"/>
              </a:spcAft>
              <a:defRPr/>
            </a:pPr>
            <a:r>
              <a:t>Barrieren können </a:t>
            </a:r>
            <a:r>
              <a:rPr b="1"/>
              <a:t>temporär</a:t>
            </a:r>
            <a:r>
              <a:t> oder </a:t>
            </a:r>
            <a:r>
              <a:rPr b="1"/>
              <a:t>sitiuativ</a:t>
            </a:r>
            <a:r>
              <a:t> sein</a:t>
            </a:r>
          </a:p>
        </p:txBody>
      </p:sp>
      <p:sp>
        <p:nvSpPr>
          <p:cNvPr id="770170691" name="Title 1"/>
          <p:cNvSpPr>
            <a:spLocks noGrp="1"/>
          </p:cNvSpPr>
          <p:nvPr>
            <p:ph type="title"/>
          </p:nvPr>
        </p:nvSpPr>
        <p:spPr bwMode="auto">
          <a:xfrm>
            <a:off x="300039" y="1324895"/>
            <a:ext cx="3156346" cy="688899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sz="3100"/>
              <a:t>Relevant für alle!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226209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11874" y="5974529"/>
            <a:ext cx="4974976" cy="2558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DE" sz="1600" b="0" i="0">
                <a:latin typeface="bundessansweb"/>
              </a:rPr>
              <a:t>Quelle: BMI, ITZBund 2022.</a:t>
            </a:r>
            <a:endParaRPr lang="de-DE" sz="1600"/>
          </a:p>
        </p:txBody>
      </p:sp>
      <p:sp>
        <p:nvSpPr>
          <p:cNvPr id="283237283" name="Rounded Rectangle 6"/>
          <p:cNvSpPr/>
          <p:nvPr/>
        </p:nvSpPr>
        <p:spPr bwMode="auto">
          <a:xfrm>
            <a:off x="9106966" y="1988840"/>
            <a:ext cx="2664295" cy="3672408"/>
          </a:xfrm>
          <a:prstGeom prst="roundRect">
            <a:avLst>
              <a:gd name="adj" fmla="val 16667"/>
            </a:avLst>
          </a:prstGeom>
          <a:solidFill>
            <a:srgbClr val="3678A9">
              <a:alpha val="7044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defRPr/>
            </a:pPr>
            <a:r>
              <a:rPr sz="2000" b="1">
                <a:solidFill>
                  <a:schemeClr val="tx1"/>
                </a:solidFill>
              </a:rPr>
              <a:t>Robustheit</a:t>
            </a:r>
            <a:endParaRPr sz="16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sz="1600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Kompatibilität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173937536" name="Rounded Rectangle 5"/>
          <p:cNvSpPr/>
          <p:nvPr/>
        </p:nvSpPr>
        <p:spPr bwMode="auto">
          <a:xfrm>
            <a:off x="6208653" y="1988840"/>
            <a:ext cx="2664295" cy="3672408"/>
          </a:xfrm>
          <a:prstGeom prst="roundRect">
            <a:avLst>
              <a:gd name="adj" fmla="val 16667"/>
            </a:avLst>
          </a:prstGeom>
          <a:solidFill>
            <a:srgbClr val="ACAB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defRPr/>
            </a:pPr>
            <a:r>
              <a:rPr sz="2000" b="1" dirty="0" err="1">
                <a:solidFill>
                  <a:schemeClr val="tx1"/>
                </a:solidFill>
              </a:rPr>
              <a:t>Verständlichkeit</a:t>
            </a:r>
            <a:endParaRPr sz="1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sz="16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Lesbarkeit</a:t>
            </a: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Vorhersagbarkeit</a:t>
            </a: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Hilfe</a:t>
            </a:r>
            <a:r>
              <a:rPr dirty="0">
                <a:solidFill>
                  <a:schemeClr val="tx1"/>
                </a:solidFill>
              </a:rPr>
              <a:t> Fehler </a:t>
            </a:r>
            <a:r>
              <a:rPr dirty="0" err="1">
                <a:solidFill>
                  <a:schemeClr val="tx1"/>
                </a:solidFill>
              </a:rPr>
              <a:t>zu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vermeiden</a:t>
            </a:r>
            <a:endParaRPr dirty="0"/>
          </a:p>
        </p:txBody>
      </p:sp>
      <p:sp>
        <p:nvSpPr>
          <p:cNvPr id="564862126" name="Rounded Rectangle 4"/>
          <p:cNvSpPr/>
          <p:nvPr/>
        </p:nvSpPr>
        <p:spPr bwMode="auto">
          <a:xfrm>
            <a:off x="3310340" y="1988840"/>
            <a:ext cx="2664295" cy="3672408"/>
          </a:xfrm>
          <a:prstGeom prst="roundRect">
            <a:avLst>
              <a:gd name="adj" fmla="val 16667"/>
            </a:avLst>
          </a:prstGeom>
          <a:solidFill>
            <a:srgbClr val="FFD4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1000"/>
              </a:spcAft>
              <a:defRPr/>
            </a:pPr>
            <a:r>
              <a:rPr sz="2000" b="1" dirty="0" err="1">
                <a:solidFill>
                  <a:schemeClr val="tx1"/>
                </a:solidFill>
              </a:rPr>
              <a:t>Bedienbarkeit</a:t>
            </a:r>
            <a:endParaRPr sz="16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Tastaturbedien-barkeit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Ausreichend</a:t>
            </a:r>
            <a:r>
              <a:rPr dirty="0">
                <a:solidFill>
                  <a:schemeClr val="tx1"/>
                </a:solidFill>
              </a:rPr>
              <a:t> Zeit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Orientierung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unterstützen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Eingabe-modalitäten</a:t>
            </a:r>
            <a:endParaRPr dirty="0"/>
          </a:p>
        </p:txBody>
      </p:sp>
      <p:sp>
        <p:nvSpPr>
          <p:cNvPr id="441588445" name="Rounded Rectangle 3"/>
          <p:cNvSpPr/>
          <p:nvPr/>
        </p:nvSpPr>
        <p:spPr bwMode="auto">
          <a:xfrm>
            <a:off x="412027" y="1988840"/>
            <a:ext cx="2731646" cy="3672408"/>
          </a:xfrm>
          <a:prstGeom prst="roundRect">
            <a:avLst>
              <a:gd name="adj" fmla="val 16667"/>
            </a:avLst>
          </a:prstGeom>
          <a:solidFill>
            <a:srgbClr val="ED720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defRPr/>
            </a:pPr>
            <a:r>
              <a:rPr sz="2000" b="1" dirty="0" err="1">
                <a:solidFill>
                  <a:schemeClr val="tx1"/>
                </a:solidFill>
              </a:rPr>
              <a:t>Wahrnehmbarkeit</a:t>
            </a:r>
            <a:endParaRPr sz="1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sz="1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/>
            </a:pPr>
            <a:r>
              <a:rPr dirty="0">
                <a:solidFill>
                  <a:schemeClr val="tx1"/>
                </a:solidFill>
              </a:rPr>
              <a:t>Text </a:t>
            </a:r>
            <a:r>
              <a:rPr dirty="0" err="1">
                <a:solidFill>
                  <a:schemeClr val="tx1"/>
                </a:solidFill>
              </a:rPr>
              <a:t>Alternativen</a:t>
            </a: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Zeitgesteuerte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Medien</a:t>
            </a: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Anpassbarkeit</a:t>
            </a: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Unterscheidbarkeit</a:t>
            </a:r>
            <a:endParaRPr dirty="0"/>
          </a:p>
        </p:txBody>
      </p:sp>
      <p:sp>
        <p:nvSpPr>
          <p:cNvPr id="1086441671" name="Titel 1"/>
          <p:cNvSpPr>
            <a:spLocks noGrp="1"/>
          </p:cNvSpPr>
          <p:nvPr>
            <p:ph type="ctrTitle"/>
          </p:nvPr>
        </p:nvSpPr>
        <p:spPr bwMode="auto">
          <a:xfrm>
            <a:off x="300038" y="1306513"/>
            <a:ext cx="5976000" cy="682327"/>
          </a:xfrm>
        </p:spPr>
        <p:txBody>
          <a:bodyPr/>
          <a:lstStyle/>
          <a:p>
            <a:pPr>
              <a:defRPr/>
            </a:pPr>
            <a:r>
              <a:rPr lang="de-DE"/>
              <a:t>Grundprinzipien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6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3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237283" grpId="0" animBg="1"/>
      <p:bldP spid="173937536" grpId="0" animBg="1"/>
      <p:bldP spid="564862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85393854" name="Group 36" descr="Garfische Zuordnung von Betriessystemen zu vorinstallieren ScreenReadern.&#10;&#10;Ubunutu und Linux Mint verwenden Orca&#10;Windows verwendet Narrator&#10;macOS verwendet VoiceOver"/>
          <p:cNvGrpSpPr/>
          <p:nvPr/>
        </p:nvGrpSpPr>
        <p:grpSpPr bwMode="auto">
          <a:xfrm>
            <a:off x="6456040" y="2329516"/>
            <a:ext cx="4865648" cy="2251611"/>
            <a:chOff x="300038" y="3881755"/>
            <a:chExt cx="4865648" cy="2251611"/>
          </a:xfrm>
        </p:grpSpPr>
        <p:pic>
          <p:nvPicPr>
            <p:cNvPr id="12" name="Graphic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2217880" y="3933056"/>
              <a:ext cx="899418" cy="89941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 bwMode="auto">
            <a:xfrm>
              <a:off x="3959759" y="3917437"/>
              <a:ext cx="1008112" cy="100202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/>
          </p:blipFill>
          <p:spPr bwMode="auto">
            <a:xfrm>
              <a:off x="812406" y="4382765"/>
              <a:ext cx="643136" cy="643136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/>
          </p:blipFill>
          <p:spPr bwMode="auto">
            <a:xfrm>
              <a:off x="300038" y="3881755"/>
              <a:ext cx="447210" cy="688899"/>
            </a:xfrm>
            <a:prstGeom prst="rect">
              <a:avLst/>
            </a:prstGeom>
          </p:spPr>
        </p:pic>
        <p:sp>
          <p:nvSpPr>
            <p:cNvPr id="31" name="Striped Right Arrow 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 rot="5400000">
              <a:off x="402491" y="5182113"/>
              <a:ext cx="531797" cy="288032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500"/>
            </a:p>
          </p:txBody>
        </p:sp>
        <p:sp>
          <p:nvSpPr>
            <p:cNvPr id="32" name="Striped Right Arrow 3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 rot="5400000">
              <a:off x="2401690" y="5182113"/>
              <a:ext cx="531797" cy="288032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500"/>
            </a:p>
          </p:txBody>
        </p:sp>
        <p:sp>
          <p:nvSpPr>
            <p:cNvPr id="33" name="Striped Right Arrow 3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 rot="5400000">
              <a:off x="4197917" y="5186983"/>
              <a:ext cx="531797" cy="288032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500"/>
            </a:p>
          </p:txBody>
        </p:sp>
        <p:sp>
          <p:nvSpPr>
            <p:cNvPr id="34" name="TextBox 3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300038" y="5733256"/>
              <a:ext cx="755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2000"/>
                <a:t>Orca</a:t>
              </a:r>
              <a:endParaRPr sz="1500"/>
            </a:p>
          </p:txBody>
        </p:sp>
        <p:sp>
          <p:nvSpPr>
            <p:cNvPr id="35" name="TextBox 3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2096679" y="5714603"/>
              <a:ext cx="1141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2000"/>
                <a:t>Narrator</a:t>
              </a:r>
              <a:endParaRPr sz="1500"/>
            </a:p>
          </p:txBody>
        </p:sp>
        <p:sp>
          <p:nvSpPr>
            <p:cNvPr id="36" name="TextBox 3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3761943" y="5709944"/>
              <a:ext cx="1403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2000"/>
                <a:t>VoiceOver</a:t>
              </a:r>
              <a:endParaRPr sz="1500"/>
            </a:p>
          </p:txBody>
        </p:sp>
      </p:grpSp>
      <p:sp>
        <p:nvSpPr>
          <p:cNvPr id="978670892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300038" y="2241550"/>
            <a:ext cx="3659721" cy="2339577"/>
          </a:xfrm>
        </p:spPr>
        <p:txBody>
          <a:bodyPr/>
          <a:lstStyle/>
          <a:p>
            <a:pPr>
              <a:defRPr/>
            </a:pPr>
            <a:r>
              <a:rPr dirty="0" err="1"/>
              <a:t>Grafische</a:t>
            </a:r>
            <a:r>
              <a:rPr dirty="0"/>
              <a:t> </a:t>
            </a:r>
            <a:r>
              <a:rPr dirty="0" err="1"/>
              <a:t>Elemente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Text</a:t>
            </a:r>
          </a:p>
          <a:p>
            <a:pPr>
              <a:defRPr/>
            </a:pPr>
            <a:r>
              <a:rPr dirty="0" err="1"/>
              <a:t>Unterstützt</a:t>
            </a:r>
            <a:r>
              <a:rPr dirty="0"/>
              <a:t> Menschen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kognitiven</a:t>
            </a:r>
            <a:r>
              <a:rPr dirty="0"/>
              <a:t> </a:t>
            </a:r>
            <a:r>
              <a:rPr dirty="0" err="1"/>
              <a:t>Einschränkungen</a:t>
            </a:r>
            <a:endParaRPr lang="en-US" dirty="0"/>
          </a:p>
          <a:p>
            <a:pPr>
              <a:defRPr/>
            </a:pPr>
            <a:r>
              <a:rPr lang="en-DE" dirty="0"/>
              <a:t>Benötigen zusäzliche Informationen</a:t>
            </a:r>
            <a:endParaRPr dirty="0"/>
          </a:p>
        </p:txBody>
      </p:sp>
      <p:sp>
        <p:nvSpPr>
          <p:cNvPr id="53360163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Screenreader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18105988" name="Group 3" descr="Darstellung von Unterschieden zwischen der visuellen Darstellung einer UI-Elements und den informationen die durch ARIA dem Screenreader zur Verfüngung stehen. "/>
          <p:cNvGrpSpPr/>
          <p:nvPr/>
        </p:nvGrpSpPr>
        <p:grpSpPr bwMode="auto">
          <a:xfrm>
            <a:off x="5550014" y="1314269"/>
            <a:ext cx="6286935" cy="4332083"/>
            <a:chOff x="0" y="0"/>
            <a:chExt cx="6286935" cy="4332083"/>
          </a:xfrm>
        </p:grpSpPr>
        <p:sp>
          <p:nvSpPr>
            <p:cNvPr id="5" name="Rounded 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7750" y="502149"/>
              <a:ext cx="2664295" cy="3312368"/>
            </a:xfrm>
            <a:prstGeom prst="roundRect">
              <a:avLst>
                <a:gd name="adj" fmla="val 8529"/>
              </a:avLst>
            </a:prstGeom>
            <a:gradFill>
              <a:gsLst>
                <a:gs pos="0">
                  <a:srgbClr val="7DB4BE">
                    <a:tint val="66000"/>
                    <a:satMod val="160000"/>
                  </a:srgbClr>
                </a:gs>
                <a:gs pos="50000">
                  <a:srgbClr val="7DB4BE">
                    <a:tint val="44500"/>
                    <a:satMod val="160000"/>
                  </a:srgbClr>
                </a:gs>
                <a:gs pos="100000">
                  <a:srgbClr val="7DB4BE">
                    <a:tint val="23500"/>
                    <a:satMod val="1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500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3859" y="743127"/>
              <a:ext cx="2152080" cy="2160240"/>
            </a:xfrm>
            <a:prstGeom prst="roundRect">
              <a:avLst>
                <a:gd name="adj" fmla="val 9658"/>
              </a:avLst>
            </a:prstGeom>
          </p:spPr>
        </p:pic>
        <p:sp>
          <p:nvSpPr>
            <p:cNvPr id="8" name="TextBox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293859" y="3094437"/>
              <a:ext cx="21520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1500" dirty="0" err="1"/>
                <a:t>Karteikarten</a:t>
              </a:r>
              <a:r>
                <a:rPr sz="1500" dirty="0"/>
                <a:t>:          100</a:t>
              </a:r>
              <a:endParaRPr dirty="0"/>
            </a:p>
            <a:p>
              <a:pPr algn="l">
                <a:defRPr/>
              </a:pPr>
              <a:r>
                <a:rPr sz="1500" dirty="0"/>
                <a:t>Heute </a:t>
              </a:r>
              <a:r>
                <a:rPr sz="1500" dirty="0" err="1"/>
                <a:t>fällig</a:t>
              </a:r>
              <a:r>
                <a:rPr sz="1500" dirty="0"/>
                <a:t>:            </a:t>
              </a:r>
              <a:r>
                <a:rPr sz="1500" b="1" dirty="0"/>
                <a:t>35</a:t>
              </a:r>
              <a:endParaRPr dirty="0"/>
            </a:p>
          </p:txBody>
        </p:sp>
        <p:sp>
          <p:nvSpPr>
            <p:cNvPr id="9" name="Rounded Rectangl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89943" y="502149"/>
              <a:ext cx="2664295" cy="3312368"/>
            </a:xfrm>
            <a:prstGeom prst="roundRect">
              <a:avLst>
                <a:gd name="adj" fmla="val 8529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500"/>
            </a:p>
          </p:txBody>
        </p:sp>
        <p:sp>
          <p:nvSpPr>
            <p:cNvPr id="10" name="Rounded Rectangle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546051" y="749169"/>
              <a:ext cx="2152080" cy="2161638"/>
            </a:xfrm>
            <a:prstGeom prst="roundRect">
              <a:avLst>
                <a:gd name="adj" fmla="val 7906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500"/>
            </a:p>
          </p:txBody>
        </p:sp>
        <p:sp>
          <p:nvSpPr>
            <p:cNvPr id="11" name="TextBox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3546051" y="3094437"/>
              <a:ext cx="21520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1500" dirty="0" err="1"/>
                <a:t>Karteikarten</a:t>
              </a:r>
              <a:r>
                <a:rPr sz="1500" dirty="0"/>
                <a:t>:          100</a:t>
              </a:r>
              <a:endParaRPr dirty="0"/>
            </a:p>
            <a:p>
              <a:pPr algn="l">
                <a:defRPr/>
              </a:pPr>
              <a:r>
                <a:rPr sz="1500" dirty="0"/>
                <a:t>Heute </a:t>
              </a:r>
              <a:r>
                <a:rPr sz="1500" dirty="0" err="1"/>
                <a:t>fällig</a:t>
              </a:r>
              <a:r>
                <a:rPr sz="1500" dirty="0"/>
                <a:t>:            </a:t>
              </a:r>
              <a:r>
                <a:rPr sz="1500" b="1" dirty="0"/>
                <a:t>35</a:t>
              </a:r>
              <a:endParaRPr dirty="0"/>
            </a:p>
          </p:txBody>
        </p:sp>
        <p:cxnSp>
          <p:nvCxnSpPr>
            <p:cNvPr id="12" name="Straight Connector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 flipV="1">
              <a:off x="5547390" y="3648435"/>
              <a:ext cx="150741" cy="413101"/>
            </a:xfrm>
            <a:prstGeom prst="line">
              <a:avLst/>
            </a:prstGeom>
            <a:ln w="76200">
              <a:solidFill>
                <a:srgbClr val="3678A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401933" y="3987633"/>
              <a:ext cx="1367811" cy="344450"/>
            </a:xfrm>
            <a:prstGeom prst="roundRect">
              <a:avLst>
                <a:gd name="adj" fmla="val 50000"/>
              </a:avLst>
            </a:prstGeom>
            <a:solidFill>
              <a:srgbClr val="3678A9"/>
            </a:solidFill>
            <a:ln>
              <a:solidFill>
                <a:srgbClr val="367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500" dirty="0">
                  <a:latin typeface="Menlo"/>
                  <a:ea typeface="Menlo"/>
                  <a:cs typeface="Menlo"/>
                </a:rPr>
                <a:t>container</a:t>
              </a:r>
              <a:endParaRPr dirty="0"/>
            </a:p>
          </p:txBody>
        </p:sp>
        <p:cxnSp>
          <p:nvCxnSpPr>
            <p:cNvPr id="14" name="Straight Connector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 flipV="1">
              <a:off x="3361305" y="2771625"/>
              <a:ext cx="284826" cy="1224112"/>
            </a:xfrm>
            <a:prstGeom prst="line">
              <a:avLst/>
            </a:prstGeom>
            <a:ln w="76200">
              <a:solidFill>
                <a:srgbClr val="3678A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87125" y="3916684"/>
              <a:ext cx="884612" cy="344450"/>
            </a:xfrm>
            <a:prstGeom prst="roundRect">
              <a:avLst>
                <a:gd name="adj" fmla="val 50000"/>
              </a:avLst>
            </a:prstGeom>
            <a:solidFill>
              <a:srgbClr val="3678A9"/>
            </a:solidFill>
            <a:ln>
              <a:solidFill>
                <a:srgbClr val="367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500" dirty="0">
                  <a:latin typeface="Menlo"/>
                  <a:ea typeface="Menlo"/>
                  <a:cs typeface="Menlo"/>
                </a:rPr>
                <a:t>image</a:t>
              </a:r>
              <a:endParaRPr dirty="0"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0" y="750"/>
              <a:ext cx="2872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b="1" dirty="0"/>
                <a:t>V</a:t>
              </a:r>
              <a:r>
                <a:rPr b="1" dirty="0" err="1"/>
                <a:t>isuell</a:t>
              </a:r>
              <a:r>
                <a:rPr b="1" dirty="0"/>
                <a:t> </a:t>
              </a:r>
              <a:r>
                <a:rPr b="1" dirty="0" err="1"/>
                <a:t>kommuniziert</a:t>
              </a:r>
              <a:r>
                <a:rPr b="1" dirty="0"/>
                <a:t> 👀</a:t>
              </a:r>
              <a:endParaRPr dirty="0"/>
            </a:p>
          </p:txBody>
        </p:sp>
        <p:sp>
          <p:nvSpPr>
            <p:cNvPr id="17" name="TextBox 16" descr="Grafische Darstellung zwischen dem wie ein Userinterface-Element optisch aussieht und den Informationen welche einem Screenreader über das Element zur Verfügung stehen."/>
            <p:cNvSpPr txBox="1"/>
            <p:nvPr/>
          </p:nvSpPr>
          <p:spPr bwMode="auto">
            <a:xfrm>
              <a:off x="3139242" y="0"/>
              <a:ext cx="3147692" cy="40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sz="2000" b="1" dirty="0" err="1"/>
                <a:t>Auditiv</a:t>
              </a:r>
              <a:r>
                <a:rPr sz="2000" b="1" dirty="0"/>
                <a:t> </a:t>
              </a:r>
              <a:r>
                <a:rPr sz="2000" b="1" dirty="0" err="1"/>
                <a:t>kommuniziert</a:t>
              </a:r>
              <a:r>
                <a:rPr sz="2000" b="1" dirty="0"/>
                <a:t>👂</a:t>
              </a:r>
              <a:endParaRPr sz="2000" b="1" dirty="0">
                <a:latin typeface="Apple Color Emoji"/>
              </a:endParaRPr>
            </a:p>
          </p:txBody>
        </p:sp>
      </p:grpSp>
      <p:sp>
        <p:nvSpPr>
          <p:cNvPr id="115083467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300038" y="2241550"/>
            <a:ext cx="4859858" cy="3491707"/>
          </a:xfrm>
        </p:spPr>
        <p:txBody>
          <a:bodyPr/>
          <a:lstStyle/>
          <a:p>
            <a:pPr>
              <a:defRPr/>
            </a:pPr>
            <a:r>
              <a:rPr lang="de-DE" i="1"/>
              <a:t>Erklärt</a:t>
            </a:r>
            <a:r>
              <a:rPr lang="de-DE"/>
              <a:t> was zu sehen ist für Screenreader</a:t>
            </a:r>
            <a:endParaRPr/>
          </a:p>
          <a:p>
            <a:pPr>
              <a:defRPr/>
            </a:pPr>
            <a:r>
              <a:rPr lang="de-DE"/>
              <a:t>Set an Attributen für HTML-Elemente</a:t>
            </a:r>
            <a:endParaRPr/>
          </a:p>
          <a:p>
            <a:pPr>
              <a:defRPr/>
            </a:pPr>
            <a:r>
              <a:rPr lang="de-DE"/>
              <a:t>Keine visuelle Veränderung</a:t>
            </a:r>
            <a:endParaRPr/>
          </a:p>
          <a:p>
            <a:pPr>
              <a:defRPr/>
            </a:pPr>
            <a:r>
              <a:rPr lang="de-DE">
                <a:latin typeface="Menlo"/>
                <a:ea typeface="Menlo"/>
                <a:cs typeface="Menlo"/>
              </a:rPr>
              <a:t>aria-role</a:t>
            </a:r>
            <a:r>
              <a:rPr lang="de-DE"/>
              <a:t> = Welche Funktion hat das Element</a:t>
            </a:r>
            <a:endParaRPr/>
          </a:p>
          <a:p>
            <a:pPr>
              <a:defRPr/>
            </a:pPr>
            <a:r>
              <a:rPr lang="de-DE">
                <a:latin typeface="Menlo"/>
                <a:ea typeface="Menlo"/>
                <a:cs typeface="Menlo"/>
              </a:rPr>
              <a:t>aria-label = </a:t>
            </a:r>
            <a:r>
              <a:rPr lang="de-DE">
                <a:ea typeface="Menlo"/>
                <a:cs typeface="Menlo"/>
              </a:rPr>
              <a:t>Wie wird das Element an die Nutzer*innen kommuniziert</a:t>
            </a:r>
            <a:endParaRPr lang="de-DE"/>
          </a:p>
          <a:p>
            <a:pPr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157308885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ARIA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986739197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>
            <a:off x="3791744" y="2241550"/>
            <a:ext cx="0" cy="399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997310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>
            <a:off x="7968208" y="2241550"/>
            <a:ext cx="0" cy="399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7351916" name="Group 56" descr="List von Tools auf Betriebssystemebene:&#10;- Orca&#10;- Narrator&#10;- VoiceOver"/>
          <p:cNvGrpSpPr/>
          <p:nvPr/>
        </p:nvGrpSpPr>
        <p:grpSpPr bwMode="auto">
          <a:xfrm>
            <a:off x="8286339" y="2997547"/>
            <a:ext cx="2983926" cy="2454107"/>
            <a:chOff x="8286339" y="2997547"/>
            <a:chExt cx="2983926" cy="2454107"/>
          </a:xfrm>
        </p:grpSpPr>
        <p:sp>
          <p:nvSpPr>
            <p:cNvPr id="51" name="TextBox 5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8286339" y="2997547"/>
              <a:ext cx="755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2000" dirty="0"/>
                <a:t>Orca</a:t>
              </a:r>
              <a:endParaRPr sz="1500" dirty="0"/>
            </a:p>
          </p:txBody>
        </p:sp>
        <p:sp>
          <p:nvSpPr>
            <p:cNvPr id="52" name="TextBox 5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10128448" y="4059228"/>
              <a:ext cx="1141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2000" dirty="0"/>
                <a:t>Narrator</a:t>
              </a:r>
              <a:endParaRPr sz="1500" dirty="0"/>
            </a:p>
          </p:txBody>
        </p:sp>
        <p:sp>
          <p:nvSpPr>
            <p:cNvPr id="53" name="TextBox 5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8436670" y="5051543"/>
              <a:ext cx="1403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2000" dirty="0" err="1"/>
                <a:t>VoiceOver</a:t>
              </a:r>
              <a:endParaRPr sz="1500" dirty="0"/>
            </a:p>
          </p:txBody>
        </p:sp>
      </p:grpSp>
      <p:sp>
        <p:nvSpPr>
          <p:cNvPr id="1618257135" name="TextBox 49"/>
          <p:cNvSpPr txBox="1"/>
          <p:nvPr/>
        </p:nvSpPr>
        <p:spPr bwMode="auto">
          <a:xfrm>
            <a:off x="7968190" y="2263624"/>
            <a:ext cx="392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t>Betriebsystemebene</a:t>
            </a:r>
          </a:p>
        </p:txBody>
      </p:sp>
      <p:grpSp>
        <p:nvGrpSpPr>
          <p:cNvPr id="881610583" name="Group 55" descr="List von Browser Plugins:&#10;- Wave&#10;- AInspector&#10;- Tota11y"/>
          <p:cNvGrpSpPr/>
          <p:nvPr/>
        </p:nvGrpSpPr>
        <p:grpSpPr bwMode="auto">
          <a:xfrm>
            <a:off x="3960011" y="2852936"/>
            <a:ext cx="3864178" cy="2951167"/>
            <a:chOff x="3960011" y="2852936"/>
            <a:chExt cx="3864178" cy="2951167"/>
          </a:xfrm>
        </p:grpSpPr>
        <p:pic>
          <p:nvPicPr>
            <p:cNvPr id="39" name="Graphic 3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3960011" y="2852936"/>
              <a:ext cx="2399771" cy="89991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528048" y="4059228"/>
              <a:ext cx="784978" cy="78497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6176889" y="4850339"/>
              <a:ext cx="16473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100" dirty="0" err="1"/>
                <a:t>AInspector</a:t>
              </a:r>
              <a:r>
                <a:rPr lang="en-GB" sz="1100" dirty="0"/>
                <a:t> for WCAG Accessibility Evaluation</a:t>
              </a:r>
              <a:endParaRPr dirty="0"/>
            </a:p>
          </p:txBody>
        </p:sp>
        <p:pic>
          <p:nvPicPr>
            <p:cNvPr id="46" name="Picture 4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4385570" y="4856238"/>
              <a:ext cx="669227" cy="66922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4007767" y="5373216"/>
              <a:ext cx="1656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100" dirty="0"/>
                <a:t>Tota11y: Accessibility toolkit</a:t>
              </a:r>
              <a:endParaRPr dirty="0"/>
            </a:p>
          </p:txBody>
        </p:sp>
      </p:grpSp>
      <p:sp>
        <p:nvSpPr>
          <p:cNvPr id="1562151342" name="TextBox 48"/>
          <p:cNvSpPr txBox="1"/>
          <p:nvPr/>
        </p:nvSpPr>
        <p:spPr bwMode="auto">
          <a:xfrm>
            <a:off x="3791729" y="2248699"/>
            <a:ext cx="417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t>Browser Plugins</a:t>
            </a:r>
          </a:p>
        </p:txBody>
      </p:sp>
      <p:grpSp>
        <p:nvGrpSpPr>
          <p:cNvPr id="991023352" name="Group 54" descr="List von bereits vorhanderen Tools:&#10;- Gehin&#10;- Augen&#10;- Tabulatortaste"/>
          <p:cNvGrpSpPr/>
          <p:nvPr/>
        </p:nvGrpSpPr>
        <p:grpSpPr bwMode="auto">
          <a:xfrm>
            <a:off x="920309" y="2997547"/>
            <a:ext cx="2511382" cy="2283679"/>
            <a:chOff x="920309" y="2997547"/>
            <a:chExt cx="2511382" cy="2283679"/>
          </a:xfrm>
        </p:grpSpPr>
        <p:sp>
          <p:nvSpPr>
            <p:cNvPr id="14" name="TextBox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983432" y="2997547"/>
              <a:ext cx="1008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5400" dirty="0"/>
                <a:t>🧠</a:t>
              </a:r>
              <a:endParaRPr dirty="0"/>
            </a:p>
          </p:txBody>
        </p:sp>
        <p:sp>
          <p:nvSpPr>
            <p:cNvPr id="15" name="TextBox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 bwMode="auto">
            <a:xfrm>
              <a:off x="2495600" y="3920877"/>
              <a:ext cx="9360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sz="5400" dirty="0"/>
                <a:t>👀</a:t>
              </a:r>
              <a:endParaRPr sz="1500" dirty="0"/>
            </a:p>
          </p:txBody>
        </p:sp>
        <p:grpSp>
          <p:nvGrpSpPr>
            <p:cNvPr id="37" name="Group 36"/>
            <p:cNvGrpSpPr/>
            <p:nvPr/>
          </p:nvGrpSpPr>
          <p:grpSpPr bwMode="auto">
            <a:xfrm>
              <a:off x="920309" y="4725144"/>
              <a:ext cx="1080117" cy="556082"/>
              <a:chOff x="551384" y="4509120"/>
              <a:chExt cx="1080117" cy="556082"/>
            </a:xfrm>
          </p:grpSpPr>
          <p:sp>
            <p:nvSpPr>
              <p:cNvPr id="22" name="Rounded Rectangle 2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551384" y="4509120"/>
                <a:ext cx="1080117" cy="556082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500"/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623391" y="4565218"/>
                <a:ext cx="936104" cy="432048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500"/>
              </a:p>
            </p:txBody>
          </p:sp>
          <p:grpSp>
            <p:nvGrpSpPr>
              <p:cNvPr id="21" name="Group 20"/>
              <p:cNvGrpSpPr/>
              <p:nvPr/>
            </p:nvGrpSpPr>
            <p:grpSpPr bwMode="auto">
              <a:xfrm>
                <a:off x="684347" y="4557282"/>
                <a:ext cx="814194" cy="447921"/>
                <a:chOff x="623391" y="4549308"/>
                <a:chExt cx="814194" cy="447921"/>
              </a:xfrm>
            </p:grpSpPr>
            <p:grpSp>
              <p:nvGrpSpPr>
                <p:cNvPr id="19" name="Group 18"/>
                <p:cNvGrpSpPr/>
                <p:nvPr/>
              </p:nvGrpSpPr>
              <p:grpSpPr bwMode="auto">
                <a:xfrm>
                  <a:off x="623391" y="4549308"/>
                  <a:ext cx="288032" cy="447921"/>
                  <a:chOff x="1991543" y="5085184"/>
                  <a:chExt cx="288032" cy="447921"/>
                </a:xfrm>
              </p:grpSpPr>
              <p:sp>
                <p:nvSpPr>
                  <p:cNvPr id="17" name="TextBox 16">
                    <a:extLs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991543" y="5085184"/>
                    <a:ext cx="288015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sz="1500" dirty="0"/>
                      <a:t>←</a:t>
                    </a:r>
                    <a:endParaRPr dirty="0"/>
                  </a:p>
                </p:txBody>
              </p:sp>
              <p:sp>
                <p:nvSpPr>
                  <p:cNvPr id="18" name="TextBox 17">
                    <a:extLs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991543" y="5209940"/>
                    <a:ext cx="288032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sz="1500" dirty="0"/>
                      <a:t>→</a:t>
                    </a:r>
                    <a:endParaRPr dirty="0"/>
                  </a:p>
                </p:txBody>
              </p:sp>
            </p:grpSp>
            <p:sp>
              <p:nvSpPr>
                <p:cNvPr id="20" name="TextBox 19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 bwMode="auto">
                <a:xfrm>
                  <a:off x="969535" y="4621071"/>
                  <a:ext cx="46805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defRPr/>
                  </a:pPr>
                  <a:r>
                    <a:rPr sz="1500" dirty="0"/>
                    <a:t>tab</a:t>
                  </a:r>
                  <a:endParaRPr dirty="0"/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 bwMode="auto">
              <a:xfrm flipH="1" flipV="1">
                <a:off x="581891" y="4530436"/>
                <a:ext cx="67141" cy="607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flipH="1" flipV="1">
                <a:off x="1540330" y="4974827"/>
                <a:ext cx="67141" cy="607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 flipH="1">
                <a:off x="1537855" y="4533634"/>
                <a:ext cx="51155" cy="543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578694" y="4978045"/>
                <a:ext cx="60746" cy="575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57016662" name="TextBox 47"/>
          <p:cNvSpPr txBox="1"/>
          <p:nvPr/>
        </p:nvSpPr>
        <p:spPr bwMode="auto">
          <a:xfrm>
            <a:off x="300038" y="2241550"/>
            <a:ext cx="349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t>Bereits vorhanden</a:t>
            </a:r>
          </a:p>
        </p:txBody>
      </p:sp>
      <p:sp>
        <p:nvSpPr>
          <p:cNvPr id="1638683547" name="Title 1"/>
          <p:cNvSpPr>
            <a:spLocks noGrp="1"/>
          </p:cNvSpPr>
          <p:nvPr>
            <p:ph type="title"/>
          </p:nvPr>
        </p:nvSpPr>
        <p:spPr bwMode="auto">
          <a:xfrm>
            <a:off x="300038" y="1324895"/>
            <a:ext cx="5795962" cy="688899"/>
          </a:xfrm>
        </p:spPr>
        <p:txBody>
          <a:bodyPr/>
          <a:lstStyle/>
          <a:p>
            <a:pPr>
              <a:defRPr/>
            </a:pPr>
            <a:r>
              <a:t>Nützliche Tools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37050276" name="Bildplatzhalter 15" descr="Bild eines silber grünen Gebäuses auf dem Gelände der Universität Bielefeld"/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tretch/>
        </p:blipFill>
        <p:spPr bwMode="auto">
          <a:xfrm>
            <a:off x="8212799" y="2060848"/>
            <a:ext cx="2303573" cy="2232596"/>
          </a:xfrm>
          <a:prstGeom prst="rect">
            <a:avLst/>
          </a:prstGeom>
        </p:spPr>
      </p:pic>
      <p:sp>
        <p:nvSpPr>
          <p:cNvPr id="1780581934" name="Textplatzhalter 8"/>
          <p:cNvSpPr txBox="1"/>
          <p:nvPr/>
        </p:nvSpPr>
        <p:spPr bwMode="auto">
          <a:xfrm>
            <a:off x="8212799" y="4396418"/>
            <a:ext cx="2303573" cy="97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-92075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90488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4138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92075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9263" indent="-90488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 sz="1300" b="1"/>
              <a:t>Wünsche?</a:t>
            </a:r>
            <a:endParaRPr/>
          </a:p>
        </p:txBody>
      </p:sp>
      <p:sp>
        <p:nvSpPr>
          <p:cNvPr id="2021349137" name="Textplatzhalter 8"/>
          <p:cNvSpPr>
            <a:spLocks noGrp="1"/>
          </p:cNvSpPr>
          <p:nvPr>
            <p:ph type="body" sz="quarter" idx="18"/>
          </p:nvPr>
        </p:nvSpPr>
        <p:spPr bwMode="auto">
          <a:xfrm>
            <a:off x="5584507" y="4401455"/>
            <a:ext cx="2303573" cy="971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300" b="1"/>
              <a:t>Fachliche Beratung</a:t>
            </a:r>
            <a:endParaRPr/>
          </a:p>
        </p:txBody>
      </p:sp>
      <p:pic>
        <p:nvPicPr>
          <p:cNvPr id="1127883611" name="Bildplatzhalter 14" descr="Bild eines Telefons auf einem Tisch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624561" y="2060848"/>
            <a:ext cx="2202504" cy="2263520"/>
          </a:xfrm>
          <a:prstGeom prst="rect">
            <a:avLst/>
          </a:prstGeom>
        </p:spPr>
      </p:pic>
      <p:sp>
        <p:nvSpPr>
          <p:cNvPr id="381625186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2956214" y="4401455"/>
            <a:ext cx="2303573" cy="971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300" b="1"/>
              <a:t>Kurztest Apps</a:t>
            </a:r>
            <a:endParaRPr/>
          </a:p>
        </p:txBody>
      </p:sp>
      <p:pic>
        <p:nvPicPr>
          <p:cNvPr id="345359172" name="Bildplatzhalter 12" descr="Bild eines Smartphones. Auf dem Display ist die UniMaps-App zu sehen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918672" y="2060846"/>
            <a:ext cx="2268086" cy="2268086"/>
          </a:xfrm>
          <a:prstGeom prst="rect">
            <a:avLst/>
          </a:prstGeom>
        </p:spPr>
      </p:pic>
      <p:sp>
        <p:nvSpPr>
          <p:cNvPr id="1296807664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327923" y="4401455"/>
            <a:ext cx="2303573" cy="971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300" b="1"/>
              <a:t>Kurztest Websites und Desktop Anwendungen</a:t>
            </a:r>
            <a:endParaRPr/>
          </a:p>
        </p:txBody>
      </p:sp>
      <p:pic>
        <p:nvPicPr>
          <p:cNvPr id="912188145" name="Bildplatzhalter 13" descr="Bild eines Laptops. Auf dem Display ist die Webiste des Kompetenzzentrums zu sehen.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5667" y="2060845"/>
            <a:ext cx="2286113" cy="2250341"/>
          </a:xfrm>
          <a:prstGeom prst="rect">
            <a:avLst/>
          </a:prstGeom>
        </p:spPr>
      </p:pic>
      <p:sp>
        <p:nvSpPr>
          <p:cNvPr id="1402673185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300038" y="1324895"/>
            <a:ext cx="8460258" cy="688899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40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Unsere Angebote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mpetenzzentrum">
  <a:themeElements>
    <a:clrScheme name="Benutzerdefiniert 131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_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300</Words>
  <Application>Microsoft Macintosh PowerPoint</Application>
  <PresentationFormat>Widescreen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Apple Color Emoji</vt:lpstr>
      <vt:lpstr>Arial</vt:lpstr>
      <vt:lpstr>bundessansweb</vt:lpstr>
      <vt:lpstr>Calibri</vt:lpstr>
      <vt:lpstr>Lelo</vt:lpstr>
      <vt:lpstr>Menlo</vt:lpstr>
      <vt:lpstr>Kompetenzzentrum</vt:lpstr>
      <vt:lpstr>Coffee and Learn: Tipps zur barrierefreien Web-Entwicklung</vt:lpstr>
      <vt:lpstr>Barrierefreiheit?</vt:lpstr>
      <vt:lpstr>Kurzes Beispiel</vt:lpstr>
      <vt:lpstr>Relevant für alle!</vt:lpstr>
      <vt:lpstr>Grundprinzipien</vt:lpstr>
      <vt:lpstr>Screenreader</vt:lpstr>
      <vt:lpstr>ARIA</vt:lpstr>
      <vt:lpstr>Nützliche Tools</vt:lpstr>
      <vt:lpstr>Unsere Angebote</vt:lpstr>
      <vt:lpstr>Fragen / Diskussionsanstöße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Valérie Wittek</dc:creator>
  <cp:lastModifiedBy>Jan Reppien</cp:lastModifiedBy>
  <cp:revision>62</cp:revision>
  <dcterms:created xsi:type="dcterms:W3CDTF">2024-06-13T08:04:58Z</dcterms:created>
  <dcterms:modified xsi:type="dcterms:W3CDTF">2025-05-12T12:42:31Z</dcterms:modified>
</cp:coreProperties>
</file>