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66" r:id="rId4"/>
    <p:sldId id="268" r:id="rId5"/>
    <p:sldId id="267" r:id="rId6"/>
    <p:sldId id="269" r:id="rId7"/>
    <p:sldId id="264" r:id="rId8"/>
    <p:sldId id="265" r:id="rId9"/>
    <p:sldId id="271" r:id="rId10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B636AA-4585-0CBE-D1BD-DBD674A45D74}" name="Christin Sandmann-Götz" initials="" userId="S::christin.sandmann-goetz@uni-bielefeld.de::120ff0dc-cc7e-4c6b-a0d0-16cd71fed7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C87"/>
    <a:srgbClr val="272934"/>
    <a:srgbClr val="0D7272"/>
    <a:srgbClr val="BC4442"/>
    <a:srgbClr val="6E67AA"/>
    <a:srgbClr val="B24942"/>
    <a:srgbClr val="D05C00"/>
    <a:srgbClr val="FFB000"/>
    <a:srgbClr val="A26F0D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86395"/>
  </p:normalViewPr>
  <p:slideViewPr>
    <p:cSldViewPr showGuides="1">
      <p:cViewPr varScale="1">
        <p:scale>
          <a:sx n="78" d="100"/>
          <a:sy n="78" d="100"/>
        </p:scale>
        <p:origin x="192" y="8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359025-3C63-43C4-8B0E-710151024EA7}" type="datetimeFigureOut">
              <a:rPr lang="de-DE"/>
              <a:t>08.05.25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50CF58-F8AE-4306-91E6-E5B4FBFABC01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26F4330-01CF-7CA9-362B-FC7CDB6CADFB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835930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5911434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73706343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750CF58-F8AE-4306-91E6-E5B4FBFABC01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510630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86988497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5141690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2E114EB-7154-62EB-48FF-ADCD9DBB3B79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300038" y="1268412"/>
            <a:ext cx="5976000" cy="3656515"/>
          </a:xfrm>
        </p:spPr>
        <p:txBody>
          <a:bodyPr anchor="t"/>
          <a:lstStyle>
            <a:lvl1pPr algn="l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00037" y="4581128"/>
            <a:ext cx="5975351" cy="1152128"/>
          </a:xfrm>
        </p:spPr>
        <p:txBody>
          <a:bodyPr anchor="b"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4"/>
          </p:nvPr>
        </p:nvSpPr>
        <p:spPr bwMode="auto">
          <a:xfrm>
            <a:off x="6575425" y="1268412"/>
            <a:ext cx="5316538" cy="446484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Bild (breit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291723" y="284366"/>
            <a:ext cx="780082" cy="2049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Name des Kapitels (optional)</a:t>
            </a:r>
            <a:endParaRPr/>
          </a:p>
        </p:txBody>
      </p:sp>
      <p:sp>
        <p:nvSpPr>
          <p:cNvPr id="9" name="Bildplatzhalter 9"/>
          <p:cNvSpPr>
            <a:spLocks noGrp="1"/>
          </p:cNvSpPr>
          <p:nvPr>
            <p:ph type="pic" sz="quarter" idx="15"/>
          </p:nvPr>
        </p:nvSpPr>
        <p:spPr bwMode="auto">
          <a:xfrm>
            <a:off x="300038" y="1268413"/>
            <a:ext cx="11591923" cy="446484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oll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Bildplatzhalter 9"/>
          <p:cNvSpPr>
            <a:spLocks noGrp="1"/>
          </p:cNvSpPr>
          <p:nvPr>
            <p:ph type="pic" sz="quarter" idx="15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291723" y="284366"/>
            <a:ext cx="780082" cy="2049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Name des Kapitels (optional)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>
          <a:xfrm>
            <a:off x="291723" y="284366"/>
            <a:ext cx="780082" cy="2049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Name des Kapitels (optional)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300037" y="1306513"/>
            <a:ext cx="11593185" cy="1690439"/>
          </a:xfrm>
        </p:spPr>
        <p:txBody>
          <a:bodyPr anchor="t"/>
          <a:lstStyle>
            <a:lvl1pPr algn="l">
              <a:defRPr sz="4000"/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00037" y="3248980"/>
            <a:ext cx="11591926" cy="2484276"/>
          </a:xfrm>
        </p:spPr>
        <p:txBody>
          <a:bodyPr anchor="b"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300038" y="1306513"/>
            <a:ext cx="5976000" cy="3642276"/>
          </a:xfrm>
        </p:spPr>
        <p:txBody>
          <a:bodyPr anchor="t"/>
          <a:lstStyle>
            <a:lvl1pPr algn="l">
              <a:defRPr sz="4000"/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00037" y="4948788"/>
            <a:ext cx="5975351" cy="856475"/>
          </a:xfrm>
        </p:spPr>
        <p:txBody>
          <a:bodyPr anchor="b"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4"/>
          </p:nvPr>
        </p:nvSpPr>
        <p:spPr bwMode="auto">
          <a:xfrm>
            <a:off x="6575425" y="1268412"/>
            <a:ext cx="5316538" cy="446484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300037" y="2241550"/>
            <a:ext cx="11591924" cy="3491706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291723" y="284366"/>
            <a:ext cx="780082" cy="2049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Name des Kapitels (optional)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291723" y="284366"/>
            <a:ext cx="780082" cy="2049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Name des Kapitels (optional)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300037" y="2241550"/>
            <a:ext cx="11591924" cy="3491706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, Text und Bild (schmal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300038" y="1324895"/>
            <a:ext cx="5975982" cy="6888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291723" y="284366"/>
            <a:ext cx="780082" cy="2049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Name des Kapitels (optional)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300038" y="2241550"/>
            <a:ext cx="5975982" cy="3491707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 bwMode="auto">
          <a:xfrm>
            <a:off x="6575425" y="1268413"/>
            <a:ext cx="5316538" cy="446484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, Text und Bild (breit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300038" y="1324895"/>
            <a:ext cx="3659721" cy="6888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291723" y="284366"/>
            <a:ext cx="780082" cy="2049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Name des Kapitels (optional)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300038" y="2241550"/>
            <a:ext cx="3659721" cy="3491707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 bwMode="auto">
          <a:xfrm>
            <a:off x="4259796" y="1268413"/>
            <a:ext cx="7632167" cy="446484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, Text und 2 Bi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300039" y="1324895"/>
            <a:ext cx="3156346" cy="6888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291723" y="284366"/>
            <a:ext cx="780082" cy="2049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Name des Kapitels (optional)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300039" y="2241550"/>
            <a:ext cx="3156346" cy="3491707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 bwMode="auto">
          <a:xfrm>
            <a:off x="7968208" y="1268413"/>
            <a:ext cx="3923755" cy="446484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9" name="Bildplatzhalter 9"/>
          <p:cNvSpPr>
            <a:spLocks noGrp="1"/>
          </p:cNvSpPr>
          <p:nvPr>
            <p:ph type="pic" sz="quarter" idx="15"/>
          </p:nvPr>
        </p:nvSpPr>
        <p:spPr bwMode="auto">
          <a:xfrm>
            <a:off x="3756421" y="1268413"/>
            <a:ext cx="3923755" cy="446484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 Bilder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291723" y="284366"/>
            <a:ext cx="780082" cy="2049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Name des Kapitels (optional)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300039" y="3609020"/>
            <a:ext cx="2303573" cy="2124236"/>
          </a:xfrm>
        </p:spPr>
        <p:txBody>
          <a:bodyPr/>
          <a:lstStyle>
            <a:lvl1pPr marL="92075" indent="-92075">
              <a:defRPr sz="900"/>
            </a:lvl1pPr>
            <a:lvl2pPr marL="182563" indent="-90488">
              <a:defRPr sz="900"/>
            </a:lvl2pPr>
            <a:lvl3pPr marL="266700" indent="-84138">
              <a:defRPr sz="900"/>
            </a:lvl3pPr>
            <a:lvl4pPr marL="358775" indent="-92075">
              <a:defRPr sz="900"/>
            </a:lvl4pPr>
            <a:lvl5pPr marL="449263" indent="-90488">
              <a:defRPr sz="9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9" name="Bildplatzhalter 9"/>
          <p:cNvSpPr>
            <a:spLocks noGrp="1"/>
          </p:cNvSpPr>
          <p:nvPr>
            <p:ph type="pic" sz="quarter" idx="15"/>
          </p:nvPr>
        </p:nvSpPr>
        <p:spPr bwMode="auto">
          <a:xfrm>
            <a:off x="300039" y="1268413"/>
            <a:ext cx="2303573" cy="223259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2928331" y="3609020"/>
            <a:ext cx="2303573" cy="2124236"/>
          </a:xfrm>
        </p:spPr>
        <p:txBody>
          <a:bodyPr/>
          <a:lstStyle>
            <a:lvl1pPr marL="92075" indent="-92075">
              <a:defRPr sz="900"/>
            </a:lvl1pPr>
            <a:lvl2pPr marL="182563" indent="-90488">
              <a:defRPr sz="900"/>
            </a:lvl2pPr>
            <a:lvl3pPr marL="266700" indent="-84138">
              <a:defRPr sz="900"/>
            </a:lvl3pPr>
            <a:lvl4pPr marL="358775" indent="-92075">
              <a:defRPr sz="900"/>
            </a:lvl4pPr>
            <a:lvl5pPr marL="449263" indent="-90488">
              <a:defRPr sz="9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7"/>
          </p:nvPr>
        </p:nvSpPr>
        <p:spPr bwMode="auto">
          <a:xfrm>
            <a:off x="2928331" y="1268413"/>
            <a:ext cx="2303573" cy="223259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8"/>
          </p:nvPr>
        </p:nvSpPr>
        <p:spPr bwMode="auto">
          <a:xfrm>
            <a:off x="5556623" y="3609020"/>
            <a:ext cx="2303573" cy="2124236"/>
          </a:xfrm>
        </p:spPr>
        <p:txBody>
          <a:bodyPr/>
          <a:lstStyle>
            <a:lvl1pPr marL="92075" indent="-92075">
              <a:defRPr sz="900"/>
            </a:lvl1pPr>
            <a:lvl2pPr marL="182563" indent="-90488">
              <a:defRPr sz="900"/>
            </a:lvl2pPr>
            <a:lvl3pPr marL="266700" indent="-84138">
              <a:defRPr sz="900"/>
            </a:lvl3pPr>
            <a:lvl4pPr marL="358775" indent="-92075">
              <a:defRPr sz="900"/>
            </a:lvl4pPr>
            <a:lvl5pPr marL="449263" indent="-90488">
              <a:defRPr sz="9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9"/>
          </p:nvPr>
        </p:nvSpPr>
        <p:spPr bwMode="auto">
          <a:xfrm>
            <a:off x="5556623" y="1268413"/>
            <a:ext cx="2303573" cy="223259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0"/>
          </p:nvPr>
        </p:nvSpPr>
        <p:spPr bwMode="auto">
          <a:xfrm>
            <a:off x="8184914" y="3609020"/>
            <a:ext cx="2303573" cy="2124236"/>
          </a:xfrm>
        </p:spPr>
        <p:txBody>
          <a:bodyPr/>
          <a:lstStyle>
            <a:lvl1pPr marL="92075" indent="-92075">
              <a:defRPr sz="900"/>
            </a:lvl1pPr>
            <a:lvl2pPr marL="182563" indent="-90488">
              <a:defRPr sz="900"/>
            </a:lvl2pPr>
            <a:lvl3pPr marL="266700" indent="-84138">
              <a:defRPr sz="900"/>
            </a:lvl3pPr>
            <a:lvl4pPr marL="358775" indent="-92075">
              <a:defRPr sz="900"/>
            </a:lvl4pPr>
            <a:lvl5pPr marL="449263" indent="-90488">
              <a:defRPr sz="9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7" name="Bildplatzhalter 9"/>
          <p:cNvSpPr>
            <a:spLocks noGrp="1"/>
          </p:cNvSpPr>
          <p:nvPr>
            <p:ph type="pic" sz="quarter" idx="21"/>
          </p:nvPr>
        </p:nvSpPr>
        <p:spPr bwMode="auto">
          <a:xfrm>
            <a:off x="8184914" y="1268413"/>
            <a:ext cx="2303573" cy="223259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Bild (schmal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291723" y="284366"/>
            <a:ext cx="780082" cy="2049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Name des Kapitels (optional)</a:t>
            </a:r>
            <a:endParaRPr/>
          </a:p>
        </p:txBody>
      </p:sp>
      <p:sp>
        <p:nvSpPr>
          <p:cNvPr id="9" name="Bildplatzhalter 9"/>
          <p:cNvSpPr>
            <a:spLocks noGrp="1"/>
          </p:cNvSpPr>
          <p:nvPr>
            <p:ph type="pic" sz="quarter" idx="15"/>
          </p:nvPr>
        </p:nvSpPr>
        <p:spPr bwMode="auto">
          <a:xfrm>
            <a:off x="300039" y="1268413"/>
            <a:ext cx="7380138" cy="432082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300038" y="1324895"/>
            <a:ext cx="11591924" cy="688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00037" y="2241550"/>
            <a:ext cx="11591924" cy="32915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02871" y="6257257"/>
            <a:ext cx="1337324" cy="3204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/>
        </p:blipFill>
        <p:spPr bwMode="auto">
          <a:xfrm>
            <a:off x="4446556" y="6253233"/>
            <a:ext cx="1979538" cy="320400"/>
          </a:xfrm>
          <a:prstGeom prst="rect">
            <a:avLst/>
          </a:prstGeom>
        </p:spPr>
      </p:pic>
      <p:pic>
        <p:nvPicPr>
          <p:cNvPr id="13" name="Grafik 12" descr="Ein Bild, das Grafiken, Screenshot, Farbigkeit, Grafikdesign enthält.&#10;&#10;Automatisch generierte Beschreibu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208295" y="229546"/>
            <a:ext cx="2983705" cy="1128533"/>
          </a:xfrm>
          <a:prstGeom prst="rect">
            <a:avLst/>
          </a:prstGeom>
        </p:spPr>
      </p:pic>
      <p:pic>
        <p:nvPicPr>
          <p:cNvPr id="7" name="Grafik 10"/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/>
        </p:blipFill>
        <p:spPr bwMode="auto">
          <a:xfrm>
            <a:off x="9232455" y="5770362"/>
            <a:ext cx="2659507" cy="9657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0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>
        <a:lnSpc>
          <a:spcPct val="150000"/>
        </a:lnSpc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2563" algn="l" defTabSz="914400">
        <a:lnSpc>
          <a:spcPct val="150000"/>
        </a:lnSpc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6213" algn="l" defTabSz="914400">
        <a:lnSpc>
          <a:spcPct val="150000"/>
        </a:lnSpc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82563" algn="l" defTabSz="914400">
        <a:lnSpc>
          <a:spcPct val="150000"/>
        </a:lnSpc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6213" algn="l" defTabSz="914400">
        <a:lnSpc>
          <a:spcPct val="150000"/>
        </a:lnSpc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ktion-mensch.de/inklusion/bildung/impulse/barrierefreiheit/barrierefreie-kommunikation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ielefeld.de/einrichtungen/zab/digitale-barrierefreiheit/barrierefreie-dokumente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ndesfachstelle-barrierefreiheit.de/DE/Fachwissen/Information-und-Kommunikation/Leichte-Sprache/leichte-sprache_node.html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bsv.org/aktuell/barrierencheck-fuer-konferenzplattformen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arrierefreie-verwaltung@uni-bielefeld.de" TargetMode="External"/><Relationship Id="rId2" Type="http://schemas.openxmlformats.org/officeDocument/2006/relationships/hyperlink" Target="https://barrierefreie-verwaltung.nrw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hyperlink" Target="mailto:mailto:zab@uni-bielefeld.de" TargetMode="External"/><Relationship Id="rId4" Type="http://schemas.openxmlformats.org/officeDocument/2006/relationships/hyperlink" Target="https://uni-bielefeld.de/za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5579569" name="Titel 1"/>
          <p:cNvSpPr>
            <a:spLocks noGrp="1"/>
          </p:cNvSpPr>
          <p:nvPr>
            <p:ph type="ctrTitle"/>
          </p:nvPr>
        </p:nvSpPr>
        <p:spPr bwMode="auto"/>
        <p:txBody>
          <a:bodyPr vertOverflow="overflow" horzOverflow="overflow" vert="horz" lIns="0" tIns="0" rIns="0" bIns="0" numCol="1" spcCol="0" rtlCol="0" fromWordArt="0" anchor="t" anchorCtr="0" forceAA="0" compatLnSpc="0">
            <a:normAutofit/>
          </a:bodyPr>
          <a:lstStyle>
            <a:lvl1pPr algn="l">
              <a:defRPr sz="4000"/>
            </a:lvl1pPr>
          </a:lstStyle>
          <a:p>
            <a:pPr>
              <a:lnSpc>
                <a:spcPct val="150000"/>
              </a:lnSpc>
              <a:defRPr/>
            </a:pPr>
            <a:r>
              <a:rPr lang="de-DE" b="0" dirty="0"/>
              <a:t>Coffee and </a:t>
            </a:r>
            <a:r>
              <a:rPr lang="de-DE" b="0" dirty="0" err="1"/>
              <a:t>Learn</a:t>
            </a:r>
            <a:br>
              <a:rPr lang="de-DE" b="1" i="0" u="none" dirty="0"/>
            </a:br>
            <a:r>
              <a:rPr lang="de-DE" dirty="0"/>
              <a:t>Inklusive Kommunikation</a:t>
            </a:r>
          </a:p>
        </p:txBody>
      </p:sp>
      <p:sp>
        <p:nvSpPr>
          <p:cNvPr id="385579574" name="Subtitle 2">
            <a:extLst>
              <a:ext uri="{FF2B5EF4-FFF2-40B4-BE49-F238E27FC236}">
                <a16:creationId xmlns:a16="http://schemas.microsoft.com/office/drawing/2014/main" id="{17A4E49E-2DD8-1C21-54C5-DF965EA130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Kompetenzzentrum barrierefreie digitale </a:t>
            </a:r>
            <a:r>
              <a:rPr lang="de-DE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Hochschulverwaltung.</a:t>
            </a: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NRW</a:t>
            </a:r>
            <a:endParaRPr lang="de-DE" sz="1400" dirty="0">
              <a:effectLst/>
            </a:endParaRPr>
          </a:p>
        </p:txBody>
      </p:sp>
      <p:pic>
        <p:nvPicPr>
          <p:cNvPr id="7" name="Bildplatzhalter 6" descr="Foto: Ein Laptop mit einem Monitor daneben. Jemand tippt auf einer Tastatur.">
            <a:extLst>
              <a:ext uri="{FF2B5EF4-FFF2-40B4-BE49-F238E27FC236}">
                <a16:creationId xmlns:a16="http://schemas.microsoft.com/office/drawing/2014/main" id="{61A21E5C-5D16-1AB8-9A41-E7FCB6528B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001669" y="842169"/>
            <a:ext cx="4464050" cy="5316538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DB58AB7-37F8-9604-824F-638238DB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Vielfältige Kommunikationswege nutzen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F6F04F-C009-2173-C7EA-F59B12DE0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Kommunikation durch das Zwei-Sinne Prinzip</a:t>
            </a:r>
          </a:p>
          <a:p>
            <a:r>
              <a:rPr lang="de-DE" dirty="0"/>
              <a:t>„Was nicht gehört werden kann, kann </a:t>
            </a:r>
            <a:r>
              <a:rPr lang="de-DE"/>
              <a:t>gelesen werden“</a:t>
            </a:r>
            <a:endParaRPr lang="de-DE" dirty="0"/>
          </a:p>
          <a:p>
            <a:r>
              <a:rPr lang="de-DE" dirty="0"/>
              <a:t>„Was nicht gesehen wird, kann ertastet, gerochen oder erzählt werden“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Weiterführende Informationen: </a:t>
            </a:r>
            <a:r>
              <a:rPr lang="de-DE" dirty="0">
                <a:solidFill>
                  <a:srgbClr val="145C8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Webseite von Aktion Mensch</a:t>
            </a:r>
            <a:endParaRPr lang="de-DE" dirty="0">
              <a:solidFill>
                <a:srgbClr val="145C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2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1F09A83-0878-1C94-A9C5-ED139ED8B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Barrierefreie E-Mails: Formatierung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1AB5141-2884-9105-B629-57CDE1962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Große serifenlose Schriftart (min. 12 Punkt), beispielsweise Arial oder Calibri</a:t>
            </a:r>
          </a:p>
          <a:p>
            <a:r>
              <a:rPr lang="de-DE" dirty="0"/>
              <a:t>Guter Farbkontrast (mindestens 4,5:1 und optimalerweise 7:1 oder größer)</a:t>
            </a:r>
          </a:p>
          <a:p>
            <a:r>
              <a:rPr lang="de-DE" dirty="0"/>
              <a:t>Alternativtext für alle visuellen Objekte einfügen</a:t>
            </a:r>
          </a:p>
          <a:p>
            <a:r>
              <a:rPr lang="de-DE" dirty="0"/>
              <a:t>Text linksbündig und in kurzen Absätzen formulieren</a:t>
            </a:r>
          </a:p>
          <a:p>
            <a:r>
              <a:rPr lang="de-DE" dirty="0"/>
              <a:t>Textabsätzen in Großbuchstaben, kursiver oder fetter Schrift vermeiden</a:t>
            </a:r>
          </a:p>
          <a:p>
            <a:r>
              <a:rPr lang="de-DE" dirty="0"/>
              <a:t>Barrierefreiheitsprüfung in Outlook verwenden</a:t>
            </a:r>
          </a:p>
          <a:p>
            <a:r>
              <a:rPr lang="de-DE" dirty="0"/>
              <a:t>Auf Barrierefreiheit der Anhänge achten (Weitere Informationen: </a:t>
            </a:r>
            <a:r>
              <a:rPr lang="de-DE" dirty="0">
                <a:solidFill>
                  <a:srgbClr val="145C8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ZAB – Barrierefreie Dokumente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622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87E6C-5DBA-E505-DF7A-312406A6D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Barrierefreie E-Mails: Sprache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52383E-15C3-26E3-7DA1-3EADB05F8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Wichtigste Informationen an den Anfang der E-Mail</a:t>
            </a:r>
          </a:p>
          <a:p>
            <a:r>
              <a:rPr lang="de-DE" dirty="0"/>
              <a:t>Die Kernaussage darstellen, unnötige Details weglassen</a:t>
            </a:r>
          </a:p>
          <a:p>
            <a:r>
              <a:rPr lang="de-DE" dirty="0"/>
              <a:t>Vermehrt kurze Sätze in aktiver Sprache</a:t>
            </a:r>
          </a:p>
          <a:p>
            <a:r>
              <a:rPr lang="de-DE" dirty="0"/>
              <a:t>Vermeidung von Fachsprache, Akronyme, technische Schlagwörter</a:t>
            </a:r>
          </a:p>
          <a:p>
            <a:r>
              <a:rPr lang="de-DE" dirty="0"/>
              <a:t>Für die Zielgruppe verständliche Sprache wählen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Weiterführende Informationen: </a:t>
            </a:r>
            <a:r>
              <a:rPr lang="de-DE" sz="1800" dirty="0">
                <a:solidFill>
                  <a:srgbClr val="145C87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Webseite der </a:t>
            </a:r>
            <a:r>
              <a:rPr lang="de-DE" sz="1800" u="sng" dirty="0">
                <a:solidFill>
                  <a:srgbClr val="145C87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Bundesfachstelle Barrierefreieheit</a:t>
            </a:r>
            <a:endParaRPr lang="de-DE" dirty="0">
              <a:solidFill>
                <a:srgbClr val="145C87"/>
              </a:solidFill>
              <a:effectLst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129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EE6A5-CB72-2893-AA14-F72171AA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Barrierefreie Videokonferenzen: Vorab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03F4B8-6D93-D513-739F-9A9B01FE6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Veranstaltungsmaterialien wie Einladungen, Präsentationen etc. barrierefrei gestalten und vorab an Teilnehmende versenden</a:t>
            </a:r>
          </a:p>
          <a:p>
            <a:r>
              <a:rPr lang="de-DE" dirty="0"/>
              <a:t>Videokonferenz-Tool nach den Bedarfen der Teilnehmenden auswählen (Hilfe: </a:t>
            </a:r>
            <a:r>
              <a:rPr lang="de-DE" dirty="0">
                <a:solidFill>
                  <a:srgbClr val="145C8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Barrierencheck für Konferenzplattformen des DBSV</a:t>
            </a:r>
            <a:r>
              <a:rPr lang="de-DE" dirty="0"/>
              <a:t>)</a:t>
            </a:r>
          </a:p>
          <a:p>
            <a:r>
              <a:rPr lang="de-DE" dirty="0"/>
              <a:t>Teilnehmende über Wahl der Plattform informieren</a:t>
            </a:r>
          </a:p>
          <a:p>
            <a:r>
              <a:rPr lang="de-DE" dirty="0"/>
              <a:t>Klare Strukturierung der inhaltlichen Blöcke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623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3F2F8-6EB9-ACCE-DB71-D7ABEB7E1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E24F6-0E39-EDCE-67C3-14BA695F4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324895"/>
            <a:ext cx="11591924" cy="1240009"/>
          </a:xfrm>
        </p:spPr>
        <p:txBody>
          <a:bodyPr/>
          <a:lstStyle/>
          <a:p>
            <a:r>
              <a:rPr lang="de-DE" dirty="0"/>
              <a:t>Barrierefreie Videokonferenzen: </a:t>
            </a:r>
            <a:br>
              <a:rPr lang="de-DE" dirty="0"/>
            </a:br>
            <a:r>
              <a:rPr lang="de-DE" dirty="0"/>
              <a:t>Bei der Durchführung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1CEF25-854A-3E8C-4D43-2E4F9AF35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7" y="2564904"/>
            <a:ext cx="11591924" cy="3168352"/>
          </a:xfrm>
        </p:spPr>
        <p:txBody>
          <a:bodyPr/>
          <a:lstStyle/>
          <a:p>
            <a:r>
              <a:rPr lang="de-DE" dirty="0"/>
              <a:t>Nicht-dekorative Grafiken, Bilder, Diagramme etc. im Vortrag verbal erläutern</a:t>
            </a:r>
          </a:p>
          <a:p>
            <a:r>
              <a:rPr lang="de-DE" dirty="0"/>
              <a:t>Gute Mikrophone oder Headsets nutzen</a:t>
            </a:r>
          </a:p>
          <a:p>
            <a:r>
              <a:rPr lang="de-DE" dirty="0"/>
              <a:t>Ausreichend Pausenzeiten gewährleisten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2949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6870295" name="Textplatzhalter 8"/>
          <p:cNvSpPr txBox="1"/>
          <p:nvPr/>
        </p:nvSpPr>
        <p:spPr bwMode="auto">
          <a:xfrm>
            <a:off x="8212799" y="4396418"/>
            <a:ext cx="2303573" cy="971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92075" indent="-92075" algn="l" defTabSz="9144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90488" algn="l" defTabSz="9144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84138" algn="l" defTabSz="9144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92075" algn="l" defTabSz="9144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49263" indent="-90488" algn="l" defTabSz="9144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de-DE" sz="1300" b="1"/>
              <a:t>Wünsche?</a:t>
            </a:r>
            <a:endParaRPr/>
          </a:p>
        </p:txBody>
      </p:sp>
      <p:pic>
        <p:nvPicPr>
          <p:cNvPr id="220061676" name="Bildplatzhalter 15" descr="Bild eines silber grünen Gebäuses auf dem Gelände der Universität Bielefeld"/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tretch/>
        </p:blipFill>
        <p:spPr bwMode="auto">
          <a:xfrm>
            <a:off x="8212799" y="2060848"/>
            <a:ext cx="2303573" cy="2232596"/>
          </a:xfrm>
          <a:prstGeom prst="rect">
            <a:avLst/>
          </a:prstGeom>
        </p:spPr>
      </p:pic>
      <p:sp>
        <p:nvSpPr>
          <p:cNvPr id="159776561" name="Textplatzhalter 8"/>
          <p:cNvSpPr>
            <a:spLocks noGrp="1"/>
          </p:cNvSpPr>
          <p:nvPr>
            <p:ph type="body" sz="quarter" idx="18"/>
          </p:nvPr>
        </p:nvSpPr>
        <p:spPr bwMode="auto">
          <a:xfrm>
            <a:off x="5584507" y="4401455"/>
            <a:ext cx="2303573" cy="97176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sz="1300" b="1" dirty="0"/>
              <a:t>Fachliche Beratung</a:t>
            </a:r>
            <a:endParaRPr dirty="0"/>
          </a:p>
        </p:txBody>
      </p:sp>
      <p:pic>
        <p:nvPicPr>
          <p:cNvPr id="710315881" name="Bildplatzhalter 14" descr="Bild eines Telefons auf einem Tisch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624561" y="2060848"/>
            <a:ext cx="2202504" cy="2263520"/>
          </a:xfrm>
          <a:prstGeom prst="rect">
            <a:avLst/>
          </a:prstGeom>
        </p:spPr>
      </p:pic>
      <p:sp>
        <p:nvSpPr>
          <p:cNvPr id="1076133800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2956214" y="4401455"/>
            <a:ext cx="2303573" cy="97176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sz="1300" b="1"/>
              <a:t>Kurztest Apps</a:t>
            </a:r>
            <a:endParaRPr/>
          </a:p>
        </p:txBody>
      </p:sp>
      <p:pic>
        <p:nvPicPr>
          <p:cNvPr id="286118587" name="Bildplatzhalter 12" descr="Bild eines Smartphones. Auf dem Display ist die UniMaps-App zu sehen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918672" y="2060846"/>
            <a:ext cx="2268086" cy="2268086"/>
          </a:xfrm>
          <a:prstGeom prst="rect">
            <a:avLst/>
          </a:prstGeom>
        </p:spPr>
      </p:pic>
      <p:sp>
        <p:nvSpPr>
          <p:cNvPr id="1263867764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327923" y="4401455"/>
            <a:ext cx="2303573" cy="97176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sz="1300" b="1"/>
              <a:t>Kurztest Websites und Desktop Anwendungen</a:t>
            </a:r>
            <a:endParaRPr/>
          </a:p>
        </p:txBody>
      </p:sp>
      <p:pic>
        <p:nvPicPr>
          <p:cNvPr id="992779045" name="Bildplatzhalter 13" descr="Bild eines Laptops. Auf dem Display ist die Webiste des Kompetenzzentrums zu sehen.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45667" y="2060845"/>
            <a:ext cx="2286113" cy="2250341"/>
          </a:xfrm>
          <a:prstGeom prst="rect">
            <a:avLst/>
          </a:prstGeom>
        </p:spPr>
      </p:pic>
      <p:sp>
        <p:nvSpPr>
          <p:cNvPr id="1808950836" name="Title 1"/>
          <p:cNvSpPr txBox="1">
            <a:spLocks noGrp="1"/>
          </p:cNvSpPr>
          <p:nvPr>
            <p:ph type="title" idx="4294967295"/>
          </p:nvPr>
        </p:nvSpPr>
        <p:spPr bwMode="auto">
          <a:xfrm>
            <a:off x="300038" y="1324895"/>
            <a:ext cx="8460258" cy="688899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4000" b="1" i="0" u="none" strike="noStrike" cap="none" spc="0" dirty="0" err="1">
                <a:ln>
                  <a:noFill/>
                </a:ln>
                <a:solidFill>
                  <a:schemeClr val="tx1"/>
                </a:solidFill>
              </a:rPr>
              <a:t>Unsere</a:t>
            </a:r>
            <a:r>
              <a:rPr sz="4000" b="1" i="0" u="none" strike="noStrike" cap="none" spc="0" dirty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sz="4000" b="1" i="0" u="none" strike="noStrike" cap="none" spc="0" dirty="0" err="1">
                <a:ln>
                  <a:noFill/>
                </a:ln>
                <a:solidFill>
                  <a:schemeClr val="tx1"/>
                </a:solidFill>
              </a:rPr>
              <a:t>Angebote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6780833" name="Title 1"/>
          <p:cNvSpPr>
            <a:spLocks noGrp="1"/>
          </p:cNvSpPr>
          <p:nvPr>
            <p:ph type="title"/>
          </p:nvPr>
        </p:nvSpPr>
        <p:spPr bwMode="auto">
          <a:xfrm>
            <a:off x="300038" y="1324895"/>
            <a:ext cx="5975982" cy="688899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de-DE" sz="3100" dirty="0"/>
              <a:t>Fragen und Diskussionsrunde</a:t>
            </a:r>
          </a:p>
        </p:txBody>
      </p:sp>
      <p:sp>
        <p:nvSpPr>
          <p:cNvPr id="1850613858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300038" y="2241550"/>
            <a:ext cx="5975982" cy="349170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Welche </a:t>
            </a:r>
            <a:r>
              <a:rPr lang="en-US" dirty="0" err="1"/>
              <a:t>Punkte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barrierefreien</a:t>
            </a:r>
            <a:r>
              <a:rPr lang="en-US" dirty="0"/>
              <a:t> </a:t>
            </a:r>
            <a:r>
              <a:rPr lang="en-US" dirty="0" err="1"/>
              <a:t>Kommunikation</a:t>
            </a:r>
            <a:r>
              <a:rPr lang="en-US" dirty="0"/>
              <a:t> </a:t>
            </a:r>
            <a:r>
              <a:rPr lang="en-US" dirty="0" err="1"/>
              <a:t>sollten</a:t>
            </a:r>
            <a:r>
              <a:rPr lang="en-US" dirty="0"/>
              <a:t>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berücksichtigt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?</a:t>
            </a:r>
          </a:p>
          <a:p>
            <a:pPr>
              <a:spcAft>
                <a:spcPts val="600"/>
              </a:spcAft>
              <a:defRPr/>
            </a:pPr>
            <a:r>
              <a:rPr lang="en-US" dirty="0"/>
              <a:t>Auf </a:t>
            </a:r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Barrieren</a:t>
            </a:r>
            <a:r>
              <a:rPr lang="en-US" dirty="0"/>
              <a:t> </a:t>
            </a:r>
            <a:r>
              <a:rPr lang="en-US" dirty="0" err="1"/>
              <a:t>stoßt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regelmäßig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der </a:t>
            </a:r>
            <a:r>
              <a:rPr lang="en-US" dirty="0" err="1"/>
              <a:t>Kommunikation</a:t>
            </a:r>
            <a:r>
              <a:rPr lang="en-US" dirty="0"/>
              <a:t>?</a:t>
            </a:r>
          </a:p>
          <a:p>
            <a:pPr>
              <a:spcAft>
                <a:spcPts val="600"/>
              </a:spcAft>
              <a:defRPr/>
            </a:pPr>
            <a:r>
              <a:rPr lang="en-US" dirty="0" err="1"/>
              <a:t>Gibt</a:t>
            </a:r>
            <a:r>
              <a:rPr lang="en-US" dirty="0"/>
              <a:t> es </a:t>
            </a:r>
            <a:r>
              <a:rPr lang="en-US" dirty="0" err="1"/>
              <a:t>Unterstützungsmaßnahmen</a:t>
            </a:r>
            <a:r>
              <a:rPr lang="en-US" dirty="0"/>
              <a:t>, die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euch</a:t>
            </a:r>
            <a:r>
              <a:rPr lang="en-US" dirty="0"/>
              <a:t> </a:t>
            </a:r>
            <a:r>
              <a:rPr lang="en-US" dirty="0" err="1"/>
              <a:t>wünscht</a:t>
            </a:r>
            <a:r>
              <a:rPr lang="en-US" dirty="0"/>
              <a:t>?</a:t>
            </a:r>
          </a:p>
        </p:txBody>
      </p:sp>
      <p:pic>
        <p:nvPicPr>
          <p:cNvPr id="4" name="Bildplatzhalter 3" descr="Ein Tablet. Vor dem Tablet steht eine Tastatur. Das Tablet wird durch Zeigergeste bedient. Die Webseite des Kompetenzzentrums ist auf dem Tablet geöffnet.">
            <a:extLst>
              <a:ext uri="{FF2B5EF4-FFF2-40B4-BE49-F238E27FC236}">
                <a16:creationId xmlns:a16="http://schemas.microsoft.com/office/drawing/2014/main" id="{809F8653-9B71-FC1E-5692-DF6D88D458D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16200000">
            <a:off x="7001272" y="842566"/>
            <a:ext cx="4464844" cy="5316538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C9564-303F-659C-38B6-7F06E47C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B59571-24AF-88A7-A6E2-CAB91AA18D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Web:  </a:t>
            </a:r>
            <a:r>
              <a:rPr lang="de-DE" dirty="0">
                <a:solidFill>
                  <a:srgbClr val="145C8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https://barrierefreie-verwaltung.nrw/</a:t>
            </a:r>
            <a:endParaRPr lang="de-DE" dirty="0">
              <a:solidFill>
                <a:srgbClr val="145C87"/>
              </a:solidFill>
            </a:endParaRPr>
          </a:p>
          <a:p>
            <a:pPr marL="0" indent="0">
              <a:buNone/>
            </a:pPr>
            <a:r>
              <a:rPr lang="de-DE" dirty="0"/>
              <a:t>E-Mail: </a:t>
            </a:r>
            <a:r>
              <a:rPr lang="de-DE" dirty="0">
                <a:solidFill>
                  <a:srgbClr val="145C8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barrierefreie-verwaltung@uni-bielefeld.de</a:t>
            </a:r>
            <a:endParaRPr lang="de-DE" dirty="0">
              <a:solidFill>
                <a:srgbClr val="145C87"/>
              </a:solidFill>
            </a:endParaRPr>
          </a:p>
          <a:p>
            <a:pPr marL="0" indent="0">
              <a:buNone/>
            </a:pPr>
            <a:r>
              <a:rPr lang="de-DE" dirty="0"/>
              <a:t>Telefon: +49 521 106-86890  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Verortet in der SBV der Uni Bielefeld:</a:t>
            </a:r>
          </a:p>
          <a:p>
            <a:pPr marL="0" indent="0">
              <a:buNone/>
            </a:pPr>
            <a:r>
              <a:rPr lang="de-DE" dirty="0"/>
              <a:t>Web: </a:t>
            </a:r>
            <a:r>
              <a:rPr lang="de-DE" dirty="0">
                <a:solidFill>
                  <a:srgbClr val="145C8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https://uni-bielefeld.de/zab</a:t>
            </a:r>
            <a:endParaRPr lang="de-DE" dirty="0">
              <a:solidFill>
                <a:srgbClr val="145C87"/>
              </a:solidFill>
            </a:endParaRPr>
          </a:p>
          <a:p>
            <a:pPr marL="0" indent="0">
              <a:buNone/>
            </a:pPr>
            <a:r>
              <a:rPr lang="de-DE" dirty="0"/>
              <a:t>E-Mail: </a:t>
            </a:r>
            <a:r>
              <a:rPr lang="de-DE" dirty="0">
                <a:solidFill>
                  <a:srgbClr val="145C8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zab@uni-bielefeld.de</a:t>
            </a:r>
            <a:endParaRPr lang="de-DE" dirty="0">
              <a:solidFill>
                <a:srgbClr val="145C87"/>
              </a:solidFill>
            </a:endParaRPr>
          </a:p>
          <a:p>
            <a:endParaRPr lang="de-DE" dirty="0"/>
          </a:p>
        </p:txBody>
      </p:sp>
      <p:pic>
        <p:nvPicPr>
          <p:cNvPr id="7" name="Bildplatzhalter 6" descr="Foto: Eine offen stehende Tür zu einem Büro. Links neben der Tür hängt ein Poster des Kompezenzzetrums. ">
            <a:extLst>
              <a:ext uri="{FF2B5EF4-FFF2-40B4-BE49-F238E27FC236}">
                <a16:creationId xmlns:a16="http://schemas.microsoft.com/office/drawing/2014/main" id="{CEF24A12-2943-19DB-EA4B-3326962270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5428409"/>
      </p:ext>
    </p:extLst>
  </p:cSld>
  <p:clrMapOvr>
    <a:masterClrMapping/>
  </p:clrMapOvr>
</p:sld>
</file>

<file path=ppt/theme/theme1.xml><?xml version="1.0" encoding="utf-8"?>
<a:theme xmlns:a="http://schemas.openxmlformats.org/drawingml/2006/main" name="Kompetenzzentrum">
  <a:themeElements>
    <a:clrScheme name="Benutzerdefiniert 131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000000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00000"/>
      </a:hlink>
      <a:folHlink>
        <a:srgbClr val="000000"/>
      </a:folHlink>
    </a:clrScheme>
    <a:fontScheme name="_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1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Universität Bielefeld</Template>
  <TotalTime>0</TotalTime>
  <Words>332</Words>
  <Application>Microsoft Macintosh PowerPoint</Application>
  <PresentationFormat>Breitbild</PresentationFormat>
  <Paragraphs>54</Paragraphs>
  <Slides>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Kompetenzzentrum</vt:lpstr>
      <vt:lpstr>Coffee and Learn Inklusive Kommunikation</vt:lpstr>
      <vt:lpstr>Vielfältige Kommunikationswege nutzen</vt:lpstr>
      <vt:lpstr>Barrierefreie E-Mails: Formatierung</vt:lpstr>
      <vt:lpstr>Barrierefreie E-Mails: Sprache</vt:lpstr>
      <vt:lpstr>Barrierefreie Videokonferenzen: Vorab</vt:lpstr>
      <vt:lpstr>Barrierefreie Videokonferenzen:  Bei der Durchführung</vt:lpstr>
      <vt:lpstr>Unsere Angebote</vt:lpstr>
      <vt:lpstr>Fragen und Diskussionsrunde</vt:lpstr>
      <vt:lpstr>Kontakt</vt:lpstr>
    </vt:vector>
  </TitlesOfParts>
  <Manager/>
  <Company>ZAB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Coffee and Learn: Inklusive Kommunikation</dc:title>
  <dc:subject/>
  <dc:creator>Valérie Wittek</dc:creator>
  <cp:keywords/>
  <dc:description/>
  <cp:lastModifiedBy>Valérie Wittek</cp:lastModifiedBy>
  <cp:revision>31</cp:revision>
  <dcterms:created xsi:type="dcterms:W3CDTF">2024-06-13T08:04:58Z</dcterms:created>
  <dcterms:modified xsi:type="dcterms:W3CDTF">2025-05-08T14:50:48Z</dcterms:modified>
  <cp:category/>
</cp:coreProperties>
</file>