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27"/>
  </p:notesMasterIdLst>
  <p:handoutMasterIdLst>
    <p:handoutMasterId r:id="rId28"/>
  </p:handoutMasterIdLst>
  <p:sldIdLst>
    <p:sldId id="257" r:id="rId2"/>
    <p:sldId id="259" r:id="rId3"/>
    <p:sldId id="282" r:id="rId4"/>
    <p:sldId id="283" r:id="rId5"/>
    <p:sldId id="284" r:id="rId6"/>
    <p:sldId id="287" r:id="rId7"/>
    <p:sldId id="288" r:id="rId8"/>
    <p:sldId id="289" r:id="rId9"/>
    <p:sldId id="290" r:id="rId10"/>
    <p:sldId id="296" r:id="rId11"/>
    <p:sldId id="295" r:id="rId12"/>
    <p:sldId id="294" r:id="rId13"/>
    <p:sldId id="293" r:id="rId14"/>
    <p:sldId id="292" r:id="rId15"/>
    <p:sldId id="307" r:id="rId16"/>
    <p:sldId id="297" r:id="rId17"/>
    <p:sldId id="298" r:id="rId18"/>
    <p:sldId id="299" r:id="rId19"/>
    <p:sldId id="301" r:id="rId20"/>
    <p:sldId id="302" r:id="rId21"/>
    <p:sldId id="303" r:id="rId22"/>
    <p:sldId id="304" r:id="rId23"/>
    <p:sldId id="306" r:id="rId24"/>
    <p:sldId id="305" r:id="rId25"/>
    <p:sldId id="300" r:id="rId26"/>
  </p:sldIdLst>
  <p:sldSz cx="9144000" cy="5143500" type="screen16x9"/>
  <p:notesSz cx="6858000" cy="9144000"/>
  <p:embeddedFontLst>
    <p:embeddedFont>
      <p:font typeface="Atkinson Hyperlegible" pitchFamily="50"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Inter"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R." initials="" lastIdx="2" clrIdx="0"/>
  <p:cmAuthor id="1" name="Sanja Grimminger" initials="" lastIdx="15" clrIdx="1"/>
  <p:cmAuthor id="2" name="Sanja Grimminger" initials="SG" lastIdx="1" clrIdx="2">
    <p:extLst>
      <p:ext uri="{19B8F6BF-5375-455C-9EA6-DF929625EA0E}">
        <p15:presenceInfo xmlns:p15="http://schemas.microsoft.com/office/powerpoint/2012/main" userId="S-1-5-21-726687105-1972790118-1509252994-54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8" autoAdjust="0"/>
    <p:restoredTop sz="87251" autoAdjust="0"/>
  </p:normalViewPr>
  <p:slideViewPr>
    <p:cSldViewPr snapToGrid="0">
      <p:cViewPr varScale="1">
        <p:scale>
          <a:sx n="78" d="100"/>
          <a:sy n="78" d="100"/>
        </p:scale>
        <p:origin x="2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18C512C-672B-4AAA-82E6-28ECAC0057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E65C85B-92F6-4642-BE19-27C936901C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5E4C9A-FB33-4F26-97F5-61E3E434C887}" type="datetimeFigureOut">
              <a:rPr lang="de-DE" smtClean="0"/>
              <a:t>14.05.2025</a:t>
            </a:fld>
            <a:endParaRPr lang="de-DE"/>
          </a:p>
        </p:txBody>
      </p:sp>
      <p:sp>
        <p:nvSpPr>
          <p:cNvPr id="4" name="Fußzeilenplatzhalter 3">
            <a:extLst>
              <a:ext uri="{FF2B5EF4-FFF2-40B4-BE49-F238E27FC236}">
                <a16:creationId xmlns:a16="http://schemas.microsoft.com/office/drawing/2014/main" id="{217D681E-1C34-4F63-B95E-06193CC32A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A1D1F1C-F09C-45F4-81B9-691D49D734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9501B2-206D-44B3-AD94-66228A2F43F4}" type="slidenum">
              <a:rPr lang="de-DE" smtClean="0"/>
              <a:t>‹Nr.›</a:t>
            </a:fld>
            <a:endParaRPr lang="de-DE"/>
          </a:p>
        </p:txBody>
      </p:sp>
    </p:spTree>
    <p:extLst>
      <p:ext uri="{BB962C8B-B14F-4D97-AF65-F5344CB8AC3E}">
        <p14:creationId xmlns:p14="http://schemas.microsoft.com/office/powerpoint/2010/main" val="3345253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4c9fece8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g354c9fece8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10</a:t>
            </a:fld>
            <a:endParaRPr/>
          </a:p>
        </p:txBody>
      </p:sp>
    </p:spTree>
    <p:extLst>
      <p:ext uri="{BB962C8B-B14F-4D97-AF65-F5344CB8AC3E}">
        <p14:creationId xmlns:p14="http://schemas.microsoft.com/office/powerpoint/2010/main" val="376281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11</a:t>
            </a:fld>
            <a:endParaRPr/>
          </a:p>
        </p:txBody>
      </p:sp>
    </p:spTree>
    <p:extLst>
      <p:ext uri="{BB962C8B-B14F-4D97-AF65-F5344CB8AC3E}">
        <p14:creationId xmlns:p14="http://schemas.microsoft.com/office/powerpoint/2010/main" val="24720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12</a:t>
            </a:fld>
            <a:endParaRPr/>
          </a:p>
        </p:txBody>
      </p:sp>
    </p:spTree>
    <p:extLst>
      <p:ext uri="{BB962C8B-B14F-4D97-AF65-F5344CB8AC3E}">
        <p14:creationId xmlns:p14="http://schemas.microsoft.com/office/powerpoint/2010/main" val="20283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13</a:t>
            </a:fld>
            <a:endParaRPr/>
          </a:p>
        </p:txBody>
      </p:sp>
    </p:spTree>
    <p:extLst>
      <p:ext uri="{BB962C8B-B14F-4D97-AF65-F5344CB8AC3E}">
        <p14:creationId xmlns:p14="http://schemas.microsoft.com/office/powerpoint/2010/main" val="230891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sz="1100" dirty="0">
                <a:solidFill>
                  <a:schemeClr val="dk1"/>
                </a:solidFill>
                <a:latin typeface="Arial"/>
                <a:ea typeface="Arial"/>
                <a:cs typeface="Arial"/>
              </a:rPr>
              <a:t>SHUFFLE ist ein Verbundprojekt von Hochschule der Medien Stuttgart, Universität Bielefeld, Pädagogische Hochschule Heidelberg und Pädagogische Hochschule Freiburg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sz="1100" dirty="0">
                <a:solidFill>
                  <a:schemeClr val="dk1"/>
                </a:solidFill>
                <a:latin typeface="Arial"/>
                <a:ea typeface="Arial"/>
                <a:cs typeface="Arial"/>
              </a:rPr>
              <a:t>Und wird gefördert von der Stiftung Innovation in der Hochschullehre</a:t>
            </a: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14</a:t>
            </a:fld>
            <a:endParaRPr/>
          </a:p>
        </p:txBody>
      </p:sp>
    </p:spTree>
    <p:extLst>
      <p:ext uri="{BB962C8B-B14F-4D97-AF65-F5344CB8AC3E}">
        <p14:creationId xmlns:p14="http://schemas.microsoft.com/office/powerpoint/2010/main" val="286810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16</a:t>
            </a:fld>
            <a:endParaRPr/>
          </a:p>
        </p:txBody>
      </p:sp>
    </p:spTree>
    <p:extLst>
      <p:ext uri="{BB962C8B-B14F-4D97-AF65-F5344CB8AC3E}">
        <p14:creationId xmlns:p14="http://schemas.microsoft.com/office/powerpoint/2010/main" val="380076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50" indent="0">
              <a:buNone/>
              <a:defRPr/>
            </a:pPr>
            <a:r>
              <a:rPr lang="de-DE" dirty="0" err="1"/>
              <a:t>Particify</a:t>
            </a:r>
            <a:r>
              <a:rPr lang="de-DE" dirty="0"/>
              <a:t> ist ein Unternehmen, das aus dem Projekt </a:t>
            </a:r>
            <a:r>
              <a:rPr lang="de-DE" dirty="0" err="1"/>
              <a:t>ARSnova</a:t>
            </a:r>
            <a:r>
              <a:rPr lang="de-DE" dirty="0"/>
              <a:t> an der THM entstanden ist. </a:t>
            </a:r>
          </a:p>
          <a:p>
            <a:pPr marL="158750" indent="0">
              <a:buNone/>
              <a:defRPr/>
            </a:pPr>
            <a:r>
              <a:rPr lang="de-DE" dirty="0"/>
              <a:t>Grundfunktionen kostenlos für 1 Nutzer*in, kein Export der Ergebnisse, keine Anpassung des Layouts.</a:t>
            </a:r>
            <a:endParaRPr dirty="0"/>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17</a:t>
            </a:fld>
            <a:endParaRPr/>
          </a:p>
        </p:txBody>
      </p:sp>
    </p:spTree>
    <p:extLst>
      <p:ext uri="{BB962C8B-B14F-4D97-AF65-F5344CB8AC3E}">
        <p14:creationId xmlns:p14="http://schemas.microsoft.com/office/powerpoint/2010/main" val="123293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18</a:t>
            </a:fld>
            <a:endParaRPr/>
          </a:p>
        </p:txBody>
      </p:sp>
    </p:spTree>
    <p:extLst>
      <p:ext uri="{BB962C8B-B14F-4D97-AF65-F5344CB8AC3E}">
        <p14:creationId xmlns:p14="http://schemas.microsoft.com/office/powerpoint/2010/main" val="157603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19</a:t>
            </a:fld>
            <a:endParaRPr/>
          </a:p>
        </p:txBody>
      </p:sp>
    </p:spTree>
    <p:extLst>
      <p:ext uri="{BB962C8B-B14F-4D97-AF65-F5344CB8AC3E}">
        <p14:creationId xmlns:p14="http://schemas.microsoft.com/office/powerpoint/2010/main" val="3471049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20</a:t>
            </a:fld>
            <a:endParaRPr/>
          </a:p>
        </p:txBody>
      </p:sp>
    </p:spTree>
    <p:extLst>
      <p:ext uri="{BB962C8B-B14F-4D97-AF65-F5344CB8AC3E}">
        <p14:creationId xmlns:p14="http://schemas.microsoft.com/office/powerpoint/2010/main" val="106436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39573ed7f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39573ed7f0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21</a:t>
            </a:fld>
            <a:endParaRPr/>
          </a:p>
        </p:txBody>
      </p:sp>
    </p:spTree>
    <p:extLst>
      <p:ext uri="{BB962C8B-B14F-4D97-AF65-F5344CB8AC3E}">
        <p14:creationId xmlns:p14="http://schemas.microsoft.com/office/powerpoint/2010/main" val="34880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22</a:t>
            </a:fld>
            <a:endParaRPr/>
          </a:p>
        </p:txBody>
      </p:sp>
    </p:spTree>
    <p:extLst>
      <p:ext uri="{BB962C8B-B14F-4D97-AF65-F5344CB8AC3E}">
        <p14:creationId xmlns:p14="http://schemas.microsoft.com/office/powerpoint/2010/main" val="3872633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23</a:t>
            </a:fld>
            <a:endParaRPr/>
          </a:p>
        </p:txBody>
      </p:sp>
    </p:spTree>
    <p:extLst>
      <p:ext uri="{BB962C8B-B14F-4D97-AF65-F5344CB8AC3E}">
        <p14:creationId xmlns:p14="http://schemas.microsoft.com/office/powerpoint/2010/main" val="1854184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24</a:t>
            </a:fld>
            <a:endParaRPr/>
          </a:p>
        </p:txBody>
      </p:sp>
    </p:spTree>
    <p:extLst>
      <p:ext uri="{BB962C8B-B14F-4D97-AF65-F5344CB8AC3E}">
        <p14:creationId xmlns:p14="http://schemas.microsoft.com/office/powerpoint/2010/main" val="376168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25</a:t>
            </a:fld>
            <a:endParaRPr/>
          </a:p>
        </p:txBody>
      </p:sp>
    </p:spTree>
    <p:extLst>
      <p:ext uri="{BB962C8B-B14F-4D97-AF65-F5344CB8AC3E}">
        <p14:creationId xmlns:p14="http://schemas.microsoft.com/office/powerpoint/2010/main" val="311108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50" indent="0">
              <a:buNone/>
              <a:defRPr/>
            </a:pPr>
            <a:endParaRPr dirty="0"/>
          </a:p>
        </p:txBody>
      </p:sp>
      <p:sp>
        <p:nvSpPr>
          <p:cNvPr id="4" name="Slide Number Placeholder 3"/>
          <p:cNvSpPr>
            <a:spLocks noGrp="1"/>
          </p:cNvSpPr>
          <p:nvPr>
            <p:ph type="sldNum" sz="quarter" idx="10"/>
          </p:nvPr>
        </p:nvSpPr>
        <p:spPr bwMode="auto"/>
        <p:txBody>
          <a:bodyPr/>
          <a:lstStyle/>
          <a:p>
            <a:pPr>
              <a:defRPr/>
            </a:pPr>
            <a:fld id="{A78ADD38-A014-6190-82F9-B500D27BE5F0}"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4</a:t>
            </a:fld>
            <a:endParaRPr/>
          </a:p>
        </p:txBody>
      </p:sp>
    </p:spTree>
    <p:extLst>
      <p:ext uri="{BB962C8B-B14F-4D97-AF65-F5344CB8AC3E}">
        <p14:creationId xmlns:p14="http://schemas.microsoft.com/office/powerpoint/2010/main" val="37776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5</a:t>
            </a:fld>
            <a:endParaRPr/>
          </a:p>
        </p:txBody>
      </p:sp>
    </p:spTree>
    <p:extLst>
      <p:ext uri="{BB962C8B-B14F-4D97-AF65-F5344CB8AC3E}">
        <p14:creationId xmlns:p14="http://schemas.microsoft.com/office/powerpoint/2010/main" val="110061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6</a:t>
            </a:fld>
            <a:endParaRPr/>
          </a:p>
        </p:txBody>
      </p:sp>
    </p:spTree>
    <p:extLst>
      <p:ext uri="{BB962C8B-B14F-4D97-AF65-F5344CB8AC3E}">
        <p14:creationId xmlns:p14="http://schemas.microsoft.com/office/powerpoint/2010/main" val="196806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7</a:t>
            </a:fld>
            <a:endParaRPr/>
          </a:p>
        </p:txBody>
      </p:sp>
    </p:spTree>
    <p:extLst>
      <p:ext uri="{BB962C8B-B14F-4D97-AF65-F5344CB8AC3E}">
        <p14:creationId xmlns:p14="http://schemas.microsoft.com/office/powerpoint/2010/main" val="101957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8</a:t>
            </a:fld>
            <a:endParaRPr/>
          </a:p>
        </p:txBody>
      </p:sp>
    </p:spTree>
    <p:extLst>
      <p:ext uri="{BB962C8B-B14F-4D97-AF65-F5344CB8AC3E}">
        <p14:creationId xmlns:p14="http://schemas.microsoft.com/office/powerpoint/2010/main" val="71236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8ADD38-A014-6190-82F9-B500D27BE5F0}" type="slidenum">
              <a:rPr/>
              <a:t>9</a:t>
            </a:fld>
            <a:endParaRPr/>
          </a:p>
        </p:txBody>
      </p:sp>
    </p:spTree>
    <p:extLst>
      <p:ext uri="{BB962C8B-B14F-4D97-AF65-F5344CB8AC3E}">
        <p14:creationId xmlns:p14="http://schemas.microsoft.com/office/powerpoint/2010/main" val="405440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genda1">
  <p:cSld name="CUSTOM_13_1">
    <p:spTree>
      <p:nvGrpSpPr>
        <p:cNvPr id="1" name="Shape 57"/>
        <p:cNvGrpSpPr/>
        <p:nvPr/>
      </p:nvGrpSpPr>
      <p:grpSpPr>
        <a:xfrm>
          <a:off x="0" y="0"/>
          <a:ext cx="0" cy="0"/>
          <a:chOff x="0" y="0"/>
          <a:chExt cx="0" cy="0"/>
        </a:xfrm>
      </p:grpSpPr>
      <p:sp>
        <p:nvSpPr>
          <p:cNvPr id="58" name="Google Shape;58;p14"/>
          <p:cNvSpPr/>
          <p:nvPr/>
        </p:nvSpPr>
        <p:spPr>
          <a:xfrm>
            <a:off x="0" y="-60149"/>
            <a:ext cx="9144000" cy="5203800"/>
          </a:xfrm>
          <a:prstGeom prst="rect">
            <a:avLst/>
          </a:prstGeom>
          <a:solidFill>
            <a:srgbClr val="48A9D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9" name="Google Shape;59;p14"/>
          <p:cNvPicPr preferRelativeResize="0"/>
          <p:nvPr/>
        </p:nvPicPr>
        <p:blipFill rotWithShape="1">
          <a:blip r:embed="rId2">
            <a:alphaModFix/>
          </a:blip>
          <a:srcRect/>
          <a:stretch/>
        </p:blipFill>
        <p:spPr>
          <a:xfrm>
            <a:off x="4748213" y="-9"/>
            <a:ext cx="4395788" cy="5143500"/>
          </a:xfrm>
          <a:prstGeom prst="rect">
            <a:avLst/>
          </a:prstGeom>
          <a:noFill/>
          <a:ln>
            <a:noFill/>
          </a:ln>
        </p:spPr>
      </p:pic>
      <p:pic>
        <p:nvPicPr>
          <p:cNvPr id="60" name="Google Shape;60;p14"/>
          <p:cNvPicPr preferRelativeResize="0"/>
          <p:nvPr/>
        </p:nvPicPr>
        <p:blipFill rotWithShape="1">
          <a:blip r:embed="rId3">
            <a:alphaModFix/>
          </a:blip>
          <a:srcRect/>
          <a:stretch/>
        </p:blipFill>
        <p:spPr>
          <a:xfrm>
            <a:off x="5083350" y="1458938"/>
            <a:ext cx="4060651" cy="3684563"/>
          </a:xfrm>
          <a:prstGeom prst="rect">
            <a:avLst/>
          </a:prstGeom>
          <a:noFill/>
          <a:ln>
            <a:noFill/>
          </a:ln>
        </p:spPr>
      </p:pic>
      <p:pic>
        <p:nvPicPr>
          <p:cNvPr id="61" name="Google Shape;61;p14"/>
          <p:cNvPicPr preferRelativeResize="0"/>
          <p:nvPr/>
        </p:nvPicPr>
        <p:blipFill rotWithShape="1">
          <a:blip r:embed="rId4">
            <a:alphaModFix/>
          </a:blip>
          <a:srcRect/>
          <a:stretch/>
        </p:blipFill>
        <p:spPr>
          <a:xfrm>
            <a:off x="7158788" y="4072856"/>
            <a:ext cx="1985213" cy="1070794"/>
          </a:xfrm>
          <a:prstGeom prst="rect">
            <a:avLst/>
          </a:prstGeom>
          <a:noFill/>
          <a:ln>
            <a:noFill/>
          </a:ln>
        </p:spPr>
      </p:pic>
      <p:sp>
        <p:nvSpPr>
          <p:cNvPr id="62" name="Google Shape;62;p14"/>
          <p:cNvSpPr txBox="1">
            <a:spLocks noGrp="1"/>
          </p:cNvSpPr>
          <p:nvPr>
            <p:ph type="title"/>
          </p:nvPr>
        </p:nvSpPr>
        <p:spPr>
          <a:xfrm>
            <a:off x="421313" y="1143075"/>
            <a:ext cx="4157700" cy="7836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chemeClr val="lt1"/>
              </a:buClr>
              <a:buSzPts val="2100"/>
              <a:buFont typeface="Inter"/>
              <a:buNone/>
              <a:defRPr sz="2100" b="1" i="0" u="none" strike="noStrike" cap="none">
                <a:solidFill>
                  <a:schemeClr val="lt1"/>
                </a:solidFill>
                <a:latin typeface="Inter"/>
                <a:ea typeface="Inter"/>
                <a:cs typeface="Inter"/>
                <a:sym typeface="Inter"/>
              </a:defRPr>
            </a:lvl1pPr>
            <a:lvl2pPr marR="0" lvl="1"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
        <p:nvSpPr>
          <p:cNvPr id="63" name="Google Shape;63;p14"/>
          <p:cNvSpPr txBox="1">
            <a:spLocks noGrp="1"/>
          </p:cNvSpPr>
          <p:nvPr>
            <p:ph type="subTitle" idx="1"/>
          </p:nvPr>
        </p:nvSpPr>
        <p:spPr>
          <a:xfrm>
            <a:off x="612900" y="2003419"/>
            <a:ext cx="3966000" cy="12561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800"/>
              </a:spcBef>
              <a:spcAft>
                <a:spcPts val="0"/>
              </a:spcAft>
              <a:buClr>
                <a:schemeClr val="lt1"/>
              </a:buClr>
              <a:buSzPts val="1600"/>
              <a:buFont typeface="Inter"/>
              <a:buNone/>
              <a:defRPr sz="1600" b="1" i="0" u="none" strike="noStrike" cap="none">
                <a:solidFill>
                  <a:schemeClr val="lt1"/>
                </a:solidFill>
                <a:latin typeface="Inter"/>
                <a:ea typeface="Inter"/>
                <a:cs typeface="Inter"/>
                <a:sym typeface="Inter"/>
              </a:defRPr>
            </a:lvl1pPr>
            <a:lvl2pPr marR="0" lvl="1"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R="0" lvl="2" algn="l">
              <a:lnSpc>
                <a:spcPct val="90000"/>
              </a:lnSpc>
              <a:spcBef>
                <a:spcPts val="400"/>
              </a:spcBef>
              <a:spcAft>
                <a:spcPts val="0"/>
              </a:spcAft>
              <a:buClr>
                <a:srgbClr val="000000"/>
              </a:buClr>
              <a:buSzPts val="1500"/>
              <a:buFont typeface="Arial"/>
              <a:buNone/>
              <a:defRPr sz="1100" b="0" i="0" u="none" strike="noStrike" cap="none">
                <a:solidFill>
                  <a:srgbClr val="000000"/>
                </a:solidFill>
                <a:latin typeface="Arial"/>
                <a:ea typeface="Arial"/>
                <a:cs typeface="Arial"/>
                <a:sym typeface="Arial"/>
              </a:defRPr>
            </a:lvl3pPr>
            <a:lvl4pPr marR="0" lvl="3"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64" name="Google Shape;64;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Inter"/>
                <a:ea typeface="Inter"/>
                <a:cs typeface="Inter"/>
                <a:sym typeface="Inter"/>
              </a:defRPr>
            </a:lvl1pPr>
            <a:lvl2pPr lvl="1">
              <a:buNone/>
              <a:defRPr sz="1300">
                <a:solidFill>
                  <a:schemeClr val="lt1"/>
                </a:solidFill>
                <a:latin typeface="Inter"/>
                <a:ea typeface="Inter"/>
                <a:cs typeface="Inter"/>
                <a:sym typeface="Inter"/>
              </a:defRPr>
            </a:lvl2pPr>
            <a:lvl3pPr lvl="2">
              <a:buNone/>
              <a:defRPr sz="1300">
                <a:solidFill>
                  <a:schemeClr val="lt1"/>
                </a:solidFill>
                <a:latin typeface="Inter"/>
                <a:ea typeface="Inter"/>
                <a:cs typeface="Inter"/>
                <a:sym typeface="Inter"/>
              </a:defRPr>
            </a:lvl3pPr>
            <a:lvl4pPr lvl="3">
              <a:buNone/>
              <a:defRPr sz="1300">
                <a:solidFill>
                  <a:schemeClr val="lt1"/>
                </a:solidFill>
                <a:latin typeface="Inter"/>
                <a:ea typeface="Inter"/>
                <a:cs typeface="Inter"/>
                <a:sym typeface="Inter"/>
              </a:defRPr>
            </a:lvl4pPr>
            <a:lvl5pPr lvl="4">
              <a:buNone/>
              <a:defRPr sz="1300">
                <a:solidFill>
                  <a:schemeClr val="lt1"/>
                </a:solidFill>
                <a:latin typeface="Inter"/>
                <a:ea typeface="Inter"/>
                <a:cs typeface="Inter"/>
                <a:sym typeface="Inter"/>
              </a:defRPr>
            </a:lvl5pPr>
            <a:lvl6pPr lvl="5">
              <a:buNone/>
              <a:defRPr sz="1300">
                <a:solidFill>
                  <a:schemeClr val="lt1"/>
                </a:solidFill>
                <a:latin typeface="Inter"/>
                <a:ea typeface="Inter"/>
                <a:cs typeface="Inter"/>
                <a:sym typeface="Inter"/>
              </a:defRPr>
            </a:lvl6pPr>
            <a:lvl7pPr lvl="6">
              <a:buNone/>
              <a:defRPr sz="1300">
                <a:solidFill>
                  <a:schemeClr val="lt1"/>
                </a:solidFill>
                <a:latin typeface="Inter"/>
                <a:ea typeface="Inter"/>
                <a:cs typeface="Inter"/>
                <a:sym typeface="Inter"/>
              </a:defRPr>
            </a:lvl7pPr>
            <a:lvl8pPr lvl="7">
              <a:buNone/>
              <a:defRPr sz="1300">
                <a:solidFill>
                  <a:schemeClr val="lt1"/>
                </a:solidFill>
                <a:latin typeface="Inter"/>
                <a:ea typeface="Inter"/>
                <a:cs typeface="Inter"/>
                <a:sym typeface="Inter"/>
              </a:defRPr>
            </a:lvl8pPr>
            <a:lvl9pPr lvl="8">
              <a:buNone/>
              <a:defRPr sz="1300">
                <a:solidFill>
                  <a:schemeClr val="lt1"/>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11">
  <p:cSld name="CUSTOM_6">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2">
            <a:alphaModFix/>
          </a:blip>
          <a:srcRect/>
          <a:stretch/>
        </p:blipFill>
        <p:spPr>
          <a:xfrm>
            <a:off x="6067425" y="3723431"/>
            <a:ext cx="3076573" cy="1428750"/>
          </a:xfrm>
          <a:prstGeom prst="rect">
            <a:avLst/>
          </a:prstGeom>
          <a:noFill/>
          <a:ln>
            <a:noFill/>
          </a:ln>
        </p:spPr>
      </p:pic>
      <p:sp>
        <p:nvSpPr>
          <p:cNvPr id="67" name="Google Shape;67;p15"/>
          <p:cNvSpPr txBox="1">
            <a:spLocks noGrp="1"/>
          </p:cNvSpPr>
          <p:nvPr>
            <p:ph type="title"/>
          </p:nvPr>
        </p:nvSpPr>
        <p:spPr>
          <a:xfrm>
            <a:off x="421313" y="322800"/>
            <a:ext cx="4157700" cy="7836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rgbClr val="00618F"/>
              </a:buClr>
              <a:buSzPts val="2100"/>
              <a:buFont typeface="Inter"/>
              <a:buNone/>
              <a:defRPr sz="2100" b="1" i="0" u="none" strike="noStrike" cap="none">
                <a:solidFill>
                  <a:srgbClr val="00618F"/>
                </a:solidFill>
                <a:latin typeface="Inter"/>
                <a:ea typeface="Inter"/>
                <a:cs typeface="Inter"/>
                <a:sym typeface="Inter"/>
              </a:defRPr>
            </a:lvl1pPr>
            <a:lvl2pPr marR="0" lvl="1"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2pPr>
            <a:lvl3pPr marR="0" lvl="2"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3pPr>
            <a:lvl4pPr marR="0" lvl="3"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4pPr>
            <a:lvl5pPr marR="0" lvl="4"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5pPr>
            <a:lvl6pPr marR="0" lvl="5"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6pPr>
            <a:lvl7pPr marR="0" lvl="6"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7pPr>
            <a:lvl8pPr marR="0" lvl="7"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8pPr>
            <a:lvl9pPr marR="0" lvl="8"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9pPr>
          </a:lstStyle>
          <a:p>
            <a:endParaRPr/>
          </a:p>
        </p:txBody>
      </p:sp>
      <p:sp>
        <p:nvSpPr>
          <p:cNvPr id="68" name="Google Shape;68;p15"/>
          <p:cNvSpPr txBox="1">
            <a:spLocks noGrp="1"/>
          </p:cNvSpPr>
          <p:nvPr>
            <p:ph type="body" idx="1"/>
          </p:nvPr>
        </p:nvSpPr>
        <p:spPr>
          <a:xfrm>
            <a:off x="432769" y="1238851"/>
            <a:ext cx="3967200" cy="2901900"/>
          </a:xfrm>
          <a:prstGeom prst="rect">
            <a:avLst/>
          </a:prstGeom>
          <a:noFill/>
          <a:ln>
            <a:noFill/>
          </a:ln>
        </p:spPr>
        <p:txBody>
          <a:bodyPr spcFirstLastPara="1" wrap="square" lIns="68575" tIns="68575" rIns="68575" bIns="68575" anchor="t" anchorCtr="0">
            <a:noAutofit/>
          </a:bodyPr>
          <a:lstStyle>
            <a:lvl1pPr marL="457200" marR="0" lvl="0" indent="-317500" algn="l">
              <a:lnSpc>
                <a:spcPct val="100000"/>
              </a:lnSpc>
              <a:spcBef>
                <a:spcPts val="0"/>
              </a:spcBef>
              <a:spcAft>
                <a:spcPts val="0"/>
              </a:spcAft>
              <a:buClr>
                <a:srgbClr val="00618F"/>
              </a:buClr>
              <a:buSzPts val="1400"/>
              <a:buFont typeface="Inter"/>
              <a:buChar char="●"/>
              <a:defRPr sz="1400" b="1" i="0" u="none" strike="noStrike" cap="none">
                <a:solidFill>
                  <a:srgbClr val="00618F"/>
                </a:solidFill>
                <a:latin typeface="Inter"/>
                <a:ea typeface="Inter"/>
                <a:cs typeface="Inter"/>
                <a:sym typeface="Inter"/>
              </a:defRPr>
            </a:lvl1pPr>
            <a:lvl2pPr marL="914400" marR="0" lvl="1" indent="-317500" algn="l">
              <a:lnSpc>
                <a:spcPct val="100000"/>
              </a:lnSpc>
              <a:spcBef>
                <a:spcPts val="0"/>
              </a:spcBef>
              <a:spcAft>
                <a:spcPts val="0"/>
              </a:spcAft>
              <a:buClr>
                <a:srgbClr val="00618F"/>
              </a:buClr>
              <a:buSzPts val="1400"/>
              <a:buFont typeface="Inter"/>
              <a:buChar char="○"/>
              <a:defRPr sz="1400" b="1" i="0" u="none" strike="noStrike" cap="none">
                <a:solidFill>
                  <a:srgbClr val="00618F"/>
                </a:solidFill>
                <a:latin typeface="Inter"/>
                <a:ea typeface="Inter"/>
                <a:cs typeface="Inter"/>
                <a:sym typeface="Inter"/>
              </a:defRPr>
            </a:lvl2pPr>
            <a:lvl3pPr marL="1371600" marR="0" lvl="2" indent="-317500" algn="l">
              <a:lnSpc>
                <a:spcPct val="100000"/>
              </a:lnSpc>
              <a:spcBef>
                <a:spcPts val="0"/>
              </a:spcBef>
              <a:spcAft>
                <a:spcPts val="0"/>
              </a:spcAft>
              <a:buClr>
                <a:srgbClr val="00618F"/>
              </a:buClr>
              <a:buSzPts val="1400"/>
              <a:buFont typeface="Inter"/>
              <a:buChar char="■"/>
              <a:defRPr sz="1400" b="1" i="0" u="none" strike="noStrike" cap="none">
                <a:solidFill>
                  <a:srgbClr val="00618F"/>
                </a:solidFill>
                <a:latin typeface="Inter"/>
                <a:ea typeface="Inter"/>
                <a:cs typeface="Inter"/>
                <a:sym typeface="Inter"/>
              </a:defRPr>
            </a:lvl3pPr>
            <a:lvl4pPr marL="1828800" marR="0" lvl="3"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4pPr>
            <a:lvl5pPr marL="2286000" marR="0" lvl="4"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5pPr>
            <a:lvl6pPr marL="2743200" marR="0" lvl="5"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6pPr>
            <a:lvl7pPr marL="3200400" marR="0" lvl="6"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7pPr>
            <a:lvl8pPr marL="3657600" marR="0" lvl="7"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8pPr>
            <a:lvl9pPr marL="4114800" marR="0" lvl="8" indent="-298450" algn="l">
              <a:lnSpc>
                <a:spcPct val="100000"/>
              </a:lnSpc>
              <a:spcBef>
                <a:spcPts val="0"/>
              </a:spcBef>
              <a:spcAft>
                <a:spcPts val="0"/>
              </a:spcAft>
              <a:buClr>
                <a:srgbClr val="00618F"/>
              </a:buClr>
              <a:buSzPts val="1100"/>
              <a:buFont typeface="Inter"/>
              <a:buChar char="■"/>
              <a:defRPr sz="1100" b="1" i="0" u="none" strike="noStrike" cap="none">
                <a:solidFill>
                  <a:srgbClr val="00618F"/>
                </a:solidFill>
                <a:latin typeface="Inter"/>
                <a:ea typeface="Inter"/>
                <a:cs typeface="Inter"/>
                <a:sym typeface="Inter"/>
              </a:defRPr>
            </a:lvl9pPr>
          </a:lstStyle>
          <a:p>
            <a:endParaRPr/>
          </a:p>
        </p:txBody>
      </p:sp>
      <p:sp>
        <p:nvSpPr>
          <p:cNvPr id="69" name="Google Shape;69;p15"/>
          <p:cNvSpPr txBox="1">
            <a:spLocks noGrp="1"/>
          </p:cNvSpPr>
          <p:nvPr>
            <p:ph type="body" idx="2"/>
          </p:nvPr>
        </p:nvSpPr>
        <p:spPr>
          <a:xfrm>
            <a:off x="4882969" y="1238851"/>
            <a:ext cx="3967200" cy="2901900"/>
          </a:xfrm>
          <a:prstGeom prst="rect">
            <a:avLst/>
          </a:prstGeom>
          <a:noFill/>
          <a:ln>
            <a:noFill/>
          </a:ln>
        </p:spPr>
        <p:txBody>
          <a:bodyPr spcFirstLastPara="1" wrap="square" lIns="68575" tIns="68575" rIns="68575" bIns="68575" anchor="t" anchorCtr="0">
            <a:noAutofit/>
          </a:bodyPr>
          <a:lstStyle>
            <a:lvl1pPr marL="457200" marR="0" lvl="0" indent="-317500" algn="l">
              <a:lnSpc>
                <a:spcPct val="100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tkinson Hyperlegible"/>
              </a:defRPr>
            </a:lvl1pPr>
            <a:lvl2pPr marL="914400" marR="0" lvl="1" indent="-317500" algn="l">
              <a:lnSpc>
                <a:spcPct val="100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tkinson Hyperlegible"/>
              </a:defRPr>
            </a:lvl2pPr>
            <a:lvl3pPr marL="1371600" marR="0" lvl="2" indent="-317500" algn="l">
              <a:lnSpc>
                <a:spcPct val="100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tkinson Hyperlegible"/>
              </a:defRPr>
            </a:lvl3pPr>
            <a:lvl4pPr marL="1828800" marR="0" lvl="3"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4pPr>
            <a:lvl5pPr marL="2286000" marR="0" lvl="4"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5pPr>
            <a:lvl6pPr marL="2743200" marR="0" lvl="5"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6pPr>
            <a:lvl7pPr marL="3200400" marR="0" lvl="6"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7pPr>
            <a:lvl8pPr marL="3657600" marR="0" lvl="7"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8pPr>
            <a:lvl9pPr marL="4114800" marR="0" lvl="8" indent="-298450" algn="l">
              <a:lnSpc>
                <a:spcPct val="100000"/>
              </a:lnSpc>
              <a:spcBef>
                <a:spcPts val="0"/>
              </a:spcBef>
              <a:spcAft>
                <a:spcPts val="0"/>
              </a:spcAft>
              <a:buClr>
                <a:srgbClr val="00618F"/>
              </a:buClr>
              <a:buSzPts val="1100"/>
              <a:buFont typeface="Atkinson Hyperlegible"/>
              <a:buChar char="■"/>
              <a:defRPr sz="1100" b="0" i="0" u="none" strike="noStrike" cap="none">
                <a:solidFill>
                  <a:srgbClr val="00618F"/>
                </a:solidFill>
                <a:latin typeface="Atkinson Hyperlegible"/>
                <a:ea typeface="Atkinson Hyperlegible"/>
                <a:cs typeface="Atkinson Hyperlegible"/>
                <a:sym typeface="Atkinson Hyperlegible"/>
              </a:defRPr>
            </a:lvl9pPr>
          </a:lstStyle>
          <a:p>
            <a:endParaRPr/>
          </a:p>
        </p:txBody>
      </p:sp>
      <p:sp>
        <p:nvSpPr>
          <p:cNvPr id="70" name="Google Shape;70;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618F"/>
                </a:solidFill>
                <a:latin typeface="Inter"/>
                <a:ea typeface="Inter"/>
                <a:cs typeface="Inter"/>
                <a:sym typeface="Inter"/>
              </a:defRPr>
            </a:lvl1pPr>
            <a:lvl2pPr lvl="1">
              <a:buNone/>
              <a:defRPr sz="1300">
                <a:solidFill>
                  <a:srgbClr val="00618F"/>
                </a:solidFill>
                <a:latin typeface="Inter"/>
                <a:ea typeface="Inter"/>
                <a:cs typeface="Inter"/>
                <a:sym typeface="Inter"/>
              </a:defRPr>
            </a:lvl2pPr>
            <a:lvl3pPr lvl="2">
              <a:buNone/>
              <a:defRPr sz="1300">
                <a:solidFill>
                  <a:srgbClr val="00618F"/>
                </a:solidFill>
                <a:latin typeface="Inter"/>
                <a:ea typeface="Inter"/>
                <a:cs typeface="Inter"/>
                <a:sym typeface="Inter"/>
              </a:defRPr>
            </a:lvl3pPr>
            <a:lvl4pPr lvl="3">
              <a:buNone/>
              <a:defRPr sz="1300">
                <a:solidFill>
                  <a:srgbClr val="00618F"/>
                </a:solidFill>
                <a:latin typeface="Inter"/>
                <a:ea typeface="Inter"/>
                <a:cs typeface="Inter"/>
                <a:sym typeface="Inter"/>
              </a:defRPr>
            </a:lvl4pPr>
            <a:lvl5pPr lvl="4">
              <a:buNone/>
              <a:defRPr sz="1300">
                <a:solidFill>
                  <a:srgbClr val="00618F"/>
                </a:solidFill>
                <a:latin typeface="Inter"/>
                <a:ea typeface="Inter"/>
                <a:cs typeface="Inter"/>
                <a:sym typeface="Inter"/>
              </a:defRPr>
            </a:lvl5pPr>
            <a:lvl6pPr lvl="5">
              <a:buNone/>
              <a:defRPr sz="1300">
                <a:solidFill>
                  <a:srgbClr val="00618F"/>
                </a:solidFill>
                <a:latin typeface="Inter"/>
                <a:ea typeface="Inter"/>
                <a:cs typeface="Inter"/>
                <a:sym typeface="Inter"/>
              </a:defRPr>
            </a:lvl6pPr>
            <a:lvl7pPr lvl="6">
              <a:buNone/>
              <a:defRPr sz="1300">
                <a:solidFill>
                  <a:srgbClr val="00618F"/>
                </a:solidFill>
                <a:latin typeface="Inter"/>
                <a:ea typeface="Inter"/>
                <a:cs typeface="Inter"/>
                <a:sym typeface="Inter"/>
              </a:defRPr>
            </a:lvl7pPr>
            <a:lvl8pPr lvl="7">
              <a:buNone/>
              <a:defRPr sz="1300">
                <a:solidFill>
                  <a:srgbClr val="00618F"/>
                </a:solidFill>
                <a:latin typeface="Inter"/>
                <a:ea typeface="Inter"/>
                <a:cs typeface="Inter"/>
                <a:sym typeface="Inter"/>
              </a:defRPr>
            </a:lvl8pPr>
            <a:lvl9pPr lvl="8">
              <a:buNone/>
              <a:defRPr sz="1300">
                <a:solidFill>
                  <a:srgbClr val="00618F"/>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3">
  <p:cSld name="CUSTOM_12_1_1_1">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21313" y="322800"/>
            <a:ext cx="4157700" cy="7836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rgbClr val="00618F"/>
              </a:buClr>
              <a:buSzPts val="2100"/>
              <a:buFont typeface="Inter"/>
              <a:buNone/>
              <a:defRPr sz="2100" b="1" i="0" u="none" strike="noStrike" cap="none">
                <a:solidFill>
                  <a:srgbClr val="00618F"/>
                </a:solidFill>
                <a:latin typeface="Inter"/>
                <a:ea typeface="Inter"/>
                <a:cs typeface="Inter"/>
                <a:sym typeface="Inter"/>
              </a:defRPr>
            </a:lvl1pPr>
            <a:lvl2pPr marR="0" lvl="1"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2pPr>
            <a:lvl3pPr marR="0" lvl="2"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3pPr>
            <a:lvl4pPr marR="0" lvl="3"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4pPr>
            <a:lvl5pPr marR="0" lvl="4"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5pPr>
            <a:lvl6pPr marR="0" lvl="5"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6pPr>
            <a:lvl7pPr marR="0" lvl="6"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7pPr>
            <a:lvl8pPr marR="0" lvl="7"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8pPr>
            <a:lvl9pPr marR="0" lvl="8" algn="l">
              <a:lnSpc>
                <a:spcPct val="100000"/>
              </a:lnSpc>
              <a:spcBef>
                <a:spcPts val="0"/>
              </a:spcBef>
              <a:spcAft>
                <a:spcPts val="0"/>
              </a:spcAft>
              <a:buClr>
                <a:srgbClr val="00618F"/>
              </a:buClr>
              <a:buSzPts val="1100"/>
              <a:buFont typeface="Arial"/>
              <a:buNone/>
              <a:defRPr sz="1100" b="0" i="0" u="none" strike="noStrike" cap="none">
                <a:solidFill>
                  <a:srgbClr val="00618F"/>
                </a:solidFill>
                <a:latin typeface="Arial"/>
                <a:ea typeface="Arial"/>
                <a:cs typeface="Arial"/>
                <a:sym typeface="Arial"/>
              </a:defRPr>
            </a:lvl9pPr>
          </a:lstStyle>
          <a:p>
            <a:endParaRPr/>
          </a:p>
        </p:txBody>
      </p:sp>
      <p:sp>
        <p:nvSpPr>
          <p:cNvPr id="82" name="Google Shape;82;p17"/>
          <p:cNvSpPr txBox="1">
            <a:spLocks noGrp="1"/>
          </p:cNvSpPr>
          <p:nvPr>
            <p:ph type="subTitle" idx="1"/>
          </p:nvPr>
        </p:nvSpPr>
        <p:spPr>
          <a:xfrm>
            <a:off x="421313" y="4825069"/>
            <a:ext cx="1547400" cy="234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rgbClr val="00618F"/>
              </a:buClr>
              <a:buSzPts val="1000"/>
              <a:buFont typeface="Atkinson Hyperlegible"/>
              <a:buNone/>
              <a:defRPr sz="1000" b="0" i="0" u="none" strike="noStrike" cap="none">
                <a:solidFill>
                  <a:srgbClr val="00618F"/>
                </a:solidFill>
                <a:latin typeface="Atkinson Hyperlegible"/>
                <a:ea typeface="Atkinson Hyperlegible"/>
                <a:cs typeface="Atkinson Hyperlegible"/>
                <a:sym typeface="Atkinson Hyperlegible"/>
              </a:defRPr>
            </a:lvl1pPr>
            <a:lvl2pPr marR="0" lvl="1"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R="0" lvl="2" algn="l">
              <a:lnSpc>
                <a:spcPct val="90000"/>
              </a:lnSpc>
              <a:spcBef>
                <a:spcPts val="400"/>
              </a:spcBef>
              <a:spcAft>
                <a:spcPts val="0"/>
              </a:spcAft>
              <a:buClr>
                <a:srgbClr val="000000"/>
              </a:buClr>
              <a:buSzPts val="1500"/>
              <a:buFont typeface="Arial"/>
              <a:buNone/>
              <a:defRPr sz="1100" b="0" i="0" u="none" strike="noStrike" cap="none">
                <a:solidFill>
                  <a:srgbClr val="000000"/>
                </a:solidFill>
                <a:latin typeface="Arial"/>
                <a:ea typeface="Arial"/>
                <a:cs typeface="Arial"/>
                <a:sym typeface="Arial"/>
              </a:defRPr>
            </a:lvl3pPr>
            <a:lvl4pPr marR="0" lvl="3"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subTitle" idx="2"/>
          </p:nvPr>
        </p:nvSpPr>
        <p:spPr>
          <a:xfrm>
            <a:off x="2226938" y="4825069"/>
            <a:ext cx="1310100" cy="234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rgbClr val="00618F"/>
              </a:buClr>
              <a:buSzPts val="1000"/>
              <a:buFont typeface="Atkinson Hyperlegible"/>
              <a:buNone/>
              <a:defRPr sz="1000" b="0" i="0" u="none" strike="noStrike" cap="none">
                <a:solidFill>
                  <a:srgbClr val="00618F"/>
                </a:solidFill>
                <a:latin typeface="Atkinson Hyperlegible"/>
                <a:ea typeface="Atkinson Hyperlegible"/>
                <a:cs typeface="Atkinson Hyperlegible"/>
                <a:sym typeface="Atkinson Hyperlegible"/>
              </a:defRPr>
            </a:lvl1pPr>
            <a:lvl2pPr marR="0" lvl="1"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R="0" lvl="2" algn="l">
              <a:lnSpc>
                <a:spcPct val="90000"/>
              </a:lnSpc>
              <a:spcBef>
                <a:spcPts val="400"/>
              </a:spcBef>
              <a:spcAft>
                <a:spcPts val="0"/>
              </a:spcAft>
              <a:buClr>
                <a:srgbClr val="000000"/>
              </a:buClr>
              <a:buSzPts val="1500"/>
              <a:buFont typeface="Arial"/>
              <a:buNone/>
              <a:defRPr sz="1100" b="0" i="0" u="none" strike="noStrike" cap="none">
                <a:solidFill>
                  <a:srgbClr val="000000"/>
                </a:solidFill>
                <a:latin typeface="Arial"/>
                <a:ea typeface="Arial"/>
                <a:cs typeface="Arial"/>
                <a:sym typeface="Arial"/>
              </a:defRPr>
            </a:lvl3pPr>
            <a:lvl4pPr marR="0" lvl="3"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84" name="Google Shape;84;p17"/>
          <p:cNvSpPr txBox="1">
            <a:spLocks noGrp="1"/>
          </p:cNvSpPr>
          <p:nvPr>
            <p:ph type="subTitle" idx="3"/>
          </p:nvPr>
        </p:nvSpPr>
        <p:spPr>
          <a:xfrm>
            <a:off x="3537113" y="4825069"/>
            <a:ext cx="1310100" cy="234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rgbClr val="00618F"/>
              </a:buClr>
              <a:buSzPts val="1000"/>
              <a:buFont typeface="Atkinson Hyperlegible"/>
              <a:buNone/>
              <a:defRPr sz="1000" b="0" i="0" u="none" strike="noStrike" cap="none">
                <a:solidFill>
                  <a:srgbClr val="00618F"/>
                </a:solidFill>
                <a:latin typeface="Atkinson Hyperlegible"/>
                <a:ea typeface="Atkinson Hyperlegible"/>
                <a:cs typeface="Atkinson Hyperlegible"/>
                <a:sym typeface="Atkinson Hyperlegible"/>
              </a:defRPr>
            </a:lvl1pPr>
            <a:lvl2pPr marR="0" lvl="1"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R="0" lvl="2" algn="l">
              <a:lnSpc>
                <a:spcPct val="90000"/>
              </a:lnSpc>
              <a:spcBef>
                <a:spcPts val="400"/>
              </a:spcBef>
              <a:spcAft>
                <a:spcPts val="0"/>
              </a:spcAft>
              <a:buClr>
                <a:srgbClr val="000000"/>
              </a:buClr>
              <a:buSzPts val="1500"/>
              <a:buFont typeface="Arial"/>
              <a:buNone/>
              <a:defRPr sz="1100" b="0" i="0" u="none" strike="noStrike" cap="none">
                <a:solidFill>
                  <a:srgbClr val="000000"/>
                </a:solidFill>
                <a:latin typeface="Arial"/>
                <a:ea typeface="Arial"/>
                <a:cs typeface="Arial"/>
                <a:sym typeface="Arial"/>
              </a:defRPr>
            </a:lvl3pPr>
            <a:lvl4pPr marR="0" lvl="3"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85" name="Google Shape;85;p17"/>
          <p:cNvPicPr preferRelativeResize="0"/>
          <p:nvPr/>
        </p:nvPicPr>
        <p:blipFill rotWithShape="1">
          <a:blip r:embed="rId2">
            <a:alphaModFix/>
          </a:blip>
          <a:srcRect/>
          <a:stretch/>
        </p:blipFill>
        <p:spPr>
          <a:xfrm>
            <a:off x="4748213" y="0"/>
            <a:ext cx="4395788" cy="5143500"/>
          </a:xfrm>
          <a:prstGeom prst="rect">
            <a:avLst/>
          </a:prstGeom>
          <a:noFill/>
          <a:ln>
            <a:noFill/>
          </a:ln>
        </p:spPr>
      </p:pic>
      <p:pic>
        <p:nvPicPr>
          <p:cNvPr id="86" name="Google Shape;86;p17"/>
          <p:cNvPicPr preferRelativeResize="0"/>
          <p:nvPr/>
        </p:nvPicPr>
        <p:blipFill rotWithShape="1">
          <a:blip r:embed="rId3">
            <a:alphaModFix/>
          </a:blip>
          <a:srcRect/>
          <a:stretch/>
        </p:blipFill>
        <p:spPr>
          <a:xfrm>
            <a:off x="7158788" y="4072856"/>
            <a:ext cx="1985213" cy="1070794"/>
          </a:xfrm>
          <a:prstGeom prst="rect">
            <a:avLst/>
          </a:prstGeom>
          <a:noFill/>
          <a:ln>
            <a:noFill/>
          </a:ln>
        </p:spPr>
      </p:pic>
      <p:sp>
        <p:nvSpPr>
          <p:cNvPr id="87" name="Google Shape;87;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618F"/>
                </a:solidFill>
                <a:latin typeface="Atkinson Hyperlegible"/>
                <a:ea typeface="Atkinson Hyperlegible"/>
                <a:cs typeface="Atkinson Hyperlegible"/>
                <a:sym typeface="Atkinson Hyperlegible"/>
              </a:defRPr>
            </a:lvl1pPr>
            <a:lvl2pPr lvl="1">
              <a:buNone/>
              <a:defRPr sz="1300">
                <a:solidFill>
                  <a:srgbClr val="00618F"/>
                </a:solidFill>
                <a:latin typeface="Atkinson Hyperlegible"/>
                <a:ea typeface="Atkinson Hyperlegible"/>
                <a:cs typeface="Atkinson Hyperlegible"/>
                <a:sym typeface="Atkinson Hyperlegible"/>
              </a:defRPr>
            </a:lvl2pPr>
            <a:lvl3pPr lvl="2">
              <a:buNone/>
              <a:defRPr sz="1300">
                <a:solidFill>
                  <a:srgbClr val="00618F"/>
                </a:solidFill>
                <a:latin typeface="Atkinson Hyperlegible"/>
                <a:ea typeface="Atkinson Hyperlegible"/>
                <a:cs typeface="Atkinson Hyperlegible"/>
                <a:sym typeface="Atkinson Hyperlegible"/>
              </a:defRPr>
            </a:lvl3pPr>
            <a:lvl4pPr lvl="3">
              <a:buNone/>
              <a:defRPr sz="1300">
                <a:solidFill>
                  <a:srgbClr val="00618F"/>
                </a:solidFill>
                <a:latin typeface="Atkinson Hyperlegible"/>
                <a:ea typeface="Atkinson Hyperlegible"/>
                <a:cs typeface="Atkinson Hyperlegible"/>
                <a:sym typeface="Atkinson Hyperlegible"/>
              </a:defRPr>
            </a:lvl4pPr>
            <a:lvl5pPr lvl="4">
              <a:buNone/>
              <a:defRPr sz="1300">
                <a:solidFill>
                  <a:srgbClr val="00618F"/>
                </a:solidFill>
                <a:latin typeface="Atkinson Hyperlegible"/>
                <a:ea typeface="Atkinson Hyperlegible"/>
                <a:cs typeface="Atkinson Hyperlegible"/>
                <a:sym typeface="Atkinson Hyperlegible"/>
              </a:defRPr>
            </a:lvl5pPr>
            <a:lvl6pPr lvl="5">
              <a:buNone/>
              <a:defRPr sz="1300">
                <a:solidFill>
                  <a:srgbClr val="00618F"/>
                </a:solidFill>
                <a:latin typeface="Atkinson Hyperlegible"/>
                <a:ea typeface="Atkinson Hyperlegible"/>
                <a:cs typeface="Atkinson Hyperlegible"/>
                <a:sym typeface="Atkinson Hyperlegible"/>
              </a:defRPr>
            </a:lvl6pPr>
            <a:lvl7pPr lvl="6">
              <a:buNone/>
              <a:defRPr sz="1300">
                <a:solidFill>
                  <a:srgbClr val="00618F"/>
                </a:solidFill>
                <a:latin typeface="Atkinson Hyperlegible"/>
                <a:ea typeface="Atkinson Hyperlegible"/>
                <a:cs typeface="Atkinson Hyperlegible"/>
                <a:sym typeface="Atkinson Hyperlegible"/>
              </a:defRPr>
            </a:lvl7pPr>
            <a:lvl8pPr lvl="7">
              <a:buNone/>
              <a:defRPr sz="1300">
                <a:solidFill>
                  <a:srgbClr val="00618F"/>
                </a:solidFill>
                <a:latin typeface="Atkinson Hyperlegible"/>
                <a:ea typeface="Atkinson Hyperlegible"/>
                <a:cs typeface="Atkinson Hyperlegible"/>
                <a:sym typeface="Atkinson Hyperlegible"/>
              </a:defRPr>
            </a:lvl8pPr>
            <a:lvl9pPr lvl="8">
              <a:buNone/>
              <a:defRPr sz="1300">
                <a:solidFill>
                  <a:srgbClr val="00618F"/>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Content11" userDrawn="1">
  <p:cSld name="1_Content11">
    <p:spTree>
      <p:nvGrpSpPr>
        <p:cNvPr id="1" name=""/>
        <p:cNvGrpSpPr/>
        <p:nvPr/>
      </p:nvGrpSpPr>
      <p:grpSpPr bwMode="auto">
        <a:xfrm>
          <a:off x="0" y="0"/>
          <a:ext cx="0" cy="0"/>
          <a:chOff x="0" y="0"/>
          <a:chExt cx="0" cy="0"/>
        </a:xfrm>
      </p:grpSpPr>
      <p:pic>
        <p:nvPicPr>
          <p:cNvPr id="172" name="Google Shape;172;p21"/>
          <p:cNvPicPr/>
          <p:nvPr/>
        </p:nvPicPr>
        <p:blipFill>
          <a:blip r:embed="rId2">
            <a:alphaModFix/>
          </a:blip>
          <a:stretch/>
        </p:blipFill>
        <p:spPr bwMode="auto">
          <a:xfrm>
            <a:off x="6067426" y="3723431"/>
            <a:ext cx="3076574" cy="1428750"/>
          </a:xfrm>
          <a:prstGeom prst="rect">
            <a:avLst/>
          </a:prstGeom>
          <a:noFill/>
          <a:ln>
            <a:noFill/>
          </a:ln>
        </p:spPr>
      </p:pic>
      <p:sp>
        <p:nvSpPr>
          <p:cNvPr id="8" name="Google Shape;75;p10"/>
          <p:cNvSpPr txBox="1">
            <a:spLocks noGrp="1"/>
          </p:cNvSpPr>
          <p:nvPr>
            <p:ph type="title"/>
          </p:nvPr>
        </p:nvSpPr>
        <p:spPr bwMode="auto">
          <a:xfrm>
            <a:off x="421313" y="322800"/>
            <a:ext cx="4157549" cy="7836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618F"/>
              </a:buClr>
              <a:buSzPts val="2800"/>
              <a:buFont typeface="Inter"/>
              <a:buNone/>
              <a:defRPr sz="2100" b="1">
                <a:solidFill>
                  <a:srgbClr val="00618F"/>
                </a:solidFill>
                <a:latin typeface="Inter"/>
                <a:ea typeface="Inter"/>
                <a:cs typeface="Inter"/>
              </a:defRPr>
            </a:lvl1pPr>
            <a:lvl2pPr lvl="1" algn="l">
              <a:lnSpc>
                <a:spcPct val="100000"/>
              </a:lnSpc>
              <a:spcBef>
                <a:spcPts val="0"/>
              </a:spcBef>
              <a:spcAft>
                <a:spcPts val="0"/>
              </a:spcAft>
              <a:buClr>
                <a:srgbClr val="00618F"/>
              </a:buClr>
              <a:buSzPts val="1400"/>
              <a:buNone/>
              <a:defRPr>
                <a:solidFill>
                  <a:srgbClr val="00618F"/>
                </a:solidFill>
              </a:defRPr>
            </a:lvl2pPr>
            <a:lvl3pPr lvl="2" algn="l">
              <a:lnSpc>
                <a:spcPct val="100000"/>
              </a:lnSpc>
              <a:spcBef>
                <a:spcPts val="0"/>
              </a:spcBef>
              <a:spcAft>
                <a:spcPts val="0"/>
              </a:spcAft>
              <a:buClr>
                <a:srgbClr val="00618F"/>
              </a:buClr>
              <a:buSzPts val="1400"/>
              <a:buNone/>
              <a:defRPr>
                <a:solidFill>
                  <a:srgbClr val="00618F"/>
                </a:solidFill>
              </a:defRPr>
            </a:lvl3pPr>
            <a:lvl4pPr lvl="3" algn="l">
              <a:lnSpc>
                <a:spcPct val="100000"/>
              </a:lnSpc>
              <a:spcBef>
                <a:spcPts val="0"/>
              </a:spcBef>
              <a:spcAft>
                <a:spcPts val="0"/>
              </a:spcAft>
              <a:buClr>
                <a:srgbClr val="00618F"/>
              </a:buClr>
              <a:buSzPts val="1400"/>
              <a:buNone/>
              <a:defRPr>
                <a:solidFill>
                  <a:srgbClr val="00618F"/>
                </a:solidFill>
              </a:defRPr>
            </a:lvl4pPr>
            <a:lvl5pPr lvl="4" algn="l">
              <a:lnSpc>
                <a:spcPct val="100000"/>
              </a:lnSpc>
              <a:spcBef>
                <a:spcPts val="0"/>
              </a:spcBef>
              <a:spcAft>
                <a:spcPts val="0"/>
              </a:spcAft>
              <a:buClr>
                <a:srgbClr val="00618F"/>
              </a:buClr>
              <a:buSzPts val="1400"/>
              <a:buNone/>
              <a:defRPr>
                <a:solidFill>
                  <a:srgbClr val="00618F"/>
                </a:solidFill>
              </a:defRPr>
            </a:lvl5pPr>
            <a:lvl6pPr lvl="5" algn="l">
              <a:lnSpc>
                <a:spcPct val="100000"/>
              </a:lnSpc>
              <a:spcBef>
                <a:spcPts val="0"/>
              </a:spcBef>
              <a:spcAft>
                <a:spcPts val="0"/>
              </a:spcAft>
              <a:buClr>
                <a:srgbClr val="00618F"/>
              </a:buClr>
              <a:buSzPts val="1400"/>
              <a:buNone/>
              <a:defRPr>
                <a:solidFill>
                  <a:srgbClr val="00618F"/>
                </a:solidFill>
              </a:defRPr>
            </a:lvl6pPr>
            <a:lvl7pPr lvl="6" algn="l">
              <a:lnSpc>
                <a:spcPct val="100000"/>
              </a:lnSpc>
              <a:spcBef>
                <a:spcPts val="0"/>
              </a:spcBef>
              <a:spcAft>
                <a:spcPts val="0"/>
              </a:spcAft>
              <a:buClr>
                <a:srgbClr val="00618F"/>
              </a:buClr>
              <a:buSzPts val="1400"/>
              <a:buNone/>
              <a:defRPr>
                <a:solidFill>
                  <a:srgbClr val="00618F"/>
                </a:solidFill>
              </a:defRPr>
            </a:lvl7pPr>
            <a:lvl8pPr lvl="7" algn="l">
              <a:lnSpc>
                <a:spcPct val="100000"/>
              </a:lnSpc>
              <a:spcBef>
                <a:spcPts val="0"/>
              </a:spcBef>
              <a:spcAft>
                <a:spcPts val="0"/>
              </a:spcAft>
              <a:buClr>
                <a:srgbClr val="00618F"/>
              </a:buClr>
              <a:buSzPts val="1400"/>
              <a:buNone/>
              <a:defRPr>
                <a:solidFill>
                  <a:srgbClr val="00618F"/>
                </a:solidFill>
              </a:defRPr>
            </a:lvl8pPr>
            <a:lvl9pPr lvl="8" algn="l">
              <a:lnSpc>
                <a:spcPct val="100000"/>
              </a:lnSpc>
              <a:spcBef>
                <a:spcPts val="0"/>
              </a:spcBef>
              <a:spcAft>
                <a:spcPts val="0"/>
              </a:spcAft>
              <a:buClr>
                <a:srgbClr val="00618F"/>
              </a:buClr>
              <a:buSzPts val="1400"/>
              <a:buNone/>
              <a:defRPr>
                <a:solidFill>
                  <a:srgbClr val="00618F"/>
                </a:solidFill>
              </a:defRPr>
            </a:lvl9pPr>
          </a:lstStyle>
          <a:p>
            <a:pPr>
              <a:defRPr/>
            </a:pPr>
            <a:endParaRPr/>
          </a:p>
        </p:txBody>
      </p:sp>
      <p:sp>
        <p:nvSpPr>
          <p:cNvPr id="9" name="Google Shape;160;p19"/>
          <p:cNvSpPr txBox="1">
            <a:spLocks noGrp="1"/>
          </p:cNvSpPr>
          <p:nvPr>
            <p:ph type="body" idx="3"/>
          </p:nvPr>
        </p:nvSpPr>
        <p:spPr bwMode="auto">
          <a:xfrm>
            <a:off x="432769" y="1238851"/>
            <a:ext cx="3967200" cy="2901825"/>
          </a:xfrm>
          <a:prstGeom prst="rect">
            <a:avLst/>
          </a:prstGeom>
          <a:noFill/>
          <a:ln>
            <a:noFill/>
          </a:ln>
        </p:spPr>
        <p:txBody>
          <a:bodyPr spcFirstLastPara="1" wrap="square" lIns="91425" tIns="91425" rIns="91425" bIns="91425" anchor="t" anchorCtr="0">
            <a:noAutofit/>
          </a:bodyPr>
          <a:lstStyle>
            <a:lvl1pPr marL="342900" lvl="0" indent="-257175">
              <a:spcBef>
                <a:spcPts val="0"/>
              </a:spcBef>
              <a:spcAft>
                <a:spcPts val="0"/>
              </a:spcAft>
              <a:buClr>
                <a:srgbClr val="00618F"/>
              </a:buClr>
              <a:buSzPts val="1800"/>
              <a:buFont typeface="Inter"/>
              <a:buChar char="●"/>
              <a:defRPr sz="1350" b="1">
                <a:solidFill>
                  <a:srgbClr val="00618F"/>
                </a:solidFill>
                <a:latin typeface="Inter"/>
                <a:ea typeface="Inter"/>
                <a:cs typeface="Inter"/>
              </a:defRPr>
            </a:lvl1pPr>
            <a:lvl2pPr marL="685800" lvl="1" indent="-257175">
              <a:spcBef>
                <a:spcPts val="0"/>
              </a:spcBef>
              <a:spcAft>
                <a:spcPts val="0"/>
              </a:spcAft>
              <a:buClr>
                <a:srgbClr val="00618F"/>
              </a:buClr>
              <a:buSzPts val="1800"/>
              <a:buFont typeface="Inter"/>
              <a:buChar char="○"/>
              <a:defRPr sz="1350" b="1">
                <a:solidFill>
                  <a:srgbClr val="00618F"/>
                </a:solidFill>
                <a:latin typeface="Inter"/>
                <a:ea typeface="Inter"/>
                <a:cs typeface="Inter"/>
              </a:defRPr>
            </a:lvl2pPr>
            <a:lvl3pPr marL="1028700" lvl="2" indent="-257175">
              <a:spcBef>
                <a:spcPts val="0"/>
              </a:spcBef>
              <a:spcAft>
                <a:spcPts val="0"/>
              </a:spcAft>
              <a:buClr>
                <a:srgbClr val="00618F"/>
              </a:buClr>
              <a:buSzPts val="1800"/>
              <a:buFont typeface="Inter"/>
              <a:buChar char="■"/>
              <a:defRPr sz="1350" b="1">
                <a:solidFill>
                  <a:srgbClr val="00618F"/>
                </a:solidFill>
                <a:latin typeface="Inter"/>
                <a:ea typeface="Inter"/>
                <a:cs typeface="Inter"/>
              </a:defRPr>
            </a:lvl3pPr>
            <a:lvl4pPr marL="1371600" lvl="3" indent="-238125">
              <a:spcBef>
                <a:spcPts val="0"/>
              </a:spcBef>
              <a:spcAft>
                <a:spcPts val="0"/>
              </a:spcAft>
              <a:buClr>
                <a:srgbClr val="00618F"/>
              </a:buClr>
              <a:buSzPts val="1400"/>
              <a:buFont typeface="Inter"/>
              <a:buChar char="●"/>
              <a:defRPr b="1">
                <a:solidFill>
                  <a:srgbClr val="00618F"/>
                </a:solidFill>
                <a:latin typeface="Inter"/>
                <a:ea typeface="Inter"/>
                <a:cs typeface="Inter"/>
              </a:defRPr>
            </a:lvl4pPr>
            <a:lvl5pPr marL="1714500" lvl="4" indent="-238125">
              <a:spcBef>
                <a:spcPts val="0"/>
              </a:spcBef>
              <a:spcAft>
                <a:spcPts val="0"/>
              </a:spcAft>
              <a:buClr>
                <a:srgbClr val="00618F"/>
              </a:buClr>
              <a:buSzPts val="1400"/>
              <a:buFont typeface="Inter"/>
              <a:buChar char="○"/>
              <a:defRPr b="1">
                <a:solidFill>
                  <a:srgbClr val="00618F"/>
                </a:solidFill>
                <a:latin typeface="Inter"/>
                <a:ea typeface="Inter"/>
                <a:cs typeface="Inter"/>
              </a:defRPr>
            </a:lvl5pPr>
            <a:lvl6pPr marL="2057400" lvl="5" indent="-238125">
              <a:spcBef>
                <a:spcPts val="0"/>
              </a:spcBef>
              <a:spcAft>
                <a:spcPts val="0"/>
              </a:spcAft>
              <a:buClr>
                <a:srgbClr val="00618F"/>
              </a:buClr>
              <a:buSzPts val="1400"/>
              <a:buFont typeface="Inter"/>
              <a:buChar char="■"/>
              <a:defRPr b="1">
                <a:solidFill>
                  <a:srgbClr val="00618F"/>
                </a:solidFill>
                <a:latin typeface="Inter"/>
                <a:ea typeface="Inter"/>
                <a:cs typeface="Inter"/>
              </a:defRPr>
            </a:lvl6pPr>
            <a:lvl7pPr marL="2400300" lvl="6" indent="-238125">
              <a:spcBef>
                <a:spcPts val="0"/>
              </a:spcBef>
              <a:spcAft>
                <a:spcPts val="0"/>
              </a:spcAft>
              <a:buClr>
                <a:srgbClr val="00618F"/>
              </a:buClr>
              <a:buSzPts val="1400"/>
              <a:buFont typeface="Inter"/>
              <a:buChar char="●"/>
              <a:defRPr b="1">
                <a:solidFill>
                  <a:srgbClr val="00618F"/>
                </a:solidFill>
                <a:latin typeface="Inter"/>
                <a:ea typeface="Inter"/>
                <a:cs typeface="Inter"/>
              </a:defRPr>
            </a:lvl7pPr>
            <a:lvl8pPr marL="2743200" lvl="7" indent="-238125">
              <a:spcBef>
                <a:spcPts val="0"/>
              </a:spcBef>
              <a:spcAft>
                <a:spcPts val="0"/>
              </a:spcAft>
              <a:buClr>
                <a:srgbClr val="00618F"/>
              </a:buClr>
              <a:buSzPts val="1400"/>
              <a:buFont typeface="Inter"/>
              <a:buChar char="○"/>
              <a:defRPr b="1">
                <a:solidFill>
                  <a:srgbClr val="00618F"/>
                </a:solidFill>
                <a:latin typeface="Inter"/>
                <a:ea typeface="Inter"/>
                <a:cs typeface="Inter"/>
              </a:defRPr>
            </a:lvl8pPr>
            <a:lvl9pPr marL="3086100" lvl="8" indent="-238125">
              <a:spcBef>
                <a:spcPts val="0"/>
              </a:spcBef>
              <a:spcAft>
                <a:spcPts val="0"/>
              </a:spcAft>
              <a:buClr>
                <a:srgbClr val="00618F"/>
              </a:buClr>
              <a:buSzPts val="1400"/>
              <a:buFont typeface="Inter"/>
              <a:buChar char="■"/>
              <a:defRPr b="1">
                <a:solidFill>
                  <a:srgbClr val="00618F"/>
                </a:solidFill>
                <a:latin typeface="Inter"/>
                <a:ea typeface="Inter"/>
                <a:cs typeface="Inter"/>
              </a:defRPr>
            </a:lvl9pPr>
          </a:lstStyle>
          <a:p>
            <a:pPr>
              <a:defRPr/>
            </a:pPr>
            <a:endParaRPr/>
          </a:p>
        </p:txBody>
      </p:sp>
      <p:sp>
        <p:nvSpPr>
          <p:cNvPr id="10" name="Google Shape;161;p19"/>
          <p:cNvSpPr txBox="1">
            <a:spLocks noGrp="1"/>
          </p:cNvSpPr>
          <p:nvPr>
            <p:ph type="body" idx="4"/>
          </p:nvPr>
        </p:nvSpPr>
        <p:spPr bwMode="auto">
          <a:xfrm>
            <a:off x="4882969" y="1238851"/>
            <a:ext cx="3967200" cy="2901825"/>
          </a:xfrm>
          <a:prstGeom prst="rect">
            <a:avLst/>
          </a:prstGeom>
          <a:noFill/>
          <a:ln>
            <a:noFill/>
          </a:ln>
        </p:spPr>
        <p:txBody>
          <a:bodyPr spcFirstLastPara="1" wrap="square" lIns="91425" tIns="91425" rIns="91425" bIns="91425" anchor="t" anchorCtr="0">
            <a:noAutofit/>
          </a:bodyPr>
          <a:lstStyle>
            <a:lvl1pPr marL="342900" lvl="0" indent="-257175">
              <a:spcBef>
                <a:spcPts val="0"/>
              </a:spcBef>
              <a:spcAft>
                <a:spcPts val="0"/>
              </a:spcAft>
              <a:buClr>
                <a:srgbClr val="00618F"/>
              </a:buClr>
              <a:buSzPts val="1800"/>
              <a:buFont typeface="Atkinson Hyperlegible"/>
              <a:buChar char="●"/>
              <a:defRPr sz="1350">
                <a:solidFill>
                  <a:srgbClr val="00618F"/>
                </a:solidFill>
                <a:latin typeface="Atkinson Hyperlegible"/>
                <a:ea typeface="Atkinson Hyperlegible"/>
                <a:cs typeface="Atkinson Hyperlegible"/>
              </a:defRPr>
            </a:lvl1pPr>
            <a:lvl2pPr marL="685800" lvl="1" indent="-257175">
              <a:spcBef>
                <a:spcPts val="0"/>
              </a:spcBef>
              <a:spcAft>
                <a:spcPts val="0"/>
              </a:spcAft>
              <a:buClr>
                <a:srgbClr val="00618F"/>
              </a:buClr>
              <a:buSzPts val="1800"/>
              <a:buFont typeface="Atkinson Hyperlegible"/>
              <a:buChar char="○"/>
              <a:defRPr sz="1350">
                <a:solidFill>
                  <a:srgbClr val="00618F"/>
                </a:solidFill>
                <a:latin typeface="Atkinson Hyperlegible"/>
                <a:ea typeface="Atkinson Hyperlegible"/>
                <a:cs typeface="Atkinson Hyperlegible"/>
              </a:defRPr>
            </a:lvl2pPr>
            <a:lvl3pPr marL="1028700" lvl="2" indent="-257175">
              <a:spcBef>
                <a:spcPts val="0"/>
              </a:spcBef>
              <a:spcAft>
                <a:spcPts val="0"/>
              </a:spcAft>
              <a:buClr>
                <a:srgbClr val="00618F"/>
              </a:buClr>
              <a:buSzPts val="1800"/>
              <a:buFont typeface="Atkinson Hyperlegible"/>
              <a:buChar char="■"/>
              <a:defRPr sz="1350">
                <a:solidFill>
                  <a:srgbClr val="00618F"/>
                </a:solidFill>
                <a:latin typeface="Atkinson Hyperlegible"/>
                <a:ea typeface="Atkinson Hyperlegible"/>
                <a:cs typeface="Atkinson Hyperlegible"/>
              </a:defRPr>
            </a:lvl3pPr>
            <a:lvl4pPr marL="1371600" lvl="3"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4pPr>
            <a:lvl5pPr marL="1714500" lvl="4"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5pPr>
            <a:lvl6pPr marL="2057400" lvl="5"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6pPr>
            <a:lvl7pPr marL="2400300" lvl="6"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7pPr>
            <a:lvl8pPr marL="2743200" lvl="7"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8pPr>
            <a:lvl9pPr marL="3086100" lvl="8" indent="-238125">
              <a:spcBef>
                <a:spcPts val="0"/>
              </a:spcBef>
              <a:spcAft>
                <a:spcPts val="0"/>
              </a:spcAft>
              <a:buClr>
                <a:srgbClr val="00618F"/>
              </a:buClr>
              <a:buSzPts val="1400"/>
              <a:buFont typeface="Atkinson Hyperlegible"/>
              <a:buChar char="■"/>
              <a:defRPr>
                <a:solidFill>
                  <a:srgbClr val="00618F"/>
                </a:solidFill>
                <a:latin typeface="Atkinson Hyperlegible"/>
                <a:ea typeface="Atkinson Hyperlegible"/>
                <a:cs typeface="Atkinson Hyperlegible"/>
              </a:defRPr>
            </a:lvl9pPr>
          </a:lstStyle>
          <a:p>
            <a:pPr>
              <a:defRPr/>
            </a:pPr>
            <a:endParaRPr/>
          </a:p>
        </p:txBody>
      </p:sp>
    </p:spTree>
    <p:extLst>
      <p:ext uri="{BB962C8B-B14F-4D97-AF65-F5344CB8AC3E}">
        <p14:creationId xmlns:p14="http://schemas.microsoft.com/office/powerpoint/2010/main" val="305168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3">
  <p:cSld name="CUSTOM_1_1">
    <p:spTree>
      <p:nvGrpSpPr>
        <p:cNvPr id="1" name="Shape 50"/>
        <p:cNvGrpSpPr/>
        <p:nvPr/>
      </p:nvGrpSpPr>
      <p:grpSpPr>
        <a:xfrm>
          <a:off x="0" y="0"/>
          <a:ext cx="0" cy="0"/>
          <a:chOff x="0" y="0"/>
          <a:chExt cx="0" cy="0"/>
        </a:xfrm>
      </p:grpSpPr>
      <p:sp>
        <p:nvSpPr>
          <p:cNvPr id="51" name="Google Shape;51;p13"/>
          <p:cNvSpPr/>
          <p:nvPr/>
        </p:nvSpPr>
        <p:spPr>
          <a:xfrm>
            <a:off x="0" y="0"/>
            <a:ext cx="3354900" cy="4791300"/>
          </a:xfrm>
          <a:prstGeom prst="rect">
            <a:avLst/>
          </a:prstGeom>
          <a:solidFill>
            <a:srgbClr val="00618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2">
            <a:alphaModFix/>
          </a:blip>
          <a:srcRect/>
          <a:stretch/>
        </p:blipFill>
        <p:spPr>
          <a:xfrm>
            <a:off x="357444" y="206609"/>
            <a:ext cx="1956049" cy="364482"/>
          </a:xfrm>
          <a:prstGeom prst="rect">
            <a:avLst/>
          </a:prstGeom>
          <a:noFill/>
          <a:ln>
            <a:noFill/>
          </a:ln>
        </p:spPr>
      </p:pic>
      <p:sp>
        <p:nvSpPr>
          <p:cNvPr id="53" name="Google Shape;53;p13"/>
          <p:cNvSpPr/>
          <p:nvPr/>
        </p:nvSpPr>
        <p:spPr>
          <a:xfrm>
            <a:off x="0" y="4354830"/>
            <a:ext cx="3354900" cy="78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 name="Google Shape;54;p13"/>
          <p:cNvSpPr txBox="1">
            <a:spLocks noGrp="1"/>
          </p:cNvSpPr>
          <p:nvPr>
            <p:ph type="title"/>
          </p:nvPr>
        </p:nvSpPr>
        <p:spPr>
          <a:xfrm>
            <a:off x="649913" y="1501594"/>
            <a:ext cx="2459100" cy="10914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chemeClr val="lt1"/>
              </a:buClr>
              <a:buSzPts val="2100"/>
              <a:buFont typeface="Inter"/>
              <a:buNone/>
              <a:defRPr sz="2100" b="1" i="0" u="none" strike="noStrike" cap="none">
                <a:solidFill>
                  <a:schemeClr val="lt1"/>
                </a:solidFill>
                <a:latin typeface="Inter"/>
                <a:ea typeface="Inter"/>
                <a:cs typeface="Inter"/>
                <a:sym typeface="Inter"/>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subTitle" idx="1"/>
          </p:nvPr>
        </p:nvSpPr>
        <p:spPr>
          <a:xfrm>
            <a:off x="649913" y="2756981"/>
            <a:ext cx="2459100" cy="7323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800"/>
              </a:spcBef>
              <a:spcAft>
                <a:spcPts val="0"/>
              </a:spcAft>
              <a:buClr>
                <a:schemeClr val="lt1"/>
              </a:buClr>
              <a:buSzPts val="1400"/>
              <a:buFont typeface="Atkinson Hyperlegible"/>
              <a:buNone/>
              <a:defRPr sz="1400" b="0" i="0" u="none" strike="noStrike" cap="none">
                <a:solidFill>
                  <a:schemeClr val="lt1"/>
                </a:solidFill>
                <a:latin typeface="Atkinson Hyperlegible"/>
                <a:ea typeface="Atkinson Hyperlegible"/>
                <a:cs typeface="Atkinson Hyperlegible"/>
                <a:sym typeface="Atkinson Hyperlegible"/>
              </a:defRPr>
            </a:lvl1pPr>
            <a:lvl2pPr marR="0" lvl="1" algn="l">
              <a:lnSpc>
                <a:spcPct val="90000"/>
              </a:lnSpc>
              <a:spcBef>
                <a:spcPts val="400"/>
              </a:spcBef>
              <a:spcAft>
                <a:spcPts val="0"/>
              </a:spcAft>
              <a:buClr>
                <a:srgbClr val="000000"/>
              </a:buClr>
              <a:buSzPts val="1800"/>
              <a:buFont typeface="Arial"/>
              <a:buNone/>
              <a:defRPr sz="1100" b="0" i="0" u="none" strike="noStrike" cap="none">
                <a:solidFill>
                  <a:srgbClr val="000000"/>
                </a:solidFill>
                <a:latin typeface="Arial"/>
                <a:ea typeface="Arial"/>
                <a:cs typeface="Arial"/>
                <a:sym typeface="Arial"/>
              </a:defRPr>
            </a:lvl2pPr>
            <a:lvl3pPr marR="0" lvl="2" algn="l">
              <a:lnSpc>
                <a:spcPct val="90000"/>
              </a:lnSpc>
              <a:spcBef>
                <a:spcPts val="400"/>
              </a:spcBef>
              <a:spcAft>
                <a:spcPts val="0"/>
              </a:spcAft>
              <a:buClr>
                <a:srgbClr val="000000"/>
              </a:buClr>
              <a:buSzPts val="1500"/>
              <a:buFont typeface="Arial"/>
              <a:buNone/>
              <a:defRPr sz="1100" b="0" i="0" u="none" strike="noStrike" cap="none">
                <a:solidFill>
                  <a:srgbClr val="000000"/>
                </a:solidFill>
                <a:latin typeface="Arial"/>
                <a:ea typeface="Arial"/>
                <a:cs typeface="Arial"/>
                <a:sym typeface="Arial"/>
              </a:defRPr>
            </a:lvl3pPr>
            <a:lvl4pPr marR="0" lvl="3"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R="0" lvl="4"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R="0" lvl="5"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R="0" lvl="6"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R="0" lvl="7"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R="0" lvl="8" algn="l">
              <a:lnSpc>
                <a:spcPct val="90000"/>
              </a:lnSpc>
              <a:spcBef>
                <a:spcPts val="40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Atkinson Hyperlegible"/>
                <a:ea typeface="Atkinson Hyperlegible"/>
                <a:cs typeface="Atkinson Hyperlegible"/>
                <a:sym typeface="Atkinson Hyperlegible"/>
              </a:defRPr>
            </a:lvl1pPr>
            <a:lvl2pPr lvl="1">
              <a:buNone/>
              <a:defRPr sz="1300">
                <a:solidFill>
                  <a:schemeClr val="lt1"/>
                </a:solidFill>
                <a:latin typeface="Atkinson Hyperlegible"/>
                <a:ea typeface="Atkinson Hyperlegible"/>
                <a:cs typeface="Atkinson Hyperlegible"/>
                <a:sym typeface="Atkinson Hyperlegible"/>
              </a:defRPr>
            </a:lvl2pPr>
            <a:lvl3pPr lvl="2">
              <a:buNone/>
              <a:defRPr sz="1300">
                <a:solidFill>
                  <a:schemeClr val="lt1"/>
                </a:solidFill>
                <a:latin typeface="Atkinson Hyperlegible"/>
                <a:ea typeface="Atkinson Hyperlegible"/>
                <a:cs typeface="Atkinson Hyperlegible"/>
                <a:sym typeface="Atkinson Hyperlegible"/>
              </a:defRPr>
            </a:lvl3pPr>
            <a:lvl4pPr lvl="3">
              <a:buNone/>
              <a:defRPr sz="1300">
                <a:solidFill>
                  <a:schemeClr val="lt1"/>
                </a:solidFill>
                <a:latin typeface="Atkinson Hyperlegible"/>
                <a:ea typeface="Atkinson Hyperlegible"/>
                <a:cs typeface="Atkinson Hyperlegible"/>
                <a:sym typeface="Atkinson Hyperlegible"/>
              </a:defRPr>
            </a:lvl4pPr>
            <a:lvl5pPr lvl="4">
              <a:buNone/>
              <a:defRPr sz="1300">
                <a:solidFill>
                  <a:schemeClr val="lt1"/>
                </a:solidFill>
                <a:latin typeface="Atkinson Hyperlegible"/>
                <a:ea typeface="Atkinson Hyperlegible"/>
                <a:cs typeface="Atkinson Hyperlegible"/>
                <a:sym typeface="Atkinson Hyperlegible"/>
              </a:defRPr>
            </a:lvl5pPr>
            <a:lvl6pPr lvl="5">
              <a:buNone/>
              <a:defRPr sz="1300">
                <a:solidFill>
                  <a:schemeClr val="lt1"/>
                </a:solidFill>
                <a:latin typeface="Atkinson Hyperlegible"/>
                <a:ea typeface="Atkinson Hyperlegible"/>
                <a:cs typeface="Atkinson Hyperlegible"/>
                <a:sym typeface="Atkinson Hyperlegible"/>
              </a:defRPr>
            </a:lvl6pPr>
            <a:lvl7pPr lvl="6">
              <a:buNone/>
              <a:defRPr sz="1300">
                <a:solidFill>
                  <a:schemeClr val="lt1"/>
                </a:solidFill>
                <a:latin typeface="Atkinson Hyperlegible"/>
                <a:ea typeface="Atkinson Hyperlegible"/>
                <a:cs typeface="Atkinson Hyperlegible"/>
                <a:sym typeface="Atkinson Hyperlegible"/>
              </a:defRPr>
            </a:lvl7pPr>
            <a:lvl8pPr lvl="7">
              <a:buNone/>
              <a:defRPr sz="1300">
                <a:solidFill>
                  <a:schemeClr val="lt1"/>
                </a:solidFill>
                <a:latin typeface="Atkinson Hyperlegible"/>
                <a:ea typeface="Atkinson Hyperlegible"/>
                <a:cs typeface="Atkinson Hyperlegible"/>
                <a:sym typeface="Atkinson Hyperlegible"/>
              </a:defRPr>
            </a:lvl8pPr>
            <a:lvl9pPr lvl="8">
              <a:buNone/>
              <a:defRPr sz="1300">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9FOFXqAhR3nXxBlFqN2wmcPJgaNHFyIwpLRLFq1pu2E/edit?tab=t.0"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hyperlink" Target="https://www.hessenhub.de/2025/04/30/video-hoerbeeintraechtigungen-erfahre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hyperlink" Target="https://www.hessenhub.de/didaktikhub/work-in-progress/" TargetMode="External"/><Relationship Id="rId4" Type="http://schemas.openxmlformats.org/officeDocument/2006/relationships/hyperlink" Target="https://lehre-virtuell.uni-frankfurt.de/knowhow-kategorien/learning-desig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s://www.particify.de/d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i-hamburg.de/studieren-mit-behinderung/barrierefreiheit/digitale-barrierefreiheit/barrierefreie-dokumente-erstellen/alternativtexte-plakate.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hyperlink" Target="https://fis.uni-bamberg.de/entities/publication/287849d0-c5a3-42d7-b209-33050855f6f4/detail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www.hessenhub.de/2025/05/10/bingo-barrierefrei/"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hyperlink" Target="https://www.bundesfachstelle-barrierefreiheit.de/SharedDocs/Downloads/DE/Veroeffentlichungen/checkliste-barrierefreie-veranstaltung.pdf?__blob=publicationFile" TargetMode="External"/><Relationship Id="rId13" Type="http://schemas.openxmlformats.org/officeDocument/2006/relationships/hyperlink" Target="https://digitell.uni-frankfurt.de/files/2025/03/Check-In_Dokument_DigiTeLL_and_Share.pdf" TargetMode="External"/><Relationship Id="rId3" Type="http://schemas.openxmlformats.org/officeDocument/2006/relationships/hyperlink" Target="https://www.hessenhub.de/netzwerk-und-news/digitale-barrierefreiheit/" TargetMode="External"/><Relationship Id="rId7" Type="http://schemas.openxmlformats.org/officeDocument/2006/relationships/hyperlink" Target="https://www.hessenhub.de/2025/04/30/video-hoerbeeintraechtigungen-erfahren/" TargetMode="External"/><Relationship Id="rId12" Type="http://schemas.openxmlformats.org/officeDocument/2006/relationships/hyperlink" Target="https://www.aktion-mensch.de/inklusion/bildung/impulse/barrierefreiheit/barrierefreie-veranstaltungen"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hessenhub.de/2025/05/10/bingo-barrierefrei/" TargetMode="External"/><Relationship Id="rId11" Type="http://schemas.openxmlformats.org/officeDocument/2006/relationships/hyperlink" Target="https://www.bundesfachstelle-barrierefreiheit.de/SharedDocs/Downloads/DE/Veroeffentlichungen/videokonferenztoos-vergleich-der-barrierefreiheit.pdf?__blob=publicationFile" TargetMode="External"/><Relationship Id="rId5" Type="http://schemas.openxmlformats.org/officeDocument/2006/relationships/hyperlink" Target="https://www.hessenhub.de/netzwerk-und-news/digitale-barrierefreiheit/an-alles-gedacht/" TargetMode="External"/><Relationship Id="rId10" Type="http://schemas.openxmlformats.org/officeDocument/2006/relationships/hyperlink" Target="https://www.bundesfachstelle-barrierefreiheit.de/DE/Fachwissen/Informationstechnik/Barrierefreie-Webkonferenzen/barrierefreie-webkonferenzen_node.html#docfed428b2-cd7d-4878-a3b8-549048642426bodyText1" TargetMode="External"/><Relationship Id="rId4" Type="http://schemas.openxmlformats.org/officeDocument/2006/relationships/hyperlink" Target="https://www.hessenhub.de/projekt/innovationsforen/innovationsforum-barrierefreiheit/medienprodukte-alles-rund-um-die-barrierefreiheit/" TargetMode="External"/><Relationship Id="rId9" Type="http://schemas.openxmlformats.org/officeDocument/2006/relationships/hyperlink" Target="https://www.bundesfachstelle-barrierefreiheit.de/DE/Fachwissen/Veranstaltungsplanung/veranstaltungsplanung_node.html" TargetMode="External"/><Relationship Id="rId14" Type="http://schemas.openxmlformats.org/officeDocument/2006/relationships/hyperlink" Target="https://docs.google.com/document/d/19FOFXqAhR3nXxBlFqN2wmcPJgaNHFyIwpLRLFq1pu2E/edit?tab=t.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nfluence.frankfurt-university.de/display/PANOPTOKB/Videokonferenzen+barrierearm+gestalten" TargetMode="External"/><Relationship Id="rId3" Type="http://schemas.openxmlformats.org/officeDocument/2006/relationships/hyperlink" Target="https://www.aktion-mensch.de/inklusion/bildung/impulse/barrierefreiheit/barrierefreie-veranstaltungen" TargetMode="External"/><Relationship Id="rId7" Type="http://schemas.openxmlformats.org/officeDocument/2006/relationships/hyperlink" Target="https://publikationen.dguv.de/widgets/pdf/download/article/3336" TargetMode="External"/><Relationship Id="rId12" Type="http://schemas.openxmlformats.org/officeDocument/2006/relationships/hyperlink" Target="https://www.netz-barrierefrei.de/wordpress/gesellschaft/barrierefreie-online-veranstaltungen/"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dbsv.org/aktuell/barrierencheck-fuer-konferenzplattformen.html" TargetMode="External"/><Relationship Id="rId11" Type="http://schemas.openxmlformats.org/officeDocument/2006/relationships/hyperlink" Target="https://www.bundesfachstelle-barrierefreiheit.de/SharedDocs/Downloads/DE/Veroeffentlichungen/videokonferenztoos-vergleich-der-barrierefreiheit.pdf?__blob=publicationFile" TargetMode="External"/><Relationship Id="rId5" Type="http://schemas.openxmlformats.org/officeDocument/2006/relationships/hyperlink" Target="https://fis.uni-bamberg.de/entities/publication/287849d0-c5a3-42d7-b209-33050855f6f4/details" TargetMode="External"/><Relationship Id="rId10" Type="http://schemas.openxmlformats.org/officeDocument/2006/relationships/hyperlink" Target="https://www.bundesfachstelle-barrierefreiheit.de/DE/Fachwissen/Informationstechnik/Barrierefreie-Webkonferenzen/barrierefreie-webkonferenzen_node.html#docfed428b2-cd7d-4878-a3b8-549048642426bodyText1" TargetMode="External"/><Relationship Id="rId4" Type="http://schemas.openxmlformats.org/officeDocument/2006/relationships/hyperlink" Target="https://gpii.de/leitfaden/jh_checklist/checkliste/" TargetMode="External"/><Relationship Id="rId9" Type="http://schemas.openxmlformats.org/officeDocument/2006/relationships/hyperlink" Target="https://www.bundesfachstelle-barrierefreiheit.de/DE/Fachwissen/Veranstaltungsplanung/veranstaltungsplanung_nod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umfragen.tu-dortmund.de/index.php/488634?newtest=Y&amp;lang=d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mailto:grimminger@sd.uni-frankfurt.de" TargetMode="External"/><Relationship Id="rId5" Type="http://schemas.openxmlformats.org/officeDocument/2006/relationships/image" Target="../media/image12.png"/><Relationship Id="rId4" Type="http://schemas.openxmlformats.org/officeDocument/2006/relationships/hyperlink" Target="mailto:rizzo@sd.uni-frankfurt.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inclusive.microsoft.design/tools-and-activities/Inclusive101Guidebook.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ktion-mensch.de/inklusion/bildung/impulse/barrierefreiheit/barrierefreie-veranstaltunge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www.hessenhub.de/2024/04/25/an-alles-gedacht-beitrag-7-links/" TargetMode="External"/><Relationship Id="rId3" Type="http://schemas.openxmlformats.org/officeDocument/2006/relationships/hyperlink" Target="https://www.hessenhub.de/"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hessen.social/@hessenhub" TargetMode="External"/><Relationship Id="rId5" Type="http://schemas.openxmlformats.org/officeDocument/2006/relationships/hyperlink" Target="https://www.linkedin.com/company/104532169/" TargetMode="External"/><Relationship Id="rId4" Type="http://schemas.openxmlformats.org/officeDocument/2006/relationships/hyperlink" Target="https://www.hessenhub.de/netzwerk-und-news/digitale-barrierefreiheit/an-alles-gedach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undesfachstelle-barrierefreiheit.de/DE/Fachwissen/Veranstaltungsplanung/veranstaltungsplanung_node.html"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bundesfachstelle-barrierefreiheit.de/DE/Fachwissen/Informationstechnik/Barrierefreie-Webkonferenzen/barrierefreie-webkonferenzen_node.html#docfed428b2-cd7d-4878-a3b8-549048642426bodyText5" TargetMode="External"/><Relationship Id="rId5" Type="http://schemas.openxmlformats.org/officeDocument/2006/relationships/hyperlink" Target="https://www.bundesfachstelle-barrierefreiheit.de/DE/Fachwissen/Informationstechnik/Barrierefreie-Webkonferenzen/barrierefreie-webkonferenzen_node.html#docfed428b2-cd7d-4878-a3b8-549048642426bodyText1" TargetMode="External"/><Relationship Id="rId4" Type="http://schemas.openxmlformats.org/officeDocument/2006/relationships/hyperlink" Target="https://www.bundesfachstelle-barrierefreiheit.de/SharedDocs/Downloads/DE/Veroeffentlichungen/checkliste-barrierefreie-veranstaltung.pdf?__blob=publicationFi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05879" y="1620766"/>
            <a:ext cx="3272589" cy="1091400"/>
          </a:xfrm>
          <a:prstGeom prst="rect">
            <a:avLst/>
          </a:prstGeom>
          <a:noFill/>
          <a:ln>
            <a:noFill/>
          </a:ln>
        </p:spPr>
        <p:txBody>
          <a:bodyPr spcFirstLastPara="1" wrap="square" lIns="68575" tIns="34275" rIns="68575" bIns="34275" anchor="t" anchorCtr="0">
            <a:noAutofit/>
          </a:bodyPr>
          <a:lstStyle/>
          <a:p>
            <a:pPr lvl="0"/>
            <a:r>
              <a:rPr lang="de-DE" sz="2000" dirty="0"/>
              <a:t>Digitale Elemente in Präsenzveranstaltungen </a:t>
            </a:r>
            <a:br>
              <a:rPr lang="de-DE" sz="2000" dirty="0"/>
            </a:br>
            <a:r>
              <a:rPr lang="de-DE" sz="2000" dirty="0"/>
              <a:t>barrierefrei gestalten</a:t>
            </a:r>
            <a:endParaRPr sz="1800" dirty="0"/>
          </a:p>
        </p:txBody>
      </p:sp>
      <p:sp>
        <p:nvSpPr>
          <p:cNvPr id="102" name="Google Shape;102;p19"/>
          <p:cNvSpPr txBox="1">
            <a:spLocks noGrp="1"/>
          </p:cNvSpPr>
          <p:nvPr>
            <p:ph type="subTitle" idx="1"/>
          </p:nvPr>
        </p:nvSpPr>
        <p:spPr>
          <a:xfrm>
            <a:off x="649928" y="2756971"/>
            <a:ext cx="2993400" cy="12537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800"/>
              </a:spcBef>
              <a:spcAft>
                <a:spcPts val="0"/>
              </a:spcAft>
              <a:buClr>
                <a:schemeClr val="lt1"/>
              </a:buClr>
              <a:buSzPts val="1400"/>
              <a:buFont typeface="Atkinson Hyperlegible"/>
              <a:buNone/>
            </a:pPr>
            <a:r>
              <a:rPr lang="de" sz="1775"/>
              <a:t>GAAD - 15.05.2025</a:t>
            </a:r>
            <a:br>
              <a:rPr lang="de" sz="1775"/>
            </a:br>
            <a:br>
              <a:rPr lang="de" sz="1775"/>
            </a:br>
            <a:r>
              <a:rPr lang="de" sz="1775"/>
              <a:t>Sanja Grimminger</a:t>
            </a:r>
            <a:br>
              <a:rPr lang="de" sz="1775"/>
            </a:br>
            <a:r>
              <a:rPr lang="de" sz="1775"/>
              <a:t>&amp; Angela Rizzo</a:t>
            </a:r>
            <a:br>
              <a:rPr lang="de"/>
            </a:br>
            <a:endParaRPr/>
          </a:p>
        </p:txBody>
      </p:sp>
      <p:pic>
        <p:nvPicPr>
          <p:cNvPr id="103" name="Google Shape;103;p19" descr="Logo: Goethe-Universität Frankfurt"/>
          <p:cNvPicPr preferRelativeResize="0"/>
          <p:nvPr/>
        </p:nvPicPr>
        <p:blipFill rotWithShape="1">
          <a:blip r:embed="rId4">
            <a:alphaModFix/>
          </a:blip>
          <a:srcRect t="9806" b="12972"/>
          <a:stretch/>
        </p:blipFill>
        <p:spPr>
          <a:xfrm>
            <a:off x="938633" y="4399407"/>
            <a:ext cx="1313140" cy="699515"/>
          </a:xfrm>
          <a:prstGeom prst="rect">
            <a:avLst/>
          </a:prstGeom>
          <a:noFill/>
          <a:ln>
            <a:noFill/>
          </a:ln>
        </p:spPr>
      </p:pic>
      <p:pic>
        <p:nvPicPr>
          <p:cNvPr id="105" name="Google Shape;105;p19" descr="Durch eine Spiegelreflexkamera sieht man einen Sprecher und eine Sprecherin vor Mikrofonen.">
            <a:extLst>
              <a:ext uri="{C183D7F6-B498-43B3-948B-1728B52AA6E4}">
                <adec:decorative xmlns:adec="http://schemas.microsoft.com/office/drawing/2017/decorative" val="0"/>
              </a:ext>
            </a:extLst>
          </p:cNvPr>
          <p:cNvPicPr preferRelativeResize="0"/>
          <p:nvPr/>
        </p:nvPicPr>
        <p:blipFill rotWithShape="1">
          <a:blip r:embed="rId5">
            <a:alphaModFix/>
          </a:blip>
          <a:srcRect l="24896"/>
          <a:stretch/>
        </p:blipFill>
        <p:spPr>
          <a:xfrm>
            <a:off x="3344125" y="0"/>
            <a:ext cx="5799875" cy="5146876"/>
          </a:xfrm>
          <a:prstGeom prst="rect">
            <a:avLst/>
          </a:prstGeom>
          <a:noFill/>
          <a:ln>
            <a:noFill/>
          </a:ln>
        </p:spPr>
      </p:pic>
      <p:pic>
        <p:nvPicPr>
          <p:cNvPr id="106" name="Google Shape;106;p19">
            <a:extLst>
              <a:ext uri="{C183D7F6-B498-43B3-948B-1728B52AA6E4}">
                <adec:decorative xmlns:adec="http://schemas.microsoft.com/office/drawing/2017/decorative" val="1"/>
              </a:ext>
            </a:extLst>
          </p:cNvPr>
          <p:cNvPicPr preferRelativeResize="0"/>
          <p:nvPr/>
        </p:nvPicPr>
        <p:blipFill rotWithShape="1">
          <a:blip r:embed="rId6">
            <a:alphaModFix/>
          </a:blip>
          <a:srcRect l="13066"/>
          <a:stretch/>
        </p:blipFill>
        <p:spPr>
          <a:xfrm>
            <a:off x="3337974" y="0"/>
            <a:ext cx="5799878" cy="5146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Awareness-Konzept</a:t>
            </a:r>
            <a:br>
              <a:rPr lang="de-DE" sz="2400" b="0" dirty="0">
                <a:solidFill>
                  <a:srgbClr val="1B1D22"/>
                </a:solidFill>
                <a:highlight>
                  <a:srgbClr val="FFFFFF"/>
                </a:highlight>
              </a:rPr>
            </a:br>
            <a:endParaRPr lang="de-DE" dirty="0"/>
          </a:p>
        </p:txBody>
      </p:sp>
      <p:sp>
        <p:nvSpPr>
          <p:cNvPr id="7" name="Google Shape;215;p29">
            <a:extLst>
              <a:ext uri="{FF2B5EF4-FFF2-40B4-BE49-F238E27FC236}">
                <a16:creationId xmlns:a16="http://schemas.microsoft.com/office/drawing/2014/main" id="{3C430E49-B963-4E59-BFA7-4CB1960904AF}"/>
              </a:ext>
            </a:extLst>
          </p:cNvPr>
          <p:cNvSpPr txBox="1">
            <a:spLocks/>
          </p:cNvSpPr>
          <p:nvPr/>
        </p:nvSpPr>
        <p:spPr bwMode="auto">
          <a:xfrm>
            <a:off x="421324" y="1106475"/>
            <a:ext cx="7490642" cy="3249625"/>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0" indent="0">
              <a:buFont typeface="Atkinson Hyperlegible"/>
              <a:buNone/>
            </a:pPr>
            <a:r>
              <a:rPr lang="de-DE" sz="1600" dirty="0">
                <a:solidFill>
                  <a:schemeClr val="dk1"/>
                </a:solidFill>
                <a:latin typeface="+mn-lt"/>
                <a:ea typeface="Arial"/>
                <a:cs typeface="Arial"/>
              </a:rPr>
              <a:t>Hinweis auf Webseiten (bei Anmeldung, Programm etc.). mit Informationen zu:</a:t>
            </a:r>
          </a:p>
          <a:p>
            <a:pPr marL="457200" indent="-298450">
              <a:buClr>
                <a:schemeClr val="dk1"/>
              </a:buClr>
              <a:buSzPts val="1100"/>
              <a:buFont typeface="Arial" panose="020B0604020202020204" pitchFamily="34" charset="0"/>
              <a:buChar char="•"/>
            </a:pPr>
            <a:r>
              <a:rPr lang="de-DE" sz="1600" dirty="0">
                <a:solidFill>
                  <a:schemeClr val="dk1"/>
                </a:solidFill>
                <a:latin typeface="+mn-lt"/>
                <a:cs typeface="Arial"/>
              </a:rPr>
              <a:t>Anreise</a:t>
            </a:r>
          </a:p>
          <a:p>
            <a:pPr marL="457200" indent="-298450">
              <a:buClr>
                <a:schemeClr val="dk1"/>
              </a:buClr>
              <a:buSzPts val="1100"/>
              <a:buFont typeface="Arial" panose="020B0604020202020204" pitchFamily="34" charset="0"/>
              <a:buChar char="•"/>
            </a:pPr>
            <a:r>
              <a:rPr lang="de-DE" sz="1600" dirty="0">
                <a:solidFill>
                  <a:schemeClr val="dk1"/>
                </a:solidFill>
                <a:latin typeface="+mn-lt"/>
                <a:cs typeface="Arial"/>
              </a:rPr>
              <a:t>Barrierefreiheit</a:t>
            </a:r>
          </a:p>
          <a:p>
            <a:pPr marL="457200" indent="-298450">
              <a:buClr>
                <a:schemeClr val="dk1"/>
              </a:buClr>
              <a:buSzPts val="1100"/>
              <a:buFont typeface="Arial" panose="020B0604020202020204" pitchFamily="34" charset="0"/>
              <a:buChar char="•"/>
            </a:pPr>
            <a:r>
              <a:rPr lang="de-DE" sz="1600" dirty="0">
                <a:solidFill>
                  <a:schemeClr val="dk1"/>
                </a:solidFill>
                <a:latin typeface="+mn-lt"/>
                <a:cs typeface="Arial"/>
              </a:rPr>
              <a:t>Moderation, technischer </a:t>
            </a:r>
            <a:r>
              <a:rPr lang="de-DE" sz="1600" dirty="0">
                <a:solidFill>
                  <a:schemeClr val="dk1"/>
                </a:solidFill>
                <a:latin typeface="+mn-lt"/>
                <a:ea typeface="Arial"/>
                <a:cs typeface="Arial"/>
              </a:rPr>
              <a:t>Support, Kontakt</a:t>
            </a:r>
            <a:endParaRPr lang="de-DE" sz="1600" dirty="0">
              <a:solidFill>
                <a:srgbClr val="4D4B46"/>
              </a:solidFill>
              <a:highlight>
                <a:srgbClr val="FFFFFF"/>
              </a:highlight>
              <a:latin typeface="+mn-lt"/>
              <a:ea typeface="Arial"/>
              <a:cs typeface="Arial"/>
            </a:endParaRP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Ausstattung</a:t>
            </a: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Verpflegung</a:t>
            </a: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Foto/Video</a:t>
            </a: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Rückzugsmöglichkeiten</a:t>
            </a:r>
            <a:endParaRPr lang="de-DE" sz="1600" dirty="0">
              <a:solidFill>
                <a:schemeClr val="dk1"/>
              </a:solidFill>
              <a:highlight>
                <a:srgbClr val="FFFFFF"/>
              </a:highlight>
              <a:latin typeface="+mn-lt"/>
              <a:ea typeface="Arial"/>
              <a:cs typeface="Arial"/>
            </a:endParaRPr>
          </a:p>
          <a:p>
            <a:pPr marL="457200" indent="-298450">
              <a:buClr>
                <a:schemeClr val="dk1"/>
              </a:buClr>
              <a:buSzPts val="1100"/>
              <a:buFont typeface="Arial" panose="020B0604020202020204" pitchFamily="34" charset="0"/>
              <a:buChar char="•"/>
            </a:pPr>
            <a:r>
              <a:rPr lang="de-DE" sz="1600" dirty="0">
                <a:solidFill>
                  <a:schemeClr val="tx1"/>
                </a:solidFill>
                <a:highlight>
                  <a:srgbClr val="FFFFFF"/>
                </a:highlight>
                <a:latin typeface="+mn-lt"/>
              </a:rPr>
              <a:t>Beispiele</a:t>
            </a:r>
          </a:p>
          <a:p>
            <a:pPr marL="800100" lvl="1" indent="-298450">
              <a:buClr>
                <a:schemeClr val="dk1"/>
              </a:buClr>
              <a:buSzPts val="1100"/>
              <a:buFont typeface="Arial" panose="020B0604020202020204" pitchFamily="34" charset="0"/>
              <a:buChar char="•"/>
            </a:pPr>
            <a:r>
              <a:rPr lang="de-DE" sz="1600" dirty="0">
                <a:solidFill>
                  <a:schemeClr val="tx1"/>
                </a:solidFill>
                <a:highlight>
                  <a:srgbClr val="FFFFFF"/>
                </a:highlight>
                <a:latin typeface="+mn-lt"/>
              </a:rPr>
              <a:t>aus Projekt </a:t>
            </a:r>
            <a:r>
              <a:rPr lang="de-DE" sz="1600" dirty="0" err="1">
                <a:solidFill>
                  <a:schemeClr val="tx1"/>
                </a:solidFill>
                <a:highlight>
                  <a:srgbClr val="FFFFFF"/>
                </a:highlight>
                <a:latin typeface="+mn-lt"/>
              </a:rPr>
              <a:t>DigiTeLL</a:t>
            </a:r>
            <a:r>
              <a:rPr lang="de-DE" sz="1600" dirty="0">
                <a:solidFill>
                  <a:schemeClr val="tx1"/>
                </a:solidFill>
                <a:highlight>
                  <a:srgbClr val="FFFFFF"/>
                </a:highlight>
                <a:latin typeface="+mn-lt"/>
              </a:rPr>
              <a:t>:</a:t>
            </a:r>
            <a:r>
              <a:rPr lang="de-DE" sz="1600" dirty="0">
                <a:solidFill>
                  <a:srgbClr val="4D4B46"/>
                </a:solidFill>
                <a:highlight>
                  <a:srgbClr val="FFFFFF"/>
                </a:highlight>
                <a:latin typeface="+mn-lt"/>
              </a:rPr>
              <a:t> </a:t>
            </a:r>
            <a:r>
              <a:rPr lang="de-DE" sz="1600" u="sng" dirty="0">
                <a:highlight>
                  <a:srgbClr val="FFFFFF"/>
                </a:highlight>
                <a:latin typeface="+mn-lt"/>
              </a:rPr>
              <a:t>Check-In Dokument</a:t>
            </a:r>
          </a:p>
          <a:p>
            <a:pPr marL="800100" lvl="1" indent="-298450">
              <a:buClr>
                <a:schemeClr val="dk1"/>
              </a:buClr>
              <a:buSzPts val="1100"/>
              <a:buFont typeface="Arial" panose="020B0604020202020204" pitchFamily="34" charset="0"/>
              <a:buChar char="•"/>
            </a:pPr>
            <a:r>
              <a:rPr lang="de-DE" sz="1600" dirty="0">
                <a:solidFill>
                  <a:schemeClr val="tx1"/>
                </a:solidFill>
                <a:highlight>
                  <a:srgbClr val="FFFFFF"/>
                </a:highlight>
                <a:latin typeface="+mn-lt"/>
              </a:rPr>
              <a:t>Beispiel der AK Mediendidaktik: </a:t>
            </a:r>
            <a:r>
              <a:rPr lang="de-DE" sz="1600" u="sng" dirty="0" err="1">
                <a:highlight>
                  <a:srgbClr val="FFFFFF"/>
                </a:highlight>
                <a:latin typeface="+mn-lt"/>
                <a:hlinkClick r:id="rId3">
                  <a:extLst>
                    <a:ext uri="{A12FA001-AC4F-418D-AE19-62706E023703}">
                      <ahyp:hlinkClr xmlns:ahyp="http://schemas.microsoft.com/office/drawing/2018/hyperlinkcolor" val="tx"/>
                    </a:ext>
                  </a:extLst>
                </a:hlinkClick>
              </a:rPr>
              <a:t>Awarness</a:t>
            </a:r>
            <a:r>
              <a:rPr lang="de-DE" sz="1600" u="sng" dirty="0">
                <a:highlight>
                  <a:srgbClr val="FFFFFF"/>
                </a:highlight>
                <a:latin typeface="+mn-lt"/>
                <a:hlinkClick r:id="rId3">
                  <a:extLst>
                    <a:ext uri="{A12FA001-AC4F-418D-AE19-62706E023703}">
                      <ahyp:hlinkClr xmlns:ahyp="http://schemas.microsoft.com/office/drawing/2018/hyperlinkcolor" val="tx"/>
                    </a:ext>
                  </a:extLst>
                </a:hlinkClick>
              </a:rPr>
              <a:t>-Konzept</a:t>
            </a:r>
            <a:endParaRPr lang="de-DE" sz="1600" dirty="0">
              <a:highlight>
                <a:srgbClr val="FFFFFF"/>
              </a:highlight>
              <a:latin typeface="+mn-lt"/>
            </a:endParaRPr>
          </a:p>
          <a:p>
            <a:pPr marL="457200" indent="-298450">
              <a:buClr>
                <a:schemeClr val="dk1"/>
              </a:buClr>
              <a:buSzPts val="1100"/>
              <a:buFont typeface="Arial"/>
              <a:buChar char="●"/>
            </a:pPr>
            <a:endParaRPr lang="de-DE" sz="1400" dirty="0">
              <a:solidFill>
                <a:srgbClr val="4D4B46"/>
              </a:solidFill>
              <a:highlight>
                <a:srgbClr val="FFFFFF"/>
              </a:highlight>
              <a:latin typeface="Arial"/>
              <a:ea typeface="Arial"/>
              <a:cs typeface="Arial"/>
            </a:endParaRPr>
          </a:p>
          <a:p>
            <a:pPr marL="0" indent="0">
              <a:spcBef>
                <a:spcPts val="1200"/>
              </a:spcBef>
              <a:buFont typeface="Atkinson Hyperlegible"/>
              <a:buNone/>
            </a:pPr>
            <a:endParaRPr lang="de-DE" sz="1200" dirty="0">
              <a:solidFill>
                <a:srgbClr val="4D4B46"/>
              </a:solidFill>
              <a:highlight>
                <a:srgbClr val="FFFFFF"/>
              </a:highlight>
              <a:latin typeface="Arial"/>
              <a:ea typeface="Arial"/>
              <a:cs typeface="Arial"/>
            </a:endParaRPr>
          </a:p>
          <a:p>
            <a:pPr marL="0" indent="0">
              <a:buFont typeface="Atkinson Hyperlegible"/>
              <a:buNone/>
            </a:pPr>
            <a:endParaRPr lang="de-DE" sz="1200" dirty="0">
              <a:solidFill>
                <a:srgbClr val="4D4B46"/>
              </a:solidFill>
              <a:highlight>
                <a:srgbClr val="FFFFFF"/>
              </a:highlight>
              <a:latin typeface="Arial"/>
              <a:ea typeface="Arial"/>
              <a:cs typeface="Arial"/>
            </a:endParaRPr>
          </a:p>
        </p:txBody>
      </p:sp>
      <p:sp>
        <p:nvSpPr>
          <p:cNvPr id="8" name="Google Shape;104;p19">
            <a:extLst>
              <a:ext uri="{FF2B5EF4-FFF2-40B4-BE49-F238E27FC236}">
                <a16:creationId xmlns:a16="http://schemas.microsoft.com/office/drawing/2014/main" id="{7AF65F4F-6E80-41F0-8079-E17AA21B63A2}"/>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10</a:t>
            </a:fld>
            <a:endParaRPr lang="de" dirty="0">
              <a:solidFill>
                <a:schemeClr val="bg1"/>
              </a:solidFill>
            </a:endParaRPr>
          </a:p>
        </p:txBody>
      </p:sp>
    </p:spTree>
    <p:extLst>
      <p:ext uri="{BB962C8B-B14F-4D97-AF65-F5344CB8AC3E}">
        <p14:creationId xmlns:p14="http://schemas.microsoft.com/office/powerpoint/2010/main" val="37637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Thema 2: Kommunikation vor Ort</a:t>
            </a:r>
            <a:br>
              <a:rPr lang="de-DE" dirty="0"/>
            </a:br>
            <a:endParaRPr lang="de-DE" dirty="0"/>
          </a:p>
        </p:txBody>
      </p:sp>
      <p:sp>
        <p:nvSpPr>
          <p:cNvPr id="7" name="Google Shape;226;p30">
            <a:extLst>
              <a:ext uri="{FF2B5EF4-FFF2-40B4-BE49-F238E27FC236}">
                <a16:creationId xmlns:a16="http://schemas.microsoft.com/office/drawing/2014/main" id="{BF51C618-8A66-4D61-9983-7FF5C544F936}"/>
              </a:ext>
            </a:extLst>
          </p:cNvPr>
          <p:cNvSpPr txBox="1">
            <a:spLocks/>
          </p:cNvSpPr>
          <p:nvPr/>
        </p:nvSpPr>
        <p:spPr bwMode="auto">
          <a:xfrm>
            <a:off x="432774" y="1348899"/>
            <a:ext cx="5207629" cy="32784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298450">
              <a:spcBef>
                <a:spcPts val="1200"/>
              </a:spcBef>
              <a:buClr>
                <a:schemeClr val="dk1"/>
              </a:buClr>
              <a:buSzPts val="1100"/>
              <a:buFont typeface="Arial" panose="020B0604020202020204" pitchFamily="34" charset="0"/>
              <a:buChar char="•"/>
            </a:pPr>
            <a:r>
              <a:rPr lang="de-DE" sz="1600" dirty="0">
                <a:solidFill>
                  <a:schemeClr val="dk1"/>
                </a:solidFill>
                <a:latin typeface="+mn-lt"/>
                <a:ea typeface="Arial"/>
                <a:cs typeface="Arial"/>
              </a:rPr>
              <a:t>Einrichtung eines Informationsstands:</a:t>
            </a:r>
          </a:p>
          <a:p>
            <a:pPr marL="914400" lvl="1"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Hilfestellung bei der Orientierung oder Suche </a:t>
            </a:r>
            <a:br>
              <a:rPr lang="de-DE" sz="1600" dirty="0">
                <a:solidFill>
                  <a:schemeClr val="dk1"/>
                </a:solidFill>
                <a:latin typeface="+mn-lt"/>
                <a:ea typeface="Arial"/>
                <a:cs typeface="Arial"/>
              </a:rPr>
            </a:br>
            <a:r>
              <a:rPr lang="de-DE" sz="1600" dirty="0">
                <a:solidFill>
                  <a:schemeClr val="dk1"/>
                </a:solidFill>
                <a:latin typeface="+mn-lt"/>
                <a:ea typeface="Arial"/>
                <a:cs typeface="Arial"/>
              </a:rPr>
              <a:t>nach Personen oder Räumen</a:t>
            </a:r>
          </a:p>
          <a:p>
            <a:pPr marL="914400" lvl="1"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Unterstützung z. B. auch bei verlorenen Gegenständen</a:t>
            </a:r>
          </a:p>
          <a:p>
            <a:pPr marL="914400" lvl="1"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Informationen zur Hörhilfe-App</a:t>
            </a: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Klar ausgeschilderte Wege und barrierefreie Zugänge</a:t>
            </a:r>
          </a:p>
          <a:p>
            <a:pPr marL="457200" indent="-298450">
              <a:buClr>
                <a:schemeClr val="dk1"/>
              </a:buClr>
              <a:buSzPts val="1100"/>
              <a:buFont typeface="Arial" panose="020B0604020202020204" pitchFamily="34" charset="0"/>
              <a:buChar char="•"/>
            </a:pPr>
            <a:r>
              <a:rPr lang="de-DE" sz="1600" dirty="0">
                <a:solidFill>
                  <a:schemeClr val="dk1"/>
                </a:solidFill>
                <a:latin typeface="+mn-lt"/>
                <a:ea typeface="Arial"/>
                <a:cs typeface="Arial"/>
              </a:rPr>
              <a:t>Sicherstellen, dass alle Teilnehmer*innen Fragen stellen und Feedback geben können</a:t>
            </a:r>
            <a:endParaRPr lang="de-DE" sz="1600" dirty="0">
              <a:solidFill>
                <a:srgbClr val="333333"/>
              </a:solidFill>
              <a:highlight>
                <a:schemeClr val="lt1"/>
              </a:highlight>
              <a:latin typeface="+mn-lt"/>
              <a:ea typeface="Roboto"/>
              <a:cs typeface="Roboto"/>
              <a:sym typeface="Roboto"/>
            </a:endParaRPr>
          </a:p>
          <a:p>
            <a:pPr marL="0" indent="0">
              <a:spcBef>
                <a:spcPts val="1200"/>
              </a:spcBef>
              <a:buFont typeface="Atkinson Hyperlegible"/>
              <a:buNone/>
            </a:pPr>
            <a:endParaRPr lang="de-DE" sz="1100" dirty="0">
              <a:solidFill>
                <a:schemeClr val="dk1"/>
              </a:solidFill>
              <a:latin typeface="Arial"/>
              <a:ea typeface="Arial"/>
              <a:cs typeface="Arial"/>
            </a:endParaRPr>
          </a:p>
          <a:p>
            <a:pPr marL="0" indent="0">
              <a:spcBef>
                <a:spcPts val="1200"/>
              </a:spcBef>
              <a:buFont typeface="Atkinson Hyperlegible"/>
              <a:buNone/>
            </a:pPr>
            <a:endParaRPr lang="de-DE" sz="1100" dirty="0">
              <a:solidFill>
                <a:schemeClr val="dk1"/>
              </a:solidFill>
              <a:latin typeface="Arial"/>
              <a:ea typeface="Arial"/>
              <a:cs typeface="Arial"/>
            </a:endParaRPr>
          </a:p>
          <a:p>
            <a:pPr marL="0" indent="0">
              <a:spcBef>
                <a:spcPts val="1200"/>
              </a:spcBef>
              <a:buFont typeface="Atkinson Hyperlegible"/>
              <a:buNone/>
            </a:pPr>
            <a:endParaRPr lang="de-DE" sz="1100" dirty="0">
              <a:solidFill>
                <a:schemeClr val="dk1"/>
              </a:solidFill>
              <a:latin typeface="Arial"/>
              <a:ea typeface="Arial"/>
              <a:cs typeface="Arial"/>
            </a:endParaRPr>
          </a:p>
          <a:p>
            <a:pPr marL="0" indent="0">
              <a:spcBef>
                <a:spcPts val="1200"/>
              </a:spcBef>
              <a:buFont typeface="Atkinson Hyperlegible"/>
              <a:buNone/>
            </a:pPr>
            <a:endParaRPr lang="de-DE" dirty="0"/>
          </a:p>
        </p:txBody>
      </p:sp>
      <p:pic>
        <p:nvPicPr>
          <p:cNvPr id="8" name="Google Shape;228;p30" descr="Zwei freundlich schauende Personen an einem Informationsstand mit blauen Bändern um den Hals. Vor ihnen liegen lila Bänder auf dem Tisch.">
            <a:extLst>
              <a:ext uri="{FF2B5EF4-FFF2-40B4-BE49-F238E27FC236}">
                <a16:creationId xmlns:a16="http://schemas.microsoft.com/office/drawing/2014/main" id="{425ECC44-E324-44A3-8B44-FC03D24A217D}"/>
              </a:ext>
            </a:extLst>
          </p:cNvPr>
          <p:cNvPicPr preferRelativeResize="0"/>
          <p:nvPr/>
        </p:nvPicPr>
        <p:blipFill>
          <a:blip r:embed="rId3">
            <a:alphaModFix/>
          </a:blip>
          <a:stretch>
            <a:fillRect/>
          </a:stretch>
        </p:blipFill>
        <p:spPr>
          <a:xfrm>
            <a:off x="6079096" y="714637"/>
            <a:ext cx="2037628" cy="3057172"/>
          </a:xfrm>
          <a:prstGeom prst="rect">
            <a:avLst/>
          </a:prstGeom>
          <a:noFill/>
          <a:ln>
            <a:noFill/>
          </a:ln>
        </p:spPr>
      </p:pic>
      <p:sp>
        <p:nvSpPr>
          <p:cNvPr id="9" name="Google Shape;104;p19">
            <a:extLst>
              <a:ext uri="{FF2B5EF4-FFF2-40B4-BE49-F238E27FC236}">
                <a16:creationId xmlns:a16="http://schemas.microsoft.com/office/drawing/2014/main" id="{766996AA-961C-413D-95F7-6BDB7AEEB1C7}"/>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11</a:t>
            </a:fld>
            <a:endParaRPr lang="de" dirty="0">
              <a:solidFill>
                <a:schemeClr val="bg1"/>
              </a:solidFill>
            </a:endParaRPr>
          </a:p>
        </p:txBody>
      </p:sp>
    </p:spTree>
    <p:extLst>
      <p:ext uri="{BB962C8B-B14F-4D97-AF65-F5344CB8AC3E}">
        <p14:creationId xmlns:p14="http://schemas.microsoft.com/office/powerpoint/2010/main" val="40832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Farbcodierte Bänder</a:t>
            </a:r>
            <a:br>
              <a:rPr lang="de-DE" dirty="0"/>
            </a:br>
            <a:endParaRPr lang="de-DE" dirty="0"/>
          </a:p>
        </p:txBody>
      </p:sp>
      <p:sp>
        <p:nvSpPr>
          <p:cNvPr id="7" name="Google Shape;237;p31">
            <a:extLst>
              <a:ext uri="{FF2B5EF4-FFF2-40B4-BE49-F238E27FC236}">
                <a16:creationId xmlns:a16="http://schemas.microsoft.com/office/drawing/2014/main" id="{AF313A87-65C7-4DD6-92AF-A63BDA7E2EF4}"/>
              </a:ext>
            </a:extLst>
          </p:cNvPr>
          <p:cNvSpPr txBox="1">
            <a:spLocks/>
          </p:cNvSpPr>
          <p:nvPr/>
        </p:nvSpPr>
        <p:spPr bwMode="auto">
          <a:xfrm>
            <a:off x="421325" y="1106475"/>
            <a:ext cx="7240384" cy="3643224"/>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298450">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leichte Identifikation der Personengruppen</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Relevante Informationen wie Raumnummern, </a:t>
            </a:r>
            <a:br>
              <a:rPr lang="de-DE" sz="1600" dirty="0">
                <a:solidFill>
                  <a:schemeClr val="dk1"/>
                </a:solidFill>
                <a:latin typeface="Arial"/>
                <a:ea typeface="Arial"/>
                <a:cs typeface="Arial"/>
              </a:rPr>
            </a:br>
            <a:r>
              <a:rPr lang="de-DE" sz="1600" dirty="0">
                <a:solidFill>
                  <a:schemeClr val="dk1"/>
                </a:solidFill>
                <a:latin typeface="Arial"/>
                <a:ea typeface="Arial"/>
                <a:cs typeface="Arial"/>
              </a:rPr>
              <a:t>Zeitpläne möglich</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Zusatzinformationen über QR-Code können Inhalte </a:t>
            </a:r>
            <a:br>
              <a:rPr lang="de-DE" sz="1600" dirty="0">
                <a:solidFill>
                  <a:schemeClr val="dk1"/>
                </a:solidFill>
                <a:latin typeface="Arial"/>
                <a:ea typeface="Arial"/>
                <a:cs typeface="Arial"/>
              </a:rPr>
            </a:br>
            <a:r>
              <a:rPr lang="de-DE" sz="1600" dirty="0">
                <a:solidFill>
                  <a:schemeClr val="dk1"/>
                </a:solidFill>
                <a:latin typeface="Arial"/>
                <a:ea typeface="Arial"/>
                <a:cs typeface="Arial"/>
              </a:rPr>
              <a:t>z.B. Programm oder Kontaktdaten abgerufen werden.</a:t>
            </a:r>
          </a:p>
          <a:p>
            <a:pPr marL="0" indent="0">
              <a:spcBef>
                <a:spcPts val="1200"/>
              </a:spcBef>
              <a:spcAft>
                <a:spcPts val="1200"/>
              </a:spcAft>
              <a:buFont typeface="Atkinson Hyperlegible"/>
              <a:buNone/>
            </a:pPr>
            <a:endParaRPr lang="de-DE" sz="1100" dirty="0">
              <a:solidFill>
                <a:schemeClr val="dk1"/>
              </a:solidFill>
              <a:latin typeface="Arial"/>
              <a:ea typeface="Arial"/>
              <a:cs typeface="Arial"/>
            </a:endParaRPr>
          </a:p>
        </p:txBody>
      </p:sp>
      <p:pic>
        <p:nvPicPr>
          <p:cNvPr id="8" name="Google Shape;239;p31" descr="Bänder zum umhängen in drei Farben mit Erklärung: Blau = Das Team von studiumdigitale. Wenn Sie Hilfe brauchen oder Fragen haben, sprechen Sie uns an. Lila = Teilnehmende, Bildaufnahmen erlaubt. Weiß = Teilnehmende, keine Bildaufnahmen .">
            <a:extLst>
              <a:ext uri="{FF2B5EF4-FFF2-40B4-BE49-F238E27FC236}">
                <a16:creationId xmlns:a16="http://schemas.microsoft.com/office/drawing/2014/main" id="{621D5B80-1999-4671-8871-19A8E44FD39E}"/>
              </a:ext>
            </a:extLst>
          </p:cNvPr>
          <p:cNvPicPr preferRelativeResize="0"/>
          <p:nvPr/>
        </p:nvPicPr>
        <p:blipFill>
          <a:blip r:embed="rId3">
            <a:alphaModFix/>
          </a:blip>
          <a:stretch>
            <a:fillRect/>
          </a:stretch>
        </p:blipFill>
        <p:spPr>
          <a:xfrm>
            <a:off x="1482291" y="3055449"/>
            <a:ext cx="3879130" cy="1968565"/>
          </a:xfrm>
          <a:prstGeom prst="rect">
            <a:avLst/>
          </a:prstGeom>
          <a:noFill/>
          <a:ln>
            <a:noFill/>
          </a:ln>
        </p:spPr>
      </p:pic>
      <p:pic>
        <p:nvPicPr>
          <p:cNvPr id="9" name="Google Shape;240;p31" descr="Person mit Namensschild am Band zum Umhängen.">
            <a:extLst>
              <a:ext uri="{FF2B5EF4-FFF2-40B4-BE49-F238E27FC236}">
                <a16:creationId xmlns:a16="http://schemas.microsoft.com/office/drawing/2014/main" id="{8147EA43-0C6C-4CB4-BD2C-4A0684B9819E}"/>
              </a:ext>
            </a:extLst>
          </p:cNvPr>
          <p:cNvPicPr preferRelativeResize="0"/>
          <p:nvPr/>
        </p:nvPicPr>
        <p:blipFill>
          <a:blip r:embed="rId4">
            <a:alphaModFix/>
          </a:blip>
          <a:stretch>
            <a:fillRect/>
          </a:stretch>
        </p:blipFill>
        <p:spPr>
          <a:xfrm>
            <a:off x="6367700" y="1106475"/>
            <a:ext cx="2160239" cy="2108559"/>
          </a:xfrm>
          <a:prstGeom prst="rect">
            <a:avLst/>
          </a:prstGeom>
          <a:noFill/>
          <a:ln>
            <a:noFill/>
          </a:ln>
        </p:spPr>
      </p:pic>
      <p:sp>
        <p:nvSpPr>
          <p:cNvPr id="10" name="Google Shape;104;p19">
            <a:extLst>
              <a:ext uri="{FF2B5EF4-FFF2-40B4-BE49-F238E27FC236}">
                <a16:creationId xmlns:a16="http://schemas.microsoft.com/office/drawing/2014/main" id="{BA60C6A7-AD55-4D6A-8D7B-E7639B4A061B}"/>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12</a:t>
            </a:fld>
            <a:endParaRPr lang="de" dirty="0">
              <a:solidFill>
                <a:schemeClr val="bg1"/>
              </a:solidFill>
            </a:endParaRPr>
          </a:p>
        </p:txBody>
      </p:sp>
    </p:spTree>
    <p:extLst>
      <p:ext uri="{BB962C8B-B14F-4D97-AF65-F5344CB8AC3E}">
        <p14:creationId xmlns:p14="http://schemas.microsoft.com/office/powerpoint/2010/main" val="157981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Thema 3: Hören &amp; Sehen/ Lesen</a:t>
            </a:r>
            <a:br>
              <a:rPr lang="de-DE" dirty="0"/>
            </a:br>
            <a:endParaRPr lang="de-DE" dirty="0"/>
          </a:p>
        </p:txBody>
      </p:sp>
      <p:sp>
        <p:nvSpPr>
          <p:cNvPr id="7" name="Google Shape;249;p32">
            <a:extLst>
              <a:ext uri="{FF2B5EF4-FFF2-40B4-BE49-F238E27FC236}">
                <a16:creationId xmlns:a16="http://schemas.microsoft.com/office/drawing/2014/main" id="{02766E03-6A25-49E5-B675-E812CF5AF39C}"/>
              </a:ext>
            </a:extLst>
          </p:cNvPr>
          <p:cNvSpPr txBox="1">
            <a:spLocks/>
          </p:cNvSpPr>
          <p:nvPr/>
        </p:nvSpPr>
        <p:spPr bwMode="auto">
          <a:xfrm>
            <a:off x="421313" y="792662"/>
            <a:ext cx="5592640" cy="4153989"/>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298450">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Alternative Kommunikationswege anbieten</a:t>
            </a:r>
          </a:p>
          <a:p>
            <a:pPr marL="457200" indent="-298450">
              <a:buClr>
                <a:schemeClr val="dk1"/>
              </a:buClr>
              <a:buSzPts val="1100"/>
              <a:buFont typeface="Arial" panose="020B0604020202020204" pitchFamily="34" charset="0"/>
              <a:buChar char="•"/>
            </a:pPr>
            <a:r>
              <a:rPr lang="de-DE" sz="1600" dirty="0">
                <a:latin typeface="Arial"/>
                <a:ea typeface="Arial"/>
                <a:cs typeface="Arial"/>
                <a:hlinkClick r:id="rId3">
                  <a:extLst>
                    <a:ext uri="{A12FA001-AC4F-418D-AE19-62706E023703}">
                      <ahyp:hlinkClr xmlns:ahyp="http://schemas.microsoft.com/office/drawing/2018/hyperlinkcolor" val="tx"/>
                    </a:ext>
                  </a:extLst>
                </a:hlinkClick>
              </a:rPr>
              <a:t>Sensibilisierungsvideo: Hörbeeinträchtigungen erfahren</a:t>
            </a:r>
            <a:endParaRPr lang="de-DE" sz="1600" dirty="0">
              <a:latin typeface="Arial"/>
              <a:ea typeface="Arial"/>
              <a:cs typeface="Arial"/>
            </a:endParaRP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Untertitelung für Videos und Vorträge</a:t>
            </a:r>
            <a:br>
              <a:rPr lang="de-DE" sz="1600" dirty="0">
                <a:solidFill>
                  <a:schemeClr val="dk1"/>
                </a:solidFill>
                <a:latin typeface="Arial"/>
                <a:ea typeface="Arial"/>
                <a:cs typeface="Arial"/>
              </a:rPr>
            </a:br>
            <a:r>
              <a:rPr lang="de-DE" sz="1600" dirty="0">
                <a:solidFill>
                  <a:schemeClr val="dk1"/>
                </a:solidFill>
                <a:latin typeface="Arial"/>
                <a:ea typeface="Arial"/>
                <a:cs typeface="Arial"/>
              </a:rPr>
              <a:t>vorab und im Nachgang verfügbar</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Live-Untertitelung: Schriftdolmetscher*innen</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Beispiele aus der Praxis</a:t>
            </a:r>
          </a:p>
          <a:p>
            <a:pPr marL="800100" lvl="1"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Kund*</a:t>
            </a:r>
            <a:r>
              <a:rPr lang="de-DE" sz="1600" dirty="0" err="1">
                <a:solidFill>
                  <a:schemeClr val="dk1"/>
                </a:solidFill>
                <a:latin typeface="Arial"/>
                <a:ea typeface="Arial"/>
                <a:cs typeface="Arial"/>
              </a:rPr>
              <a:t>innenstopper</a:t>
            </a:r>
            <a:r>
              <a:rPr lang="de-DE" sz="1600" dirty="0">
                <a:solidFill>
                  <a:schemeClr val="dk1"/>
                </a:solidFill>
                <a:latin typeface="Arial"/>
                <a:ea typeface="Arial"/>
                <a:cs typeface="Arial"/>
              </a:rPr>
              <a:t> ohne Ton/Kopfhörer</a:t>
            </a:r>
          </a:p>
          <a:p>
            <a:pPr marL="800100" lvl="1"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Grußwort mit technischen Problemen</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Schulung der Projektpartner Videos barrierearm erstellen mit Unterstützung von Tools, beispielsweise mit </a:t>
            </a:r>
            <a:r>
              <a:rPr lang="de-DE" sz="1600" dirty="0" err="1">
                <a:solidFill>
                  <a:schemeClr val="dk1"/>
                </a:solidFill>
                <a:latin typeface="Arial"/>
                <a:ea typeface="Arial"/>
                <a:cs typeface="Arial"/>
              </a:rPr>
              <a:t>Whisper</a:t>
            </a:r>
            <a:r>
              <a:rPr lang="de-DE" sz="1600" dirty="0">
                <a:solidFill>
                  <a:schemeClr val="dk1"/>
                </a:solidFill>
                <a:latin typeface="Arial"/>
                <a:ea typeface="Arial"/>
                <a:cs typeface="Arial"/>
              </a:rPr>
              <a:t> </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Untertitele Projektvideos Beispiele: </a:t>
            </a:r>
          </a:p>
          <a:p>
            <a:pPr marL="914400" lvl="1" indent="-298450">
              <a:buClr>
                <a:schemeClr val="dk1"/>
              </a:buClr>
              <a:buSzPts val="1100"/>
              <a:buFont typeface="Arial" panose="020B0604020202020204" pitchFamily="34" charset="0"/>
              <a:buChar char="•"/>
            </a:pPr>
            <a:r>
              <a:rPr lang="de-DE" sz="1600" u="sng" dirty="0">
                <a:latin typeface="Arial"/>
                <a:ea typeface="Arial"/>
                <a:cs typeface="Arial"/>
                <a:hlinkClick r:id="rId4">
                  <a:extLst>
                    <a:ext uri="{A12FA001-AC4F-418D-AE19-62706E023703}">
                      <ahyp:hlinkClr xmlns:ahyp="http://schemas.microsoft.com/office/drawing/2018/hyperlinkcolor" val="tx"/>
                    </a:ext>
                  </a:extLst>
                </a:hlinkClick>
              </a:rPr>
              <a:t>Lehre virtuell</a:t>
            </a:r>
            <a:endParaRPr lang="de-DE" sz="1600" dirty="0">
              <a:latin typeface="Arial"/>
              <a:ea typeface="Arial"/>
              <a:cs typeface="Arial"/>
            </a:endParaRPr>
          </a:p>
          <a:p>
            <a:pPr marL="914400" lvl="1" indent="-298450">
              <a:buClr>
                <a:schemeClr val="dk1"/>
              </a:buClr>
              <a:buSzPts val="1100"/>
              <a:buFont typeface="Arial" panose="020B0604020202020204" pitchFamily="34" charset="0"/>
              <a:buChar char="•"/>
            </a:pPr>
            <a:r>
              <a:rPr lang="de-DE" sz="1600" u="sng" dirty="0">
                <a:latin typeface="Arial"/>
                <a:ea typeface="Arial"/>
                <a:cs typeface="Arial"/>
                <a:hlinkClick r:id="rId5">
                  <a:extLst>
                    <a:ext uri="{A12FA001-AC4F-418D-AE19-62706E023703}">
                      <ahyp:hlinkClr xmlns:ahyp="http://schemas.microsoft.com/office/drawing/2018/hyperlinkcolor" val="tx"/>
                    </a:ext>
                  </a:extLst>
                </a:hlinkClick>
              </a:rPr>
              <a:t>HessenHub</a:t>
            </a:r>
            <a:r>
              <a:rPr lang="de-DE" sz="1600" u="sng" dirty="0">
                <a:latin typeface="Arial"/>
                <a:ea typeface="Arial"/>
                <a:cs typeface="Arial"/>
              </a:rPr>
              <a:t>             </a:t>
            </a:r>
            <a:endParaRPr lang="de-DE" sz="1400" dirty="0">
              <a:latin typeface="Arial"/>
              <a:ea typeface="Arial"/>
              <a:cs typeface="Arial"/>
            </a:endParaRPr>
          </a:p>
        </p:txBody>
      </p:sp>
      <p:pic>
        <p:nvPicPr>
          <p:cNvPr id="8" name="Google Shape;251;p32" descr="Publikum schaut auf mit Beamer projizierte Videokonferenz-Aufzeichnung. ">
            <a:extLst>
              <a:ext uri="{FF2B5EF4-FFF2-40B4-BE49-F238E27FC236}">
                <a16:creationId xmlns:a16="http://schemas.microsoft.com/office/drawing/2014/main" id="{DA1C87B0-AB87-49C8-8CB6-687D5C802DE4}"/>
              </a:ext>
            </a:extLst>
          </p:cNvPr>
          <p:cNvPicPr preferRelativeResize="0"/>
          <p:nvPr/>
        </p:nvPicPr>
        <p:blipFill rotWithShape="1">
          <a:blip r:embed="rId6">
            <a:alphaModFix/>
          </a:blip>
          <a:srcRect b="13562"/>
          <a:stretch/>
        </p:blipFill>
        <p:spPr>
          <a:xfrm>
            <a:off x="6229351" y="714637"/>
            <a:ext cx="2163612" cy="2806001"/>
          </a:xfrm>
          <a:prstGeom prst="rect">
            <a:avLst/>
          </a:prstGeom>
          <a:noFill/>
          <a:ln>
            <a:noFill/>
          </a:ln>
        </p:spPr>
      </p:pic>
      <p:sp>
        <p:nvSpPr>
          <p:cNvPr id="10" name="Google Shape;104;p19">
            <a:extLst>
              <a:ext uri="{FF2B5EF4-FFF2-40B4-BE49-F238E27FC236}">
                <a16:creationId xmlns:a16="http://schemas.microsoft.com/office/drawing/2014/main" id="{44E152AF-4297-40C7-8B5B-30435E00785F}"/>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13</a:t>
            </a:fld>
            <a:endParaRPr lang="de" dirty="0">
              <a:solidFill>
                <a:schemeClr val="bg1"/>
              </a:solidFill>
            </a:endParaRPr>
          </a:p>
        </p:txBody>
      </p:sp>
    </p:spTree>
    <p:extLst>
      <p:ext uri="{BB962C8B-B14F-4D97-AF65-F5344CB8AC3E}">
        <p14:creationId xmlns:p14="http://schemas.microsoft.com/office/powerpoint/2010/main" val="80087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Untertitel mit Melvin</a:t>
            </a:r>
          </a:p>
        </p:txBody>
      </p:sp>
      <p:sp>
        <p:nvSpPr>
          <p:cNvPr id="7" name="Google Shape;261;p33">
            <a:extLst>
              <a:ext uri="{FF2B5EF4-FFF2-40B4-BE49-F238E27FC236}">
                <a16:creationId xmlns:a16="http://schemas.microsoft.com/office/drawing/2014/main" id="{98AC2A42-C43A-423C-9833-3F998E43DF3D}"/>
              </a:ext>
            </a:extLst>
          </p:cNvPr>
          <p:cNvSpPr txBox="1">
            <a:spLocks/>
          </p:cNvSpPr>
          <p:nvPr/>
        </p:nvSpPr>
        <p:spPr bwMode="auto">
          <a:xfrm>
            <a:off x="432768" y="1348903"/>
            <a:ext cx="7479197" cy="30990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Praxis-Tipp: KI-Werkzeug "Melvin" </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Projekt Shuffle – Hochschulinitiative digitale Barrierefreiheit für Alle</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tx1"/>
                </a:solidFill>
                <a:latin typeface="Arial"/>
                <a:ea typeface="Arial"/>
                <a:cs typeface="Arial"/>
              </a:rPr>
              <a:t>Melvin befindet sich noch in der Entwicklung, kann aber genutzt werden </a:t>
            </a:r>
            <a:br>
              <a:rPr lang="de-DE" sz="1600" dirty="0">
                <a:solidFill>
                  <a:schemeClr val="tx1"/>
                </a:solidFill>
                <a:latin typeface="Arial"/>
                <a:ea typeface="Arial"/>
                <a:cs typeface="Arial"/>
              </a:rPr>
            </a:br>
            <a:r>
              <a:rPr lang="de-DE" sz="1600" dirty="0">
                <a:solidFill>
                  <a:schemeClr val="tx1"/>
                </a:solidFill>
                <a:latin typeface="Arial"/>
                <a:ea typeface="Arial"/>
                <a:cs typeface="Arial"/>
              </a:rPr>
              <a:t>(Anmeldung über Webseite)</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Open Source </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integrierter barrierefreier Video-Player per Link</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tx1"/>
                </a:solidFill>
                <a:latin typeface="Arial"/>
                <a:ea typeface="Arial"/>
                <a:cs typeface="Arial"/>
              </a:rPr>
              <a:t>Verbesserungen des Untertitel im Nachgang oder live</a:t>
            </a:r>
          </a:p>
          <a:p>
            <a:pPr marL="457200" indent="-298450">
              <a:lnSpc>
                <a:spcPct val="100000"/>
              </a:lnSpc>
              <a:spcBef>
                <a:spcPts val="1200"/>
              </a:spcBef>
              <a:buClr>
                <a:schemeClr val="dk1"/>
              </a:buClr>
              <a:buSzPts val="1100"/>
              <a:buFont typeface="Arial" panose="020B0604020202020204" pitchFamily="34" charset="0"/>
              <a:buChar char="•"/>
            </a:pPr>
            <a:r>
              <a:rPr lang="de-DE" sz="1600" dirty="0">
                <a:solidFill>
                  <a:schemeClr val="tx1"/>
                </a:solidFill>
                <a:latin typeface="Arial"/>
                <a:ea typeface="Arial"/>
                <a:cs typeface="Arial"/>
              </a:rPr>
              <a:t>Kann auf eigenem Server aufgesetzt werden (GitHub)</a:t>
            </a:r>
          </a:p>
          <a:p>
            <a:pPr marL="571500" indent="-298450">
              <a:buClr>
                <a:schemeClr val="dk1"/>
              </a:buClr>
              <a:buSzPts val="1100"/>
              <a:buFont typeface="Arial"/>
              <a:buChar char="○"/>
            </a:pPr>
            <a:endParaRPr lang="de-DE" sz="1400" dirty="0">
              <a:solidFill>
                <a:schemeClr val="tx1"/>
              </a:solidFill>
              <a:latin typeface="Arial"/>
              <a:ea typeface="Arial"/>
              <a:cs typeface="Arial"/>
            </a:endParaRPr>
          </a:p>
        </p:txBody>
      </p:sp>
      <p:sp>
        <p:nvSpPr>
          <p:cNvPr id="8" name="Google Shape;104;p19">
            <a:extLst>
              <a:ext uri="{FF2B5EF4-FFF2-40B4-BE49-F238E27FC236}">
                <a16:creationId xmlns:a16="http://schemas.microsoft.com/office/drawing/2014/main" id="{AA08EAC8-9B6C-4F27-AC6A-2659A860D286}"/>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14</a:t>
            </a:fld>
            <a:endParaRPr lang="de" dirty="0">
              <a:solidFill>
                <a:schemeClr val="bg1"/>
              </a:solidFill>
            </a:endParaRPr>
          </a:p>
        </p:txBody>
      </p:sp>
      <p:pic>
        <p:nvPicPr>
          <p:cNvPr id="9" name="Grafik 8" descr="Logo: Shuffle">
            <a:extLst>
              <a:ext uri="{FF2B5EF4-FFF2-40B4-BE49-F238E27FC236}">
                <a16:creationId xmlns:a16="http://schemas.microsoft.com/office/drawing/2014/main" id="{504795F8-3D8C-4BDF-A4D0-DB68F90D6334}"/>
              </a:ext>
            </a:extLst>
          </p:cNvPr>
          <p:cNvPicPr>
            <a:picLocks noChangeAspect="1"/>
          </p:cNvPicPr>
          <p:nvPr/>
        </p:nvPicPr>
        <p:blipFill>
          <a:blip r:embed="rId3"/>
          <a:stretch>
            <a:fillRect/>
          </a:stretch>
        </p:blipFill>
        <p:spPr>
          <a:xfrm>
            <a:off x="5444685" y="531834"/>
            <a:ext cx="3112099" cy="1149281"/>
          </a:xfrm>
          <a:prstGeom prst="rect">
            <a:avLst/>
          </a:prstGeom>
        </p:spPr>
      </p:pic>
    </p:spTree>
    <p:extLst>
      <p:ext uri="{BB962C8B-B14F-4D97-AF65-F5344CB8AC3E}">
        <p14:creationId xmlns:p14="http://schemas.microsoft.com/office/powerpoint/2010/main" val="310984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4B52F3-9E5B-456D-889B-9215585AACFD}"/>
              </a:ext>
            </a:extLst>
          </p:cNvPr>
          <p:cNvSpPr>
            <a:spLocks noGrp="1"/>
          </p:cNvSpPr>
          <p:nvPr>
            <p:ph type="title"/>
          </p:nvPr>
        </p:nvSpPr>
        <p:spPr/>
        <p:txBody>
          <a:bodyPr/>
          <a:lstStyle/>
          <a:p>
            <a:r>
              <a:rPr lang="de-DE" dirty="0"/>
              <a:t>Melvin Screenshot</a:t>
            </a:r>
          </a:p>
        </p:txBody>
      </p:sp>
      <p:pic>
        <p:nvPicPr>
          <p:cNvPr id="5" name="Grafik 4" descr="Screenshot: Videoplayer mit Untertiteln und Transkrip. ">
            <a:extLst>
              <a:ext uri="{FF2B5EF4-FFF2-40B4-BE49-F238E27FC236}">
                <a16:creationId xmlns:a16="http://schemas.microsoft.com/office/drawing/2014/main" id="{3E5967E9-13EB-4EDC-910D-61008CD58320}"/>
              </a:ext>
            </a:extLst>
          </p:cNvPr>
          <p:cNvPicPr>
            <a:picLocks noChangeAspect="1"/>
          </p:cNvPicPr>
          <p:nvPr/>
        </p:nvPicPr>
        <p:blipFill>
          <a:blip r:embed="rId2"/>
          <a:stretch>
            <a:fillRect/>
          </a:stretch>
        </p:blipFill>
        <p:spPr>
          <a:xfrm>
            <a:off x="783321" y="1106475"/>
            <a:ext cx="7591082" cy="3231609"/>
          </a:xfrm>
          <a:prstGeom prst="rect">
            <a:avLst/>
          </a:prstGeom>
        </p:spPr>
      </p:pic>
    </p:spTree>
    <p:extLst>
      <p:ext uri="{BB962C8B-B14F-4D97-AF65-F5344CB8AC3E}">
        <p14:creationId xmlns:p14="http://schemas.microsoft.com/office/powerpoint/2010/main" val="12331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Thema 4: Sprechen</a:t>
            </a:r>
            <a:br>
              <a:rPr lang="de-DE" dirty="0"/>
            </a:br>
            <a:endParaRPr lang="de-DE" dirty="0"/>
          </a:p>
        </p:txBody>
      </p:sp>
      <p:sp>
        <p:nvSpPr>
          <p:cNvPr id="7" name="Google Shape;271;p34">
            <a:extLst>
              <a:ext uri="{FF2B5EF4-FFF2-40B4-BE49-F238E27FC236}">
                <a16:creationId xmlns:a16="http://schemas.microsoft.com/office/drawing/2014/main" id="{D9AFBBA8-0941-464F-AAB9-7710F80F5ECF}"/>
              </a:ext>
            </a:extLst>
          </p:cNvPr>
          <p:cNvSpPr txBox="1">
            <a:spLocks/>
          </p:cNvSpPr>
          <p:nvPr/>
        </p:nvSpPr>
        <p:spPr bwMode="auto">
          <a:xfrm>
            <a:off x="432768" y="1348902"/>
            <a:ext cx="4687871" cy="3153439"/>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Inklusive Kommunikation durch Mikrophone</a:t>
            </a:r>
          </a:p>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Redner*innen im Vorfeld informieren</a:t>
            </a:r>
          </a:p>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Hinweise zu Hörhilfe-App o.ä.</a:t>
            </a:r>
          </a:p>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wichtig auch für Schriftdolmetscher*innen</a:t>
            </a:r>
          </a:p>
          <a:p>
            <a:pPr marL="742950" indent="-285750">
              <a:buFont typeface="Arial" panose="020B0604020202020204" pitchFamily="34" charset="0"/>
              <a:buChar char="•"/>
            </a:pPr>
            <a:endParaRPr lang="de-DE" sz="1600" dirty="0">
              <a:solidFill>
                <a:schemeClr val="dk1"/>
              </a:solidFill>
              <a:highlight>
                <a:schemeClr val="lt1"/>
              </a:highlight>
              <a:latin typeface="Arial"/>
              <a:ea typeface="Arial"/>
              <a:cs typeface="Arial"/>
            </a:endParaRPr>
          </a:p>
          <a:p>
            <a:pPr marL="0" indent="0">
              <a:buNone/>
            </a:pPr>
            <a:r>
              <a:rPr lang="de-DE" sz="1600" dirty="0">
                <a:solidFill>
                  <a:schemeClr val="dk1"/>
                </a:solidFill>
                <a:highlight>
                  <a:schemeClr val="lt1"/>
                </a:highlight>
                <a:latin typeface="Arial"/>
                <a:ea typeface="Arial"/>
                <a:cs typeface="Arial"/>
              </a:rPr>
              <a:t>Tipps für Nutzung von Mikrophonen:</a:t>
            </a:r>
          </a:p>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Sich vorstellen, bevor gesprochen wird</a:t>
            </a:r>
          </a:p>
          <a:p>
            <a:pPr marL="457200" indent="-301625">
              <a:buClr>
                <a:schemeClr val="dk1"/>
              </a:buClr>
              <a:buSzPts val="1150"/>
              <a:buFont typeface="Arial" panose="020B0604020202020204" pitchFamily="34" charset="0"/>
              <a:buChar char="•"/>
            </a:pPr>
            <a:r>
              <a:rPr lang="de-DE" sz="1600" dirty="0">
                <a:solidFill>
                  <a:schemeClr val="dk1"/>
                </a:solidFill>
                <a:highlight>
                  <a:schemeClr val="lt1"/>
                </a:highlight>
                <a:latin typeface="Arial"/>
                <a:ea typeface="Arial"/>
                <a:cs typeface="Arial"/>
              </a:rPr>
              <a:t>Inhalte laut vortragen statt auf Texte verweisen "lesen sie selbst"</a:t>
            </a:r>
          </a:p>
          <a:p>
            <a:pPr marL="457200" indent="-292100">
              <a:buClr>
                <a:schemeClr val="dk1"/>
              </a:buClr>
              <a:buSzPts val="1000"/>
              <a:buFont typeface="Arial" panose="020B0604020202020204" pitchFamily="34" charset="0"/>
              <a:buChar char="•"/>
            </a:pPr>
            <a:r>
              <a:rPr lang="de-DE" sz="1600" dirty="0">
                <a:solidFill>
                  <a:schemeClr val="dk1"/>
                </a:solidFill>
                <a:latin typeface="Arial"/>
                <a:ea typeface="Arial"/>
                <a:cs typeface="Arial"/>
              </a:rPr>
              <a:t>langsam und deutlich gesprochene, </a:t>
            </a:r>
            <a:br>
              <a:rPr lang="de-DE" sz="1600" dirty="0">
                <a:solidFill>
                  <a:schemeClr val="dk1"/>
                </a:solidFill>
                <a:latin typeface="Arial"/>
                <a:ea typeface="Arial"/>
                <a:cs typeface="Arial"/>
              </a:rPr>
            </a:br>
            <a:r>
              <a:rPr lang="de-DE" sz="1600" dirty="0">
                <a:solidFill>
                  <a:schemeClr val="dk1"/>
                </a:solidFill>
                <a:latin typeface="Arial"/>
                <a:ea typeface="Arial"/>
                <a:cs typeface="Arial"/>
              </a:rPr>
              <a:t>klare Sprache</a:t>
            </a:r>
            <a:endParaRPr lang="de-DE" sz="1600" dirty="0">
              <a:solidFill>
                <a:schemeClr val="dk1"/>
              </a:solidFill>
              <a:highlight>
                <a:srgbClr val="E9CECE"/>
              </a:highlight>
              <a:latin typeface="Arial"/>
              <a:ea typeface="Arial"/>
              <a:cs typeface="Arial"/>
            </a:endParaRPr>
          </a:p>
          <a:p>
            <a:pPr marL="0" indent="0">
              <a:spcBef>
                <a:spcPts val="1200"/>
              </a:spcBef>
              <a:buFont typeface="Atkinson Hyperlegible"/>
              <a:buNone/>
            </a:pPr>
            <a:endParaRPr lang="de-DE" sz="1150" dirty="0">
              <a:solidFill>
                <a:srgbClr val="485365"/>
              </a:solidFill>
              <a:highlight>
                <a:srgbClr val="E9CECE"/>
              </a:highlight>
              <a:latin typeface="Arial"/>
              <a:ea typeface="Arial"/>
              <a:cs typeface="Arial"/>
            </a:endParaRPr>
          </a:p>
        </p:txBody>
      </p:sp>
      <p:pic>
        <p:nvPicPr>
          <p:cNvPr id="8" name="Google Shape;273;p34" descr="Frau im Publikum spricht ins Mikrofon. ">
            <a:extLst>
              <a:ext uri="{FF2B5EF4-FFF2-40B4-BE49-F238E27FC236}">
                <a16:creationId xmlns:a16="http://schemas.microsoft.com/office/drawing/2014/main" id="{BD785596-5F98-4B40-A90A-10F5CADE6A0D}"/>
              </a:ext>
            </a:extLst>
          </p:cNvPr>
          <p:cNvPicPr preferRelativeResize="0"/>
          <p:nvPr/>
        </p:nvPicPr>
        <p:blipFill rotWithShape="1">
          <a:blip r:embed="rId3">
            <a:alphaModFix/>
          </a:blip>
          <a:srcRect t="7765" b="9356"/>
          <a:stretch/>
        </p:blipFill>
        <p:spPr>
          <a:xfrm>
            <a:off x="5117852" y="494736"/>
            <a:ext cx="2536184" cy="3153439"/>
          </a:xfrm>
          <a:prstGeom prst="rect">
            <a:avLst/>
          </a:prstGeom>
          <a:noFill/>
          <a:ln>
            <a:noFill/>
          </a:ln>
        </p:spPr>
      </p:pic>
      <p:pic>
        <p:nvPicPr>
          <p:cNvPr id="9" name="Grafik 8" descr="Informationen und 3-stufige Anleitung zur Hörhilfe-App.">
            <a:extLst>
              <a:ext uri="{FF2B5EF4-FFF2-40B4-BE49-F238E27FC236}">
                <a16:creationId xmlns:a16="http://schemas.microsoft.com/office/drawing/2014/main" id="{D95785F2-063D-48FF-BB5A-8DD614380DAB}"/>
              </a:ext>
            </a:extLst>
          </p:cNvPr>
          <p:cNvPicPr>
            <a:picLocks noChangeAspect="1"/>
          </p:cNvPicPr>
          <p:nvPr/>
        </p:nvPicPr>
        <p:blipFill>
          <a:blip r:embed="rId4"/>
          <a:stretch>
            <a:fillRect/>
          </a:stretch>
        </p:blipFill>
        <p:spPr>
          <a:xfrm>
            <a:off x="7162800" y="1915281"/>
            <a:ext cx="1802012" cy="2421248"/>
          </a:xfrm>
          <a:prstGeom prst="rect">
            <a:avLst/>
          </a:prstGeom>
        </p:spPr>
      </p:pic>
      <p:sp>
        <p:nvSpPr>
          <p:cNvPr id="10" name="Google Shape;104;p19">
            <a:extLst>
              <a:ext uri="{FF2B5EF4-FFF2-40B4-BE49-F238E27FC236}">
                <a16:creationId xmlns:a16="http://schemas.microsoft.com/office/drawing/2014/main" id="{909B0BFF-1810-4CE3-B518-D78DD8EE79A8}"/>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16</a:t>
            </a:fld>
            <a:endParaRPr lang="de" dirty="0">
              <a:solidFill>
                <a:schemeClr val="bg1"/>
              </a:solidFill>
            </a:endParaRPr>
          </a:p>
        </p:txBody>
      </p:sp>
    </p:spTree>
    <p:extLst>
      <p:ext uri="{BB962C8B-B14F-4D97-AF65-F5344CB8AC3E}">
        <p14:creationId xmlns:p14="http://schemas.microsoft.com/office/powerpoint/2010/main" val="63812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Schriftliche Partizipationsmöglichkeiten bieten</a:t>
            </a:r>
            <a:br>
              <a:rPr lang="de-DE" dirty="0"/>
            </a:br>
            <a:endParaRPr lang="de-DE" dirty="0"/>
          </a:p>
        </p:txBody>
      </p:sp>
      <p:sp>
        <p:nvSpPr>
          <p:cNvPr id="7" name="Google Shape;282;p35">
            <a:extLst>
              <a:ext uri="{FF2B5EF4-FFF2-40B4-BE49-F238E27FC236}">
                <a16:creationId xmlns:a16="http://schemas.microsoft.com/office/drawing/2014/main" id="{53944CE4-4369-429D-8E9E-B8B1B0E57AB5}"/>
              </a:ext>
            </a:extLst>
          </p:cNvPr>
          <p:cNvSpPr txBox="1">
            <a:spLocks/>
          </p:cNvSpPr>
          <p:nvPr/>
        </p:nvSpPr>
        <p:spPr bwMode="auto">
          <a:xfrm>
            <a:off x="432775" y="1348899"/>
            <a:ext cx="3967200" cy="32784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298450">
              <a:spcBef>
                <a:spcPts val="1200"/>
              </a:spcBef>
              <a:buClr>
                <a:schemeClr val="dk1"/>
              </a:buClr>
              <a:buSzPts val="1100"/>
              <a:buFont typeface="Arial" panose="020B0604020202020204" pitchFamily="34" charset="0"/>
              <a:buChar char="•"/>
            </a:pPr>
            <a:r>
              <a:rPr lang="de-DE" sz="1600" dirty="0">
                <a:solidFill>
                  <a:schemeClr val="dk1"/>
                </a:solidFill>
                <a:latin typeface="Arial"/>
                <a:ea typeface="Arial"/>
                <a:cs typeface="Arial"/>
              </a:rPr>
              <a:t>Fragerunde inklusiv gestalten: </a:t>
            </a:r>
            <a:br>
              <a:rPr lang="de-DE" sz="1600" dirty="0">
                <a:solidFill>
                  <a:schemeClr val="dk1"/>
                </a:solidFill>
                <a:latin typeface="Arial"/>
                <a:ea typeface="Arial"/>
                <a:cs typeface="Arial"/>
              </a:rPr>
            </a:br>
            <a:r>
              <a:rPr lang="de-DE" sz="1600" dirty="0">
                <a:solidFill>
                  <a:schemeClr val="dk1"/>
                </a:solidFill>
                <a:latin typeface="Arial"/>
                <a:ea typeface="Arial"/>
                <a:cs typeface="Arial"/>
              </a:rPr>
              <a:t>Sprechen oder/ und Schreiben</a:t>
            </a:r>
          </a:p>
          <a:p>
            <a:pPr marL="457200"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Fragen via App (z.B. Audio Response System </a:t>
            </a:r>
            <a:r>
              <a:rPr lang="de-DE" sz="1600" u="sng" dirty="0" err="1">
                <a:latin typeface="Arial"/>
                <a:ea typeface="Arial"/>
                <a:cs typeface="Arial"/>
                <a:hlinkClick r:id="rId3">
                  <a:extLst>
                    <a:ext uri="{A12FA001-AC4F-418D-AE19-62706E023703}">
                      <ahyp:hlinkClr xmlns:ahyp="http://schemas.microsoft.com/office/drawing/2018/hyperlinkcolor" val="tx"/>
                    </a:ext>
                  </a:extLst>
                </a:hlinkClick>
              </a:rPr>
              <a:t>Particify</a:t>
            </a:r>
            <a:r>
              <a:rPr lang="de-DE" sz="1600" dirty="0">
                <a:solidFill>
                  <a:schemeClr val="dk1"/>
                </a:solidFill>
                <a:latin typeface="Arial"/>
                <a:ea typeface="Arial"/>
                <a:cs typeface="Arial"/>
              </a:rPr>
              <a:t>)</a:t>
            </a:r>
          </a:p>
          <a:p>
            <a:pPr marL="800100" lvl="1"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Wortwolken, Umfragen, </a:t>
            </a:r>
            <a:br>
              <a:rPr lang="de-DE" sz="1600" dirty="0">
                <a:solidFill>
                  <a:schemeClr val="dk1"/>
                </a:solidFill>
                <a:latin typeface="Arial"/>
                <a:ea typeface="Arial"/>
                <a:cs typeface="Arial"/>
              </a:rPr>
            </a:br>
            <a:r>
              <a:rPr lang="de-DE" sz="1600" dirty="0">
                <a:solidFill>
                  <a:schemeClr val="dk1"/>
                </a:solidFill>
                <a:latin typeface="Arial"/>
                <a:ea typeface="Arial"/>
                <a:cs typeface="Arial"/>
              </a:rPr>
              <a:t>Live Feedback, </a:t>
            </a:r>
            <a:r>
              <a:rPr lang="de-DE" sz="1600" dirty="0" err="1">
                <a:solidFill>
                  <a:schemeClr val="dk1"/>
                </a:solidFill>
                <a:latin typeface="Arial"/>
                <a:ea typeface="Arial"/>
                <a:cs typeface="Arial"/>
              </a:rPr>
              <a:t>Quizzes</a:t>
            </a:r>
            <a:endParaRPr lang="de-DE" sz="1600" dirty="0">
              <a:solidFill>
                <a:schemeClr val="dk1"/>
              </a:solidFill>
              <a:latin typeface="Arial"/>
              <a:ea typeface="Arial"/>
              <a:cs typeface="Arial"/>
            </a:endParaRPr>
          </a:p>
          <a:p>
            <a:pPr marL="800100" lvl="1" indent="-298450">
              <a:buClr>
                <a:schemeClr val="dk1"/>
              </a:buClr>
              <a:buSzPts val="1100"/>
              <a:buFont typeface="Arial" panose="020B0604020202020204" pitchFamily="34" charset="0"/>
              <a:buChar char="•"/>
            </a:pPr>
            <a:r>
              <a:rPr lang="de-DE" sz="1600" dirty="0">
                <a:solidFill>
                  <a:schemeClr val="dk1"/>
                </a:solidFill>
                <a:latin typeface="Arial"/>
                <a:ea typeface="Arial"/>
                <a:cs typeface="Arial"/>
              </a:rPr>
              <a:t>Datenschutz, Barrierefreiheit, Open Source </a:t>
            </a:r>
            <a:r>
              <a:rPr lang="de-DE" sz="1600" dirty="0" err="1">
                <a:solidFill>
                  <a:schemeClr val="dk1"/>
                </a:solidFill>
                <a:latin typeface="Arial"/>
                <a:ea typeface="Arial"/>
                <a:cs typeface="Arial"/>
              </a:rPr>
              <a:t>ARSnova</a:t>
            </a:r>
            <a:endParaRPr lang="de-DE" sz="1600" dirty="0">
              <a:solidFill>
                <a:schemeClr val="dk1"/>
              </a:solidFill>
              <a:latin typeface="Arial"/>
              <a:ea typeface="Arial"/>
              <a:cs typeface="Arial"/>
            </a:endParaRPr>
          </a:p>
          <a:p>
            <a:pPr marL="457200" indent="-298450">
              <a:buClr>
                <a:schemeClr val="dk1"/>
              </a:buClr>
              <a:buSzPts val="1100"/>
              <a:buFont typeface="Arial" panose="020B0604020202020204" pitchFamily="34" charset="0"/>
              <a:buChar char="•"/>
            </a:pPr>
            <a:r>
              <a:rPr lang="de-DE" sz="1600" dirty="0">
                <a:solidFill>
                  <a:schemeClr val="tx1"/>
                </a:solidFill>
                <a:latin typeface="Arial"/>
                <a:ea typeface="Arial"/>
                <a:cs typeface="Arial"/>
              </a:rPr>
              <a:t>Teilnahme mittels QR-Code</a:t>
            </a:r>
          </a:p>
        </p:txBody>
      </p:sp>
      <p:pic>
        <p:nvPicPr>
          <p:cNvPr id="9" name="Grafik 8" descr="KI generiertes Bild: Publikum bei Veranstaltung schaut auf Leinwand, auf dem ein großer QR-Code gezeigt wird.">
            <a:extLst>
              <a:ext uri="{FF2B5EF4-FFF2-40B4-BE49-F238E27FC236}">
                <a16:creationId xmlns:a16="http://schemas.microsoft.com/office/drawing/2014/main" id="{B859D25C-096B-4EEA-9BE5-23BE12D58AF3}"/>
              </a:ext>
            </a:extLst>
          </p:cNvPr>
          <p:cNvPicPr>
            <a:picLocks noChangeAspect="1"/>
          </p:cNvPicPr>
          <p:nvPr/>
        </p:nvPicPr>
        <p:blipFill>
          <a:blip r:embed="rId4"/>
          <a:stretch>
            <a:fillRect/>
          </a:stretch>
        </p:blipFill>
        <p:spPr>
          <a:xfrm>
            <a:off x="4105275" y="1531785"/>
            <a:ext cx="2647105" cy="2058859"/>
          </a:xfrm>
          <a:prstGeom prst="rect">
            <a:avLst/>
          </a:prstGeom>
        </p:spPr>
      </p:pic>
      <p:sp>
        <p:nvSpPr>
          <p:cNvPr id="10" name="Textfeld 9">
            <a:extLst>
              <a:ext uri="{FF2B5EF4-FFF2-40B4-BE49-F238E27FC236}">
                <a16:creationId xmlns:a16="http://schemas.microsoft.com/office/drawing/2014/main" id="{B710FBB5-9347-4118-BC64-900BD8AB5CEC}"/>
              </a:ext>
            </a:extLst>
          </p:cNvPr>
          <p:cNvSpPr txBox="1"/>
          <p:nvPr/>
        </p:nvSpPr>
        <p:spPr>
          <a:xfrm>
            <a:off x="4399975" y="3647306"/>
            <a:ext cx="2085827" cy="307777"/>
          </a:xfrm>
          <a:prstGeom prst="rect">
            <a:avLst/>
          </a:prstGeom>
          <a:noFill/>
        </p:spPr>
        <p:txBody>
          <a:bodyPr wrap="none" rtlCol="0">
            <a:spAutoFit/>
          </a:bodyPr>
          <a:lstStyle/>
          <a:p>
            <a:r>
              <a:rPr lang="de-DE" dirty="0"/>
              <a:t>Bild erstellt mit </a:t>
            </a:r>
            <a:r>
              <a:rPr lang="de-DE" dirty="0" err="1"/>
              <a:t>Fooocus</a:t>
            </a:r>
            <a:endParaRPr lang="de-DE" dirty="0"/>
          </a:p>
        </p:txBody>
      </p:sp>
      <p:pic>
        <p:nvPicPr>
          <p:cNvPr id="8" name="Google Shape;284;p35" descr="Smartphone-Screenshot von ars-particify.de. Text: Inhalt 1 von 2. Mach dich bereit! Die Inhalte werden nach und nach freigegeben. ">
            <a:extLst>
              <a:ext uri="{FF2B5EF4-FFF2-40B4-BE49-F238E27FC236}">
                <a16:creationId xmlns:a16="http://schemas.microsoft.com/office/drawing/2014/main" id="{CA26A57A-F4C8-4A3D-B66B-421A3932AF76}"/>
              </a:ext>
            </a:extLst>
          </p:cNvPr>
          <p:cNvPicPr preferRelativeResize="0"/>
          <p:nvPr/>
        </p:nvPicPr>
        <p:blipFill rotWithShape="1">
          <a:blip r:embed="rId5">
            <a:alphaModFix/>
          </a:blip>
          <a:srcRect t="3924"/>
          <a:stretch/>
        </p:blipFill>
        <p:spPr>
          <a:xfrm>
            <a:off x="7122260" y="926213"/>
            <a:ext cx="1396157" cy="2906997"/>
          </a:xfrm>
          <a:prstGeom prst="rect">
            <a:avLst/>
          </a:prstGeom>
          <a:noFill/>
          <a:ln>
            <a:noFill/>
          </a:ln>
        </p:spPr>
      </p:pic>
      <p:sp>
        <p:nvSpPr>
          <p:cNvPr id="11" name="Google Shape;104;p19">
            <a:extLst>
              <a:ext uri="{FF2B5EF4-FFF2-40B4-BE49-F238E27FC236}">
                <a16:creationId xmlns:a16="http://schemas.microsoft.com/office/drawing/2014/main" id="{4210CB0C-10C3-4B95-B2AC-BF122A328C50}"/>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17</a:t>
            </a:fld>
            <a:endParaRPr lang="de" dirty="0">
              <a:solidFill>
                <a:schemeClr val="bg1"/>
              </a:solidFill>
            </a:endParaRPr>
          </a:p>
        </p:txBody>
      </p:sp>
    </p:spTree>
    <p:extLst>
      <p:ext uri="{BB962C8B-B14F-4D97-AF65-F5344CB8AC3E}">
        <p14:creationId xmlns:p14="http://schemas.microsoft.com/office/powerpoint/2010/main" val="231750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Thema 5: Poster &amp; Stände</a:t>
            </a:r>
            <a:br>
              <a:rPr lang="de-DE" dirty="0"/>
            </a:br>
            <a:endParaRPr lang="de-DE" dirty="0"/>
          </a:p>
        </p:txBody>
      </p:sp>
      <p:sp>
        <p:nvSpPr>
          <p:cNvPr id="7" name="Google Shape;293;p36">
            <a:extLst>
              <a:ext uri="{FF2B5EF4-FFF2-40B4-BE49-F238E27FC236}">
                <a16:creationId xmlns:a16="http://schemas.microsoft.com/office/drawing/2014/main" id="{B05E03FD-75AF-4DEA-9E2D-34C4DF4646EB}"/>
              </a:ext>
            </a:extLst>
          </p:cNvPr>
          <p:cNvSpPr txBox="1">
            <a:spLocks/>
          </p:cNvSpPr>
          <p:nvPr/>
        </p:nvSpPr>
        <p:spPr bwMode="auto">
          <a:xfrm>
            <a:off x="432768" y="1348903"/>
            <a:ext cx="4553902"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Nach Möglichkeit im Vorfeld online stellen</a:t>
            </a:r>
          </a:p>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Ist eine barrierefreie Aufbereitung zumutbar?</a:t>
            </a:r>
          </a:p>
          <a:p>
            <a:pPr marL="914400" lvl="1" indent="-298450">
              <a:buClr>
                <a:schemeClr val="dk1"/>
              </a:buClr>
              <a:buSzPts val="1100"/>
              <a:buFont typeface="Arial" panose="020B0604020202020204" pitchFamily="34" charset="0"/>
              <a:buChar char="•"/>
            </a:pPr>
            <a:r>
              <a:rPr lang="de-DE" sz="1600" dirty="0">
                <a:solidFill>
                  <a:schemeClr val="tx1"/>
                </a:solidFill>
                <a:highlight>
                  <a:schemeClr val="lt1"/>
                </a:highlight>
                <a:latin typeface="Arial"/>
                <a:ea typeface="Arial"/>
                <a:cs typeface="Arial"/>
              </a:rPr>
              <a:t>Informationen für Vortragende bezüglich Kontrast, Lesereihenfolge etc. geben und Unterstützung anbieten</a:t>
            </a:r>
          </a:p>
          <a:p>
            <a:pPr marL="914400" lvl="1" indent="-298450">
              <a:buClr>
                <a:schemeClr val="dk1"/>
              </a:buClr>
              <a:buSzPts val="1100"/>
              <a:buFont typeface="Arial" panose="020B0604020202020204" pitchFamily="34" charset="0"/>
              <a:buChar char="•"/>
            </a:pPr>
            <a:r>
              <a:rPr lang="de-DE" sz="1600" dirty="0">
                <a:solidFill>
                  <a:schemeClr val="tx1"/>
                </a:solidFill>
                <a:highlight>
                  <a:schemeClr val="lt1"/>
                </a:highlight>
                <a:latin typeface="Arial"/>
                <a:ea typeface="Arial"/>
                <a:cs typeface="Arial"/>
              </a:rPr>
              <a:t>barrierefreie PDFs im Vorfeld zu erstellen braucht viel Expertise</a:t>
            </a:r>
          </a:p>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Umsetzungsbeispiel: Infokarten mit Schrift, Braille und QR-Code</a:t>
            </a:r>
          </a:p>
          <a:p>
            <a:pPr marL="0" indent="0">
              <a:buFont typeface="Atkinson Hyperlegible"/>
              <a:buNone/>
            </a:pPr>
            <a:endParaRPr lang="de-DE" sz="1150" dirty="0">
              <a:solidFill>
                <a:srgbClr val="485365"/>
              </a:solidFill>
              <a:highlight>
                <a:schemeClr val="lt1"/>
              </a:highlight>
              <a:latin typeface="Arial"/>
              <a:ea typeface="Arial"/>
              <a:cs typeface="Arial"/>
            </a:endParaRPr>
          </a:p>
          <a:p>
            <a:pPr marL="0" indent="0">
              <a:buFont typeface="Atkinson Hyperlegible"/>
              <a:buNone/>
            </a:pPr>
            <a:endParaRPr lang="de-DE" dirty="0"/>
          </a:p>
        </p:txBody>
      </p:sp>
      <p:pic>
        <p:nvPicPr>
          <p:cNvPr id="8" name="Google Shape;295;p36" descr="Vorderseite der Karte mit Titel: Sammelband zu Digitaler Barrierefreiheit">
            <a:extLst>
              <a:ext uri="{FF2B5EF4-FFF2-40B4-BE49-F238E27FC236}">
                <a16:creationId xmlns:a16="http://schemas.microsoft.com/office/drawing/2014/main" id="{613A52ED-6D17-4EBA-B899-C38D4449B69D}"/>
              </a:ext>
            </a:extLst>
          </p:cNvPr>
          <p:cNvPicPr preferRelativeResize="0">
            <a:picLocks noChangeAspect="1"/>
          </p:cNvPicPr>
          <p:nvPr/>
        </p:nvPicPr>
        <p:blipFill rotWithShape="1">
          <a:blip r:embed="rId3">
            <a:alphaModFix/>
          </a:blip>
          <a:srcRect b="53612"/>
          <a:stretch/>
        </p:blipFill>
        <p:spPr>
          <a:xfrm>
            <a:off x="5233850" y="1109600"/>
            <a:ext cx="2212740" cy="1440000"/>
          </a:xfrm>
          <a:prstGeom prst="rect">
            <a:avLst/>
          </a:prstGeom>
          <a:noFill/>
          <a:ln>
            <a:solidFill>
              <a:schemeClr val="tx1"/>
            </a:solidFill>
          </a:ln>
        </p:spPr>
      </p:pic>
      <p:pic>
        <p:nvPicPr>
          <p:cNvPr id="9" name="Google Shape;295;p36" descr="Rückseite der Karte mit Logos, Text, Platz für Brailleschrift und QR-Code">
            <a:extLst>
              <a:ext uri="{FF2B5EF4-FFF2-40B4-BE49-F238E27FC236}">
                <a16:creationId xmlns:a16="http://schemas.microsoft.com/office/drawing/2014/main" id="{BFAF7DA0-1069-4FD2-A9E0-20A4FDBCD50B}"/>
              </a:ext>
            </a:extLst>
          </p:cNvPr>
          <p:cNvPicPr preferRelativeResize="0">
            <a:picLocks noChangeAspect="1"/>
          </p:cNvPicPr>
          <p:nvPr/>
        </p:nvPicPr>
        <p:blipFill rotWithShape="1">
          <a:blip r:embed="rId3">
            <a:alphaModFix/>
          </a:blip>
          <a:srcRect t="47039"/>
          <a:stretch/>
        </p:blipFill>
        <p:spPr bwMode="auto">
          <a:xfrm>
            <a:off x="6340220" y="2362200"/>
            <a:ext cx="2212740" cy="1440000"/>
          </a:xfrm>
          <a:prstGeom prst="rect">
            <a:avLst/>
          </a:prstGeom>
          <a:noFill/>
          <a:ln>
            <a:solidFill>
              <a:schemeClr val="tx1"/>
            </a:solidFill>
          </a:ln>
        </p:spPr>
      </p:pic>
      <p:sp>
        <p:nvSpPr>
          <p:cNvPr id="10" name="Google Shape;104;p19">
            <a:extLst>
              <a:ext uri="{FF2B5EF4-FFF2-40B4-BE49-F238E27FC236}">
                <a16:creationId xmlns:a16="http://schemas.microsoft.com/office/drawing/2014/main" id="{25730866-02D0-41F5-AE8D-9F93CD501CE0}"/>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18</a:t>
            </a:fld>
            <a:endParaRPr lang="de" dirty="0">
              <a:solidFill>
                <a:schemeClr val="bg1"/>
              </a:solidFill>
            </a:endParaRPr>
          </a:p>
        </p:txBody>
      </p:sp>
    </p:spTree>
    <p:extLst>
      <p:ext uri="{BB962C8B-B14F-4D97-AF65-F5344CB8AC3E}">
        <p14:creationId xmlns:p14="http://schemas.microsoft.com/office/powerpoint/2010/main" val="7191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Poster mit Audio über QR-Code</a:t>
            </a:r>
            <a:br>
              <a:rPr lang="de-DE" dirty="0"/>
            </a:br>
            <a:endParaRPr lang="de-DE" dirty="0"/>
          </a:p>
        </p:txBody>
      </p:sp>
      <p:sp>
        <p:nvSpPr>
          <p:cNvPr id="7" name="Google Shape;304;p37">
            <a:extLst>
              <a:ext uri="{FF2B5EF4-FFF2-40B4-BE49-F238E27FC236}">
                <a16:creationId xmlns:a16="http://schemas.microsoft.com/office/drawing/2014/main" id="{B9EF038D-E238-4C4A-BA93-7706E0618E71}"/>
              </a:ext>
            </a:extLst>
          </p:cNvPr>
          <p:cNvSpPr txBox="1">
            <a:spLocks/>
          </p:cNvSpPr>
          <p:nvPr/>
        </p:nvSpPr>
        <p:spPr bwMode="auto">
          <a:xfrm>
            <a:off x="432769" y="1348903"/>
            <a:ext cx="4468840"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alternative einfachere Umsetzung:</a:t>
            </a:r>
          </a:p>
          <a:p>
            <a:pPr marL="914400" lvl="1"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mit Audioversion über QR-Code </a:t>
            </a:r>
          </a:p>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Universität Hamburg:  </a:t>
            </a:r>
            <a:r>
              <a:rPr lang="de-DE" sz="1600" u="sng" dirty="0">
                <a:highlight>
                  <a:schemeClr val="lt1"/>
                </a:highlight>
                <a:latin typeface="Arial"/>
                <a:ea typeface="Arial"/>
                <a:cs typeface="Arial"/>
                <a:hlinkClick r:id="rId3">
                  <a:extLst>
                    <a:ext uri="{A12FA001-AC4F-418D-AE19-62706E023703}">
                      <ahyp:hlinkClr xmlns:ahyp="http://schemas.microsoft.com/office/drawing/2018/hyperlinkcolor" val="tx"/>
                    </a:ext>
                  </a:extLst>
                </a:hlinkClick>
              </a:rPr>
              <a:t>Tipps zur Erstellung eines guten Alternativtexts für Poster</a:t>
            </a:r>
            <a:endParaRPr lang="de-DE" sz="1600" dirty="0">
              <a:highlight>
                <a:schemeClr val="lt1"/>
              </a:highlight>
              <a:latin typeface="Arial"/>
              <a:ea typeface="Arial"/>
              <a:cs typeface="Arial"/>
            </a:endParaRPr>
          </a:p>
          <a:p>
            <a:pPr marL="457200" indent="-301625">
              <a:buClr>
                <a:srgbClr val="485365"/>
              </a:buClr>
              <a:buSzPts val="1150"/>
              <a:buFont typeface="Arial" panose="020B0604020202020204" pitchFamily="34" charset="0"/>
              <a:buChar char="•"/>
            </a:pPr>
            <a:r>
              <a:rPr lang="de-DE" sz="1600" dirty="0">
                <a:solidFill>
                  <a:schemeClr val="tx1"/>
                </a:solidFill>
                <a:highlight>
                  <a:schemeClr val="lt1"/>
                </a:highlight>
                <a:latin typeface="Arial"/>
                <a:ea typeface="Arial"/>
                <a:cs typeface="Arial"/>
              </a:rPr>
              <a:t>Link zum Poster: </a:t>
            </a:r>
            <a:r>
              <a:rPr lang="de-DE" sz="1600" dirty="0">
                <a:highlight>
                  <a:schemeClr val="lt1"/>
                </a:highlight>
                <a:latin typeface="Arial"/>
                <a:ea typeface="Arial"/>
                <a:cs typeface="Arial"/>
                <a:hlinkClick r:id="rId4">
                  <a:extLst>
                    <a:ext uri="{A12FA001-AC4F-418D-AE19-62706E023703}">
                      <ahyp:hlinkClr xmlns:ahyp="http://schemas.microsoft.com/office/drawing/2018/hyperlinkcolor" val="tx"/>
                    </a:ext>
                  </a:extLst>
                </a:hlinkClick>
              </a:rPr>
              <a:t>Digitale wissenschaftliche Publikationen barrierefrei erstellen – aber wie? Potential, Herausforderungen und Lösungen</a:t>
            </a:r>
            <a:r>
              <a:rPr lang="de-DE" sz="1600" dirty="0">
                <a:highlight>
                  <a:schemeClr val="lt1"/>
                </a:highlight>
                <a:latin typeface="Arial"/>
                <a:ea typeface="Arial"/>
                <a:cs typeface="Arial"/>
              </a:rPr>
              <a:t>. </a:t>
            </a:r>
            <a:r>
              <a:rPr lang="de-DE" sz="1600" dirty="0">
                <a:solidFill>
                  <a:schemeClr val="tx1"/>
                </a:solidFill>
                <a:highlight>
                  <a:schemeClr val="lt1"/>
                </a:highlight>
                <a:latin typeface="Arial"/>
                <a:cs typeface="Arial"/>
              </a:rPr>
              <a:t>DOI:10.20378/irb-92354</a:t>
            </a:r>
          </a:p>
          <a:p>
            <a:pPr marL="0" indent="0">
              <a:buFont typeface="Atkinson Hyperlegible"/>
              <a:buNone/>
            </a:pPr>
            <a:endParaRPr lang="de-DE" dirty="0"/>
          </a:p>
        </p:txBody>
      </p:sp>
      <p:pic>
        <p:nvPicPr>
          <p:cNvPr id="8" name="Google Shape;306;p37" descr="Poster: Digitale Wissenschaftliche Publikationen. Oben rechts ist ein QR-Code, über den man auf eine Audioversion des Posters zugreifen kann. ">
            <a:extLst>
              <a:ext uri="{FF2B5EF4-FFF2-40B4-BE49-F238E27FC236}">
                <a16:creationId xmlns:a16="http://schemas.microsoft.com/office/drawing/2014/main" id="{55905F8A-008D-4A03-B8D0-05774D398122}"/>
              </a:ext>
            </a:extLst>
          </p:cNvPr>
          <p:cNvPicPr preferRelativeResize="0"/>
          <p:nvPr/>
        </p:nvPicPr>
        <p:blipFill>
          <a:blip r:embed="rId5">
            <a:alphaModFix/>
          </a:blip>
          <a:stretch>
            <a:fillRect/>
          </a:stretch>
        </p:blipFill>
        <p:spPr>
          <a:xfrm>
            <a:off x="5251063" y="821975"/>
            <a:ext cx="2307800" cy="3246152"/>
          </a:xfrm>
          <a:prstGeom prst="rect">
            <a:avLst/>
          </a:prstGeom>
          <a:noFill/>
          <a:ln>
            <a:noFill/>
          </a:ln>
        </p:spPr>
      </p:pic>
      <p:sp>
        <p:nvSpPr>
          <p:cNvPr id="9" name="Google Shape;104;p19">
            <a:extLst>
              <a:ext uri="{FF2B5EF4-FFF2-40B4-BE49-F238E27FC236}">
                <a16:creationId xmlns:a16="http://schemas.microsoft.com/office/drawing/2014/main" id="{DE813116-9E59-4ED2-9FE4-DE69003DB88E}"/>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19</a:t>
            </a:fld>
            <a:endParaRPr lang="de" dirty="0">
              <a:solidFill>
                <a:schemeClr val="bg1"/>
              </a:solidFill>
            </a:endParaRPr>
          </a:p>
        </p:txBody>
      </p:sp>
    </p:spTree>
    <p:extLst>
      <p:ext uri="{BB962C8B-B14F-4D97-AF65-F5344CB8AC3E}">
        <p14:creationId xmlns:p14="http://schemas.microsoft.com/office/powerpoint/2010/main" val="24379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421313" y="1143075"/>
            <a:ext cx="4157550" cy="783675"/>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2100"/>
              <a:buFont typeface="Inter"/>
              <a:buNone/>
            </a:pPr>
            <a:r>
              <a:rPr lang="de" dirty="0"/>
              <a:t>Agenda</a:t>
            </a:r>
            <a:endParaRPr dirty="0"/>
          </a:p>
        </p:txBody>
      </p:sp>
      <p:sp>
        <p:nvSpPr>
          <p:cNvPr id="122" name="Google Shape;122;p21"/>
          <p:cNvSpPr txBox="1">
            <a:spLocks noGrp="1"/>
          </p:cNvSpPr>
          <p:nvPr>
            <p:ph type="subTitle" idx="1"/>
          </p:nvPr>
        </p:nvSpPr>
        <p:spPr>
          <a:xfrm>
            <a:off x="612900" y="1653275"/>
            <a:ext cx="6954000" cy="2709900"/>
          </a:xfrm>
          <a:prstGeom prst="rect">
            <a:avLst/>
          </a:prstGeom>
          <a:noFill/>
          <a:ln>
            <a:noFill/>
          </a:ln>
        </p:spPr>
        <p:txBody>
          <a:bodyPr spcFirstLastPara="1" wrap="square" lIns="68575" tIns="34275" rIns="68575" bIns="34275" anchor="t" anchorCtr="0">
            <a:normAutofit/>
          </a:bodyPr>
          <a:lstStyle/>
          <a:p>
            <a:pPr marL="457200" lvl="0" indent="-330200" algn="l" rtl="0">
              <a:lnSpc>
                <a:spcPct val="150000"/>
              </a:lnSpc>
              <a:spcBef>
                <a:spcPts val="800"/>
              </a:spcBef>
              <a:spcAft>
                <a:spcPts val="0"/>
              </a:spcAft>
              <a:buSzPts val="1600"/>
              <a:buAutoNum type="arabicPeriod"/>
            </a:pPr>
            <a:r>
              <a:rPr lang="de" b="0" dirty="0">
                <a:latin typeface="+mn-lt"/>
              </a:rPr>
              <a:t>Vorstellung </a:t>
            </a:r>
            <a:r>
              <a:rPr lang="de-DE" b="0" dirty="0">
                <a:latin typeface="+mn-lt"/>
              </a:rPr>
              <a:t>und Kontaktdaten</a:t>
            </a:r>
            <a:endParaRPr b="0" dirty="0">
              <a:latin typeface="+mn-lt"/>
            </a:endParaRPr>
          </a:p>
          <a:p>
            <a:pPr marL="457200" lvl="0" indent="-330200" algn="l" rtl="0">
              <a:lnSpc>
                <a:spcPct val="150000"/>
              </a:lnSpc>
              <a:spcBef>
                <a:spcPts val="0"/>
              </a:spcBef>
              <a:spcAft>
                <a:spcPts val="0"/>
              </a:spcAft>
              <a:buSzPts val="1600"/>
              <a:buAutoNum type="arabicPeriod"/>
            </a:pPr>
            <a:r>
              <a:rPr lang="de-DE" b="0" dirty="0">
                <a:latin typeface="+mn-lt"/>
              </a:rPr>
              <a:t>Warum</a:t>
            </a:r>
            <a:r>
              <a:rPr lang="de" b="0" dirty="0">
                <a:latin typeface="+mn-lt"/>
              </a:rPr>
              <a:t> ist Digitale Barrierefreiheit wichtig?</a:t>
            </a:r>
            <a:endParaRPr b="0" dirty="0">
              <a:latin typeface="+mn-lt"/>
            </a:endParaRPr>
          </a:p>
          <a:p>
            <a:pPr marL="457200" lvl="0" indent="-330200" algn="l" rtl="0">
              <a:lnSpc>
                <a:spcPct val="150000"/>
              </a:lnSpc>
              <a:spcBef>
                <a:spcPts val="0"/>
              </a:spcBef>
              <a:spcAft>
                <a:spcPts val="0"/>
              </a:spcAft>
              <a:buSzPts val="1600"/>
              <a:buAutoNum type="arabicPeriod"/>
            </a:pPr>
            <a:r>
              <a:rPr lang="de" b="0" dirty="0">
                <a:latin typeface="+mn-lt"/>
              </a:rPr>
              <a:t>Checklisten</a:t>
            </a:r>
            <a:endParaRPr b="0" dirty="0">
              <a:latin typeface="+mn-lt"/>
            </a:endParaRPr>
          </a:p>
          <a:p>
            <a:pPr marL="457200" lvl="0" indent="-330200" algn="l" rtl="0">
              <a:lnSpc>
                <a:spcPct val="150000"/>
              </a:lnSpc>
              <a:spcBef>
                <a:spcPts val="0"/>
              </a:spcBef>
              <a:spcAft>
                <a:spcPts val="0"/>
              </a:spcAft>
              <a:buSzPts val="1600"/>
              <a:buAutoNum type="arabicPeriod"/>
            </a:pPr>
            <a:r>
              <a:rPr lang="de" b="0" dirty="0">
                <a:latin typeface="+mn-lt"/>
              </a:rPr>
              <a:t>Beispiele aus der Praxis</a:t>
            </a:r>
            <a:endParaRPr b="0" dirty="0">
              <a:latin typeface="+mn-lt"/>
            </a:endParaRPr>
          </a:p>
          <a:p>
            <a:pPr marL="457200" lvl="0" indent="-330200" algn="l" rtl="0">
              <a:lnSpc>
                <a:spcPct val="150000"/>
              </a:lnSpc>
              <a:spcBef>
                <a:spcPts val="0"/>
              </a:spcBef>
              <a:spcAft>
                <a:spcPts val="0"/>
              </a:spcAft>
              <a:buSzPts val="1600"/>
              <a:buAutoNum type="arabicPeriod"/>
            </a:pPr>
            <a:r>
              <a:rPr lang="de" b="0" dirty="0">
                <a:latin typeface="+mn-lt"/>
              </a:rPr>
              <a:t>Zeit zum Ausprobieren</a:t>
            </a:r>
            <a:endParaRPr b="0" dirty="0">
              <a:latin typeface="+mn-lt"/>
            </a:endParaRPr>
          </a:p>
          <a:p>
            <a:pPr marL="457200" lvl="0" indent="-330200" algn="l" rtl="0">
              <a:lnSpc>
                <a:spcPct val="150000"/>
              </a:lnSpc>
              <a:spcBef>
                <a:spcPts val="0"/>
              </a:spcBef>
              <a:spcAft>
                <a:spcPts val="0"/>
              </a:spcAft>
              <a:buSzPts val="1600"/>
              <a:buAutoNum type="arabicPeriod"/>
            </a:pPr>
            <a:r>
              <a:rPr lang="de" b="0" dirty="0">
                <a:latin typeface="+mn-lt"/>
              </a:rPr>
              <a:t>Fragen &amp; Austausch</a:t>
            </a:r>
            <a:endParaRPr b="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Thema 6: Sichtbarkeit für das Thema Inklusion</a:t>
            </a:r>
            <a:br>
              <a:rPr lang="de-DE" dirty="0"/>
            </a:br>
            <a:endParaRPr lang="de-DE" dirty="0"/>
          </a:p>
        </p:txBody>
      </p:sp>
      <p:sp>
        <p:nvSpPr>
          <p:cNvPr id="7" name="Google Shape;315;p38">
            <a:extLst>
              <a:ext uri="{FF2B5EF4-FFF2-40B4-BE49-F238E27FC236}">
                <a16:creationId xmlns:a16="http://schemas.microsoft.com/office/drawing/2014/main" id="{33734FF7-29AA-46B0-98AE-8800F4679ECE}"/>
              </a:ext>
            </a:extLst>
          </p:cNvPr>
          <p:cNvSpPr txBox="1">
            <a:spLocks/>
          </p:cNvSpPr>
          <p:nvPr/>
        </p:nvSpPr>
        <p:spPr bwMode="auto">
          <a:xfrm>
            <a:off x="432776" y="1348900"/>
            <a:ext cx="6911300"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Inklusion vorleben und aktiv einfordern</a:t>
            </a:r>
            <a:endParaRPr lang="de-DE" sz="1600" dirty="0">
              <a:solidFill>
                <a:schemeClr val="tx1"/>
              </a:solidFill>
              <a:highlight>
                <a:schemeClr val="lt1"/>
              </a:highlight>
              <a:latin typeface="+mn-lt"/>
              <a:ea typeface="Arial"/>
              <a:cs typeface="Arial"/>
            </a:endParaRP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auf </a:t>
            </a:r>
            <a:r>
              <a:rPr lang="de-DE" sz="1600" dirty="0" err="1">
                <a:solidFill>
                  <a:schemeClr val="tx1"/>
                </a:solidFill>
                <a:highlight>
                  <a:schemeClr val="lt1"/>
                </a:highlight>
                <a:latin typeface="+mn-lt"/>
                <a:ea typeface="Roboto"/>
                <a:cs typeface="Roboto"/>
                <a:sym typeface="Roboto"/>
              </a:rPr>
              <a:t>Mikrophonnutzung</a:t>
            </a:r>
            <a:r>
              <a:rPr lang="de-DE" sz="1600" dirty="0">
                <a:solidFill>
                  <a:schemeClr val="tx1"/>
                </a:solidFill>
                <a:highlight>
                  <a:schemeClr val="lt1"/>
                </a:highlight>
                <a:latin typeface="+mn-lt"/>
                <a:ea typeface="Roboto"/>
                <a:cs typeface="Roboto"/>
                <a:sym typeface="Roboto"/>
              </a:rPr>
              <a:t> auch während der Veranstaltung hinweisen</a:t>
            </a:r>
          </a:p>
          <a:p>
            <a:pPr marL="457200"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Beispiele aus: </a:t>
            </a: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Gebärdensprachen-Chor</a:t>
            </a: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durchgehend besetzte Anmeldung</a:t>
            </a: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Live Untertitelung/ (Schrift-) Dolmetscher*innen</a:t>
            </a: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Ruheraum</a:t>
            </a:r>
          </a:p>
          <a:p>
            <a:pPr marL="914400" lvl="1" indent="-304800">
              <a:buClr>
                <a:srgbClr val="333333"/>
              </a:buClr>
              <a:buSzPts val="1200"/>
              <a:buFont typeface="Arial" panose="020B0604020202020204" pitchFamily="34" charset="0"/>
              <a:buChar char="•"/>
            </a:pPr>
            <a:r>
              <a:rPr lang="de-DE" sz="1600" dirty="0">
                <a:solidFill>
                  <a:schemeClr val="tx1"/>
                </a:solidFill>
                <a:highlight>
                  <a:schemeClr val="lt1"/>
                </a:highlight>
                <a:latin typeface="+mn-lt"/>
                <a:ea typeface="Roboto"/>
                <a:cs typeface="Roboto"/>
                <a:sym typeface="Roboto"/>
              </a:rPr>
              <a:t>auf Hilfsmittel wie z.B. Hör-App hinweisen</a:t>
            </a:r>
          </a:p>
        </p:txBody>
      </p:sp>
      <p:sp>
        <p:nvSpPr>
          <p:cNvPr id="8" name="Google Shape;104;p19">
            <a:extLst>
              <a:ext uri="{FF2B5EF4-FFF2-40B4-BE49-F238E27FC236}">
                <a16:creationId xmlns:a16="http://schemas.microsoft.com/office/drawing/2014/main" id="{A0441F8F-33E5-4A80-AFBB-FA53CA306F83}"/>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20</a:t>
            </a:fld>
            <a:endParaRPr lang="de" dirty="0">
              <a:solidFill>
                <a:schemeClr val="bg1"/>
              </a:solidFill>
            </a:endParaRPr>
          </a:p>
        </p:txBody>
      </p:sp>
    </p:spTree>
    <p:extLst>
      <p:ext uri="{BB962C8B-B14F-4D97-AF65-F5344CB8AC3E}">
        <p14:creationId xmlns:p14="http://schemas.microsoft.com/office/powerpoint/2010/main" val="428590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 Bingo zur Sensibilisierung</a:t>
            </a:r>
            <a:br>
              <a:rPr lang="de-DE" dirty="0"/>
            </a:br>
            <a:endParaRPr lang="de-DE" dirty="0"/>
          </a:p>
        </p:txBody>
      </p:sp>
      <p:pic>
        <p:nvPicPr>
          <p:cNvPr id="7" name="Google Shape;327;p39" descr="BarriereFREI Bingo . 5 mal 5 Felder, in denen Maßnahmen zur Barrierefreiheit in Veranstaltungen stehen wie z.B. keine flackernden Lichter, Ruheraum vorhanden oder Videos mit Untertiteln. ">
            <a:extLst>
              <a:ext uri="{FF2B5EF4-FFF2-40B4-BE49-F238E27FC236}">
                <a16:creationId xmlns:a16="http://schemas.microsoft.com/office/drawing/2014/main" id="{7953E589-B67C-4DCE-A750-7EB59EC372D5}"/>
              </a:ext>
            </a:extLst>
          </p:cNvPr>
          <p:cNvPicPr preferRelativeResize="0"/>
          <p:nvPr/>
        </p:nvPicPr>
        <p:blipFill rotWithShape="1">
          <a:blip r:embed="rId3">
            <a:alphaModFix/>
          </a:blip>
          <a:srcRect l="3390" t="1406" r="3040" b="2505"/>
          <a:stretch/>
        </p:blipFill>
        <p:spPr>
          <a:xfrm>
            <a:off x="1683321" y="827008"/>
            <a:ext cx="2656573" cy="3782728"/>
          </a:xfrm>
          <a:prstGeom prst="rect">
            <a:avLst/>
          </a:prstGeom>
          <a:noFill/>
          <a:ln>
            <a:noFill/>
          </a:ln>
        </p:spPr>
      </p:pic>
      <p:pic>
        <p:nvPicPr>
          <p:cNvPr id="8" name="Grafik 7" descr="Screenreaderfreundliche Umsetzung des BarriereFREI Bingos. Visuelle Elemente sind reduziert.">
            <a:extLst>
              <a:ext uri="{FF2B5EF4-FFF2-40B4-BE49-F238E27FC236}">
                <a16:creationId xmlns:a16="http://schemas.microsoft.com/office/drawing/2014/main" id="{EA4193A0-4523-4E94-9DF3-8D56B88DAE61}"/>
              </a:ext>
            </a:extLst>
          </p:cNvPr>
          <p:cNvPicPr>
            <a:picLocks noChangeAspect="1"/>
          </p:cNvPicPr>
          <p:nvPr/>
        </p:nvPicPr>
        <p:blipFill>
          <a:blip r:embed="rId4"/>
          <a:stretch>
            <a:fillRect/>
          </a:stretch>
        </p:blipFill>
        <p:spPr>
          <a:xfrm>
            <a:off x="4914997" y="1427916"/>
            <a:ext cx="2310374" cy="2287667"/>
          </a:xfrm>
          <a:prstGeom prst="rect">
            <a:avLst/>
          </a:prstGeom>
        </p:spPr>
      </p:pic>
      <p:sp>
        <p:nvSpPr>
          <p:cNvPr id="6" name="Google Shape;169;p25">
            <a:extLst>
              <a:ext uri="{FF2B5EF4-FFF2-40B4-BE49-F238E27FC236}">
                <a16:creationId xmlns:a16="http://schemas.microsoft.com/office/drawing/2014/main" id="{230C9CE5-2FBB-4EE6-A46B-9F46E6043490}"/>
              </a:ext>
            </a:extLst>
          </p:cNvPr>
          <p:cNvSpPr txBox="1">
            <a:spLocks/>
          </p:cNvSpPr>
          <p:nvPr/>
        </p:nvSpPr>
        <p:spPr bwMode="auto">
          <a:xfrm>
            <a:off x="974206" y="4609736"/>
            <a:ext cx="7367700" cy="419731"/>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165100" indent="0">
              <a:buClr>
                <a:srgbClr val="333333"/>
              </a:buClr>
              <a:buSzPts val="1000"/>
              <a:buNone/>
            </a:pPr>
            <a:r>
              <a:rPr lang="de-DE" sz="1400" dirty="0">
                <a:solidFill>
                  <a:schemeClr val="tx1"/>
                </a:solidFill>
                <a:latin typeface="Arial"/>
                <a:ea typeface="Arial"/>
                <a:cs typeface="Arial"/>
              </a:rPr>
              <a:t>Bildquelle: HessenHub - </a:t>
            </a:r>
            <a:r>
              <a:rPr lang="de-DE" sz="1400" dirty="0" err="1">
                <a:latin typeface="Arial"/>
                <a:ea typeface="Arial"/>
                <a:cs typeface="Arial"/>
                <a:hlinkClick r:id="rId5">
                  <a:extLst>
                    <a:ext uri="{A12FA001-AC4F-418D-AE19-62706E023703}">
                      <ahyp:hlinkClr xmlns:ahyp="http://schemas.microsoft.com/office/drawing/2018/hyperlinkcolor" val="tx"/>
                    </a:ext>
                  </a:extLst>
                </a:hlinkClick>
              </a:rPr>
              <a:t>barriereFREI</a:t>
            </a:r>
            <a:r>
              <a:rPr lang="de-DE" sz="1400" dirty="0">
                <a:latin typeface="Arial"/>
                <a:ea typeface="Arial"/>
                <a:cs typeface="Arial"/>
                <a:hlinkClick r:id="rId5">
                  <a:extLst>
                    <a:ext uri="{A12FA001-AC4F-418D-AE19-62706E023703}">
                      <ahyp:hlinkClr xmlns:ahyp="http://schemas.microsoft.com/office/drawing/2018/hyperlinkcolor" val="tx"/>
                    </a:ext>
                  </a:extLst>
                </a:hlinkClick>
              </a:rPr>
              <a:t> Bingo</a:t>
            </a:r>
            <a:endParaRPr lang="de-DE" sz="1400" dirty="0">
              <a:latin typeface="Arial"/>
              <a:ea typeface="Arial"/>
              <a:cs typeface="Arial"/>
            </a:endParaRPr>
          </a:p>
          <a:p>
            <a:pPr marL="457200" indent="-292100">
              <a:buClr>
                <a:srgbClr val="333333"/>
              </a:buClr>
              <a:buSzPts val="1000"/>
              <a:buFont typeface="Roboto"/>
              <a:buChar char="●"/>
            </a:pPr>
            <a:endParaRPr lang="de-DE" sz="1200" dirty="0">
              <a:solidFill>
                <a:srgbClr val="FF0000"/>
              </a:solidFill>
              <a:latin typeface="Arial"/>
              <a:ea typeface="Arial"/>
              <a:cs typeface="Arial"/>
            </a:endParaRPr>
          </a:p>
        </p:txBody>
      </p:sp>
      <p:sp>
        <p:nvSpPr>
          <p:cNvPr id="9" name="Google Shape;104;p19">
            <a:extLst>
              <a:ext uri="{FF2B5EF4-FFF2-40B4-BE49-F238E27FC236}">
                <a16:creationId xmlns:a16="http://schemas.microsoft.com/office/drawing/2014/main" id="{0115CA0E-4B00-429D-9B9B-8E871E5BCC12}"/>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21</a:t>
            </a:fld>
            <a:endParaRPr lang="de" dirty="0">
              <a:solidFill>
                <a:schemeClr val="bg1"/>
              </a:solidFill>
            </a:endParaRPr>
          </a:p>
        </p:txBody>
      </p:sp>
    </p:spTree>
    <p:extLst>
      <p:ext uri="{BB962C8B-B14F-4D97-AF65-F5344CB8AC3E}">
        <p14:creationId xmlns:p14="http://schemas.microsoft.com/office/powerpoint/2010/main" val="272606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sz="2000" dirty="0"/>
              <a:t>Zeit zum Ausprobieren</a:t>
            </a:r>
          </a:p>
        </p:txBody>
      </p:sp>
      <p:sp>
        <p:nvSpPr>
          <p:cNvPr id="7" name="Google Shape;336;p40">
            <a:extLst>
              <a:ext uri="{FF2B5EF4-FFF2-40B4-BE49-F238E27FC236}">
                <a16:creationId xmlns:a16="http://schemas.microsoft.com/office/drawing/2014/main" id="{F870AF73-1EFD-47D8-B953-86BAF520442A}"/>
              </a:ext>
            </a:extLst>
          </p:cNvPr>
          <p:cNvSpPr txBox="1">
            <a:spLocks/>
          </p:cNvSpPr>
          <p:nvPr/>
        </p:nvSpPr>
        <p:spPr bwMode="auto">
          <a:xfrm>
            <a:off x="432781" y="1348900"/>
            <a:ext cx="7607700"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4800">
              <a:buSzPts val="1200"/>
              <a:buFont typeface="Arial" panose="020B0604020202020204" pitchFamily="34" charset="0"/>
              <a:buChar char="•"/>
            </a:pPr>
            <a:r>
              <a:rPr lang="de-DE" sz="1200" dirty="0">
                <a:solidFill>
                  <a:schemeClr val="tx1"/>
                </a:solidFill>
                <a:latin typeface="Arial"/>
                <a:ea typeface="Arial"/>
                <a:cs typeface="Arial"/>
              </a:rPr>
              <a:t>HessenHub -</a:t>
            </a:r>
            <a:r>
              <a:rPr lang="de-DE" sz="1200" u="sng" dirty="0">
                <a:latin typeface="Arial"/>
                <a:ea typeface="Arial"/>
                <a:cs typeface="Arial"/>
                <a:hlinkClick r:id="rId3">
                  <a:extLst>
                    <a:ext uri="{A12FA001-AC4F-418D-AE19-62706E023703}">
                      <ahyp:hlinkClr xmlns:ahyp="http://schemas.microsoft.com/office/drawing/2018/hyperlinkcolor" val="tx"/>
                    </a:ext>
                  </a:extLst>
                </a:hlinkClick>
              </a:rPr>
              <a:t> #DigiBar-Webseite / Digitale Barrierefreiheit</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u="sng" dirty="0">
                <a:latin typeface="Arial"/>
                <a:ea typeface="Arial"/>
                <a:cs typeface="Arial"/>
                <a:hlinkClick r:id="rId4">
                  <a:extLst>
                    <a:ext uri="{A12FA001-AC4F-418D-AE19-62706E023703}">
                      <ahyp:hlinkClr xmlns:ahyp="http://schemas.microsoft.com/office/drawing/2018/hyperlinkcolor" val="tx"/>
                    </a:ext>
                  </a:extLst>
                </a:hlinkClick>
              </a:rPr>
              <a:t>Medienprodukte (Verstehen und Umsetzen)</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u="sng" dirty="0">
                <a:latin typeface="Arial"/>
                <a:ea typeface="Arial"/>
                <a:cs typeface="Arial"/>
                <a:hlinkClick r:id="rId5">
                  <a:extLst>
                    <a:ext uri="{A12FA001-AC4F-418D-AE19-62706E023703}">
                      <ahyp:hlinkClr xmlns:ahyp="http://schemas.microsoft.com/office/drawing/2018/hyperlinkcolor" val="tx"/>
                    </a:ext>
                  </a:extLst>
                </a:hlinkClick>
              </a:rPr>
              <a:t>Kampagne: An Alle(s) gedacht?</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dirty="0" err="1">
                <a:latin typeface="Arial"/>
                <a:ea typeface="Arial"/>
                <a:cs typeface="Arial"/>
                <a:hlinkClick r:id="rId6">
                  <a:extLst>
                    <a:ext uri="{A12FA001-AC4F-418D-AE19-62706E023703}">
                      <ahyp:hlinkClr xmlns:ahyp="http://schemas.microsoft.com/office/drawing/2018/hyperlinkcolor" val="tx"/>
                    </a:ext>
                  </a:extLst>
                </a:hlinkClick>
              </a:rPr>
              <a:t>barriereFREI</a:t>
            </a:r>
            <a:r>
              <a:rPr lang="de-DE" sz="1200" dirty="0">
                <a:latin typeface="Arial"/>
                <a:ea typeface="Arial"/>
                <a:cs typeface="Arial"/>
                <a:hlinkClick r:id="rId6">
                  <a:extLst>
                    <a:ext uri="{A12FA001-AC4F-418D-AE19-62706E023703}">
                      <ahyp:hlinkClr xmlns:ahyp="http://schemas.microsoft.com/office/drawing/2018/hyperlinkcolor" val="tx"/>
                    </a:ext>
                  </a:extLst>
                </a:hlinkClick>
              </a:rPr>
              <a:t> Bingo</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dirty="0">
                <a:latin typeface="Arial"/>
                <a:ea typeface="Arial"/>
                <a:cs typeface="Arial"/>
                <a:hlinkClick r:id="rId7">
                  <a:extLst>
                    <a:ext uri="{A12FA001-AC4F-418D-AE19-62706E023703}">
                      <ahyp:hlinkClr xmlns:ahyp="http://schemas.microsoft.com/office/drawing/2018/hyperlinkcolor" val="tx"/>
                    </a:ext>
                  </a:extLst>
                </a:hlinkClick>
              </a:rPr>
              <a:t>Video: Hörbeeinträchtigungen erfahren</a:t>
            </a:r>
            <a:endParaRPr lang="de-DE" sz="1200" dirty="0">
              <a:latin typeface="Arial"/>
              <a:ea typeface="Arial"/>
              <a:cs typeface="Arial"/>
            </a:endParaRPr>
          </a:p>
          <a:p>
            <a:pPr marL="457200" indent="-304800">
              <a:buSzPts val="1200"/>
              <a:buFont typeface="Arial" panose="020B0604020202020204" pitchFamily="34" charset="0"/>
              <a:buChar char="•"/>
            </a:pPr>
            <a:r>
              <a:rPr lang="de-DE" sz="1200" dirty="0">
                <a:solidFill>
                  <a:schemeClr val="dk1"/>
                </a:solidFill>
                <a:latin typeface="Arial"/>
                <a:ea typeface="Arial"/>
                <a:cs typeface="Arial"/>
              </a:rPr>
              <a:t>Knappschaft Bahn See/ Bundesfachstelle Barrierefreiheit: </a:t>
            </a:r>
          </a:p>
          <a:p>
            <a:pPr marL="914400" lvl="1" indent="-304800">
              <a:buSzPts val="1200"/>
              <a:buFont typeface="Arial" panose="020B0604020202020204" pitchFamily="34" charset="0"/>
              <a:buChar char="•"/>
            </a:pPr>
            <a:r>
              <a:rPr lang="de-DE" sz="1200" u="sng" dirty="0">
                <a:latin typeface="Arial"/>
                <a:ea typeface="Arial"/>
                <a:cs typeface="Arial"/>
                <a:hlinkClick r:id="rId8">
                  <a:extLst>
                    <a:ext uri="{A12FA001-AC4F-418D-AE19-62706E023703}">
                      <ahyp:hlinkClr xmlns:ahyp="http://schemas.microsoft.com/office/drawing/2018/hyperlinkcolor" val="tx"/>
                    </a:ext>
                  </a:extLst>
                </a:hlinkClick>
              </a:rPr>
              <a:t>Checkliste barrierefreie Veranstaltungen</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u="sng" dirty="0">
                <a:latin typeface="Arial"/>
                <a:ea typeface="Arial"/>
                <a:cs typeface="Arial"/>
                <a:hlinkClick r:id="rId9">
                  <a:extLst>
                    <a:ext uri="{A12FA001-AC4F-418D-AE19-62706E023703}">
                      <ahyp:hlinkClr xmlns:ahyp="http://schemas.microsoft.com/office/drawing/2018/hyperlinkcolor" val="tx"/>
                    </a:ext>
                  </a:extLst>
                </a:hlinkClick>
              </a:rPr>
              <a:t>Veranstaltungsplanung</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u="sng" dirty="0">
                <a:latin typeface="Arial"/>
                <a:ea typeface="Arial"/>
                <a:cs typeface="Arial"/>
                <a:hlinkClick r:id="rId10">
                  <a:extLst>
                    <a:ext uri="{A12FA001-AC4F-418D-AE19-62706E023703}">
                      <ahyp:hlinkClr xmlns:ahyp="http://schemas.microsoft.com/office/drawing/2018/hyperlinkcolor" val="tx"/>
                    </a:ext>
                  </a:extLst>
                </a:hlinkClick>
              </a:rPr>
              <a:t>Barrierefreie Webkonferenzen</a:t>
            </a:r>
            <a:endParaRPr lang="de-DE" sz="1200" dirty="0">
              <a:latin typeface="Arial"/>
              <a:ea typeface="Arial"/>
              <a:cs typeface="Arial"/>
            </a:endParaRPr>
          </a:p>
          <a:p>
            <a:pPr marL="914400" lvl="1" indent="-304800">
              <a:buClr>
                <a:srgbClr val="485365"/>
              </a:buClr>
              <a:buSzPts val="1200"/>
              <a:buFont typeface="Arial" panose="020B0604020202020204" pitchFamily="34" charset="0"/>
              <a:buChar char="•"/>
            </a:pPr>
            <a:r>
              <a:rPr lang="de-DE" sz="1200" u="sng" dirty="0">
                <a:latin typeface="Arial"/>
                <a:ea typeface="Arial"/>
                <a:cs typeface="Arial"/>
                <a:hlinkClick r:id="rId11">
                  <a:extLst>
                    <a:ext uri="{A12FA001-AC4F-418D-AE19-62706E023703}">
                      <ahyp:hlinkClr xmlns:ahyp="http://schemas.microsoft.com/office/drawing/2018/hyperlinkcolor" val="tx"/>
                    </a:ext>
                  </a:extLst>
                </a:hlinkClick>
              </a:rPr>
              <a:t>Vergleich der Barrierefreiheit von Videokonferenz-Programmen </a:t>
            </a:r>
            <a:endParaRPr lang="de-DE" sz="1200" dirty="0">
              <a:latin typeface="Arial"/>
              <a:ea typeface="Arial"/>
              <a:cs typeface="Arial"/>
            </a:endParaRPr>
          </a:p>
          <a:p>
            <a:pPr marL="457200" indent="-304800">
              <a:buSzPts val="1200"/>
              <a:buFont typeface="Arial" panose="020B0604020202020204" pitchFamily="34" charset="0"/>
              <a:buChar char="•"/>
            </a:pPr>
            <a:r>
              <a:rPr lang="de-DE" sz="1200" dirty="0">
                <a:solidFill>
                  <a:schemeClr val="dk1"/>
                </a:solidFill>
                <a:latin typeface="Arial"/>
                <a:ea typeface="Arial"/>
                <a:cs typeface="Arial"/>
              </a:rPr>
              <a:t>Aktion Mensch</a:t>
            </a:r>
            <a:r>
              <a:rPr lang="de-DE" sz="1200" dirty="0">
                <a:solidFill>
                  <a:srgbClr val="333333"/>
                </a:solidFill>
                <a:latin typeface="Arial"/>
                <a:ea typeface="Arial"/>
                <a:cs typeface="Arial"/>
              </a:rPr>
              <a:t>: </a:t>
            </a:r>
            <a:r>
              <a:rPr lang="de-DE" sz="1200" u="sng" dirty="0">
                <a:latin typeface="Arial"/>
                <a:ea typeface="Arial"/>
                <a:cs typeface="Arial"/>
                <a:hlinkClick r:id="rId12">
                  <a:extLst>
                    <a:ext uri="{A12FA001-AC4F-418D-AE19-62706E023703}">
                      <ahyp:hlinkClr xmlns:ahyp="http://schemas.microsoft.com/office/drawing/2018/hyperlinkcolor" val="tx"/>
                    </a:ext>
                  </a:extLst>
                </a:hlinkClick>
              </a:rPr>
              <a:t>Barrierefreie Veranstaltungen mit Checkliste umsetzen</a:t>
            </a:r>
            <a:endParaRPr lang="de-DE" sz="1200" u="sng" dirty="0">
              <a:latin typeface="Arial"/>
              <a:ea typeface="Arial"/>
              <a:cs typeface="Arial"/>
            </a:endParaRPr>
          </a:p>
          <a:p>
            <a:pPr marL="457200" indent="-304800">
              <a:buSzPts val="1200"/>
              <a:buFont typeface="Arial" panose="020B0604020202020204" pitchFamily="34" charset="0"/>
              <a:buChar char="•"/>
            </a:pPr>
            <a:r>
              <a:rPr lang="de-DE" sz="1200" dirty="0">
                <a:solidFill>
                  <a:schemeClr val="dk1"/>
                </a:solidFill>
                <a:latin typeface="Arial"/>
                <a:cs typeface="Arial"/>
              </a:rPr>
              <a:t>Awareness-Konzepte</a:t>
            </a:r>
          </a:p>
          <a:p>
            <a:pPr marL="800100" lvl="1" indent="-298450">
              <a:buClr>
                <a:schemeClr val="dk1"/>
              </a:buClr>
              <a:buSzPts val="1100"/>
              <a:buFont typeface="Arial" panose="020B0604020202020204" pitchFamily="34" charset="0"/>
              <a:buChar char="•"/>
            </a:pPr>
            <a:r>
              <a:rPr lang="de-DE" sz="1200" dirty="0" err="1">
                <a:solidFill>
                  <a:schemeClr val="dk1"/>
                </a:solidFill>
                <a:latin typeface="Arial"/>
                <a:cs typeface="Arial"/>
              </a:rPr>
              <a:t>DigiTeLL</a:t>
            </a:r>
            <a:r>
              <a:rPr lang="de-DE" sz="1200" dirty="0">
                <a:solidFill>
                  <a:schemeClr val="dk1"/>
                </a:solidFill>
                <a:latin typeface="Arial"/>
                <a:cs typeface="Arial"/>
              </a:rPr>
              <a:t>: </a:t>
            </a:r>
            <a:r>
              <a:rPr lang="de-DE" sz="1200" dirty="0">
                <a:latin typeface="Arial"/>
                <a:cs typeface="Arial"/>
                <a:hlinkClick r:id="rId13">
                  <a:extLst>
                    <a:ext uri="{A12FA001-AC4F-418D-AE19-62706E023703}">
                      <ahyp:hlinkClr xmlns:ahyp="http://schemas.microsoft.com/office/drawing/2018/hyperlinkcolor" val="tx"/>
                    </a:ext>
                  </a:extLst>
                </a:hlinkClick>
              </a:rPr>
              <a:t>Check-In Dokument.</a:t>
            </a:r>
            <a:endParaRPr lang="de-DE" sz="1200" dirty="0">
              <a:latin typeface="Arial"/>
              <a:cs typeface="Arial"/>
            </a:endParaRPr>
          </a:p>
          <a:p>
            <a:pPr marL="800100" lvl="1" indent="-298450">
              <a:buClr>
                <a:schemeClr val="dk1"/>
              </a:buClr>
              <a:buSzPts val="1100"/>
              <a:buFont typeface="Arial" panose="020B0604020202020204" pitchFamily="34" charset="0"/>
              <a:buChar char="•"/>
            </a:pPr>
            <a:r>
              <a:rPr lang="de-DE" sz="1200" dirty="0">
                <a:solidFill>
                  <a:schemeClr val="dk1"/>
                </a:solidFill>
                <a:latin typeface="Arial"/>
                <a:cs typeface="Arial"/>
              </a:rPr>
              <a:t>AK Mediendidaktik: </a:t>
            </a:r>
            <a:r>
              <a:rPr lang="de-DE" sz="1200" dirty="0" err="1">
                <a:latin typeface="Arial"/>
                <a:cs typeface="Arial"/>
                <a:hlinkClick r:id="rId14">
                  <a:extLst>
                    <a:ext uri="{A12FA001-AC4F-418D-AE19-62706E023703}">
                      <ahyp:hlinkClr xmlns:ahyp="http://schemas.microsoft.com/office/drawing/2018/hyperlinkcolor" val="tx"/>
                    </a:ext>
                  </a:extLst>
                </a:hlinkClick>
              </a:rPr>
              <a:t>Awarness</a:t>
            </a:r>
            <a:r>
              <a:rPr lang="de-DE" sz="1200" dirty="0">
                <a:latin typeface="Arial"/>
                <a:cs typeface="Arial"/>
                <a:hlinkClick r:id="rId14">
                  <a:extLst>
                    <a:ext uri="{A12FA001-AC4F-418D-AE19-62706E023703}">
                      <ahyp:hlinkClr xmlns:ahyp="http://schemas.microsoft.com/office/drawing/2018/hyperlinkcolor" val="tx"/>
                    </a:ext>
                  </a:extLst>
                </a:hlinkClick>
              </a:rPr>
              <a:t>-Konzept</a:t>
            </a:r>
            <a:endParaRPr lang="de-DE" sz="1200" dirty="0">
              <a:latin typeface="Arial"/>
              <a:cs typeface="Arial"/>
            </a:endParaRPr>
          </a:p>
          <a:p>
            <a:pPr marL="457200" indent="-304800">
              <a:buClr>
                <a:schemeClr val="dk1"/>
              </a:buClr>
              <a:buSzPts val="1200"/>
              <a:buFont typeface="Arial"/>
              <a:buChar char="●"/>
            </a:pPr>
            <a:endParaRPr lang="de-DE" sz="1200" dirty="0">
              <a:solidFill>
                <a:srgbClr val="FF0000"/>
              </a:solidFill>
              <a:latin typeface="Arial"/>
              <a:ea typeface="Arial"/>
              <a:cs typeface="Arial"/>
            </a:endParaRPr>
          </a:p>
          <a:p>
            <a:pPr marL="0" indent="0">
              <a:buFont typeface="Atkinson Hyperlegible"/>
              <a:buNone/>
            </a:pPr>
            <a:endParaRPr lang="de-DE" dirty="0"/>
          </a:p>
        </p:txBody>
      </p:sp>
      <p:sp>
        <p:nvSpPr>
          <p:cNvPr id="8" name="Google Shape;104;p19">
            <a:extLst>
              <a:ext uri="{FF2B5EF4-FFF2-40B4-BE49-F238E27FC236}">
                <a16:creationId xmlns:a16="http://schemas.microsoft.com/office/drawing/2014/main" id="{BDEB51DC-CACA-4065-9288-344B6C4BBB50}"/>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22</a:t>
            </a:fld>
            <a:endParaRPr lang="de" dirty="0">
              <a:solidFill>
                <a:schemeClr val="bg1"/>
              </a:solidFill>
            </a:endParaRPr>
          </a:p>
        </p:txBody>
      </p:sp>
    </p:spTree>
    <p:extLst>
      <p:ext uri="{BB962C8B-B14F-4D97-AF65-F5344CB8AC3E}">
        <p14:creationId xmlns:p14="http://schemas.microsoft.com/office/powerpoint/2010/main" val="310018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sz="2000" dirty="0"/>
              <a:t>Quellen und weitere Informationen</a:t>
            </a:r>
          </a:p>
        </p:txBody>
      </p:sp>
      <p:sp>
        <p:nvSpPr>
          <p:cNvPr id="7" name="Google Shape;346;p41">
            <a:extLst>
              <a:ext uri="{FF2B5EF4-FFF2-40B4-BE49-F238E27FC236}">
                <a16:creationId xmlns:a16="http://schemas.microsoft.com/office/drawing/2014/main" id="{B96C278F-736C-4338-8352-51BA7B849CD2}"/>
              </a:ext>
            </a:extLst>
          </p:cNvPr>
          <p:cNvSpPr txBox="1">
            <a:spLocks/>
          </p:cNvSpPr>
          <p:nvPr/>
        </p:nvSpPr>
        <p:spPr bwMode="auto">
          <a:xfrm>
            <a:off x="432776" y="1348900"/>
            <a:ext cx="4233600"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Aktion Mensch: </a:t>
            </a:r>
            <a:r>
              <a:rPr lang="de-DE" sz="1200" u="sng" dirty="0">
                <a:latin typeface="Arial"/>
                <a:ea typeface="Arial"/>
                <a:cs typeface="Arial"/>
                <a:hlinkClick r:id="rId3">
                  <a:extLst>
                    <a:ext uri="{A12FA001-AC4F-418D-AE19-62706E023703}">
                      <ahyp:hlinkClr xmlns:ahyp="http://schemas.microsoft.com/office/drawing/2018/hyperlinkcolor" val="tx"/>
                    </a:ext>
                  </a:extLst>
                </a:hlinkClick>
              </a:rPr>
              <a:t>Barrierefreie Veranstaltungen mit Checkliste umsetzen</a:t>
            </a:r>
            <a:endParaRPr lang="de-DE" sz="1200" dirty="0">
              <a:solidFill>
                <a:schemeClr val="tx1"/>
              </a:solidFill>
              <a:latin typeface="Arial"/>
              <a:ea typeface="Arial"/>
              <a:cs typeface="Arial"/>
            </a:endParaRPr>
          </a:p>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Barrierefreie Kommunikation bei Veranstaltungen: </a:t>
            </a:r>
            <a:r>
              <a:rPr lang="de-DE" sz="1200" u="sng" dirty="0">
                <a:latin typeface="Arial"/>
                <a:ea typeface="Arial"/>
                <a:cs typeface="Arial"/>
                <a:hlinkClick r:id="rId4">
                  <a:extLst>
                    <a:ext uri="{A12FA001-AC4F-418D-AE19-62706E023703}">
                      <ahyp:hlinkClr xmlns:ahyp="http://schemas.microsoft.com/office/drawing/2018/hyperlinkcolor" val="tx"/>
                    </a:ext>
                  </a:extLst>
                </a:hlinkClick>
              </a:rPr>
              <a:t>Checkliste</a:t>
            </a:r>
            <a:endParaRPr lang="de-DE" sz="1200" u="sng" dirty="0">
              <a:latin typeface="Arial"/>
              <a:ea typeface="Arial"/>
              <a:cs typeface="Arial"/>
            </a:endParaRPr>
          </a:p>
          <a:p>
            <a:pPr marL="457200" indent="-304800">
              <a:buClr>
                <a:srgbClr val="485365"/>
              </a:buClr>
              <a:buSzPts val="1200"/>
              <a:buFont typeface="Arial" panose="020B0604020202020204" pitchFamily="34" charset="0"/>
              <a:buChar char="•"/>
            </a:pPr>
            <a:r>
              <a:rPr lang="de-DE" sz="1200" dirty="0">
                <a:solidFill>
                  <a:schemeClr val="dk1"/>
                </a:solidFill>
                <a:latin typeface="Arial"/>
                <a:ea typeface="Arial"/>
                <a:cs typeface="Arial"/>
              </a:rPr>
              <a:t>Brinkmeier, G., Deitmer, A., Grimminger, S., Liebner, C., </a:t>
            </a:r>
            <a:r>
              <a:rPr lang="de-DE" sz="1200" dirty="0" err="1">
                <a:solidFill>
                  <a:schemeClr val="dk1"/>
                </a:solidFill>
                <a:latin typeface="Arial"/>
                <a:ea typeface="Arial"/>
                <a:cs typeface="Arial"/>
              </a:rPr>
              <a:t>Moehring</a:t>
            </a:r>
            <a:r>
              <a:rPr lang="de-DE" sz="1200" dirty="0">
                <a:solidFill>
                  <a:schemeClr val="dk1"/>
                </a:solidFill>
                <a:latin typeface="Arial"/>
                <a:ea typeface="Arial"/>
                <a:cs typeface="Arial"/>
              </a:rPr>
              <a:t>, M. M., Rustemeier, L., Schmider, C., Smida, D., &amp; Voß-Nakkour, S. (2023</a:t>
            </a:r>
            <a:r>
              <a:rPr lang="de-DE" sz="1200" dirty="0">
                <a:latin typeface="Arial"/>
                <a:ea typeface="Arial"/>
                <a:cs typeface="Arial"/>
              </a:rPr>
              <a:t>). </a:t>
            </a:r>
            <a:r>
              <a:rPr lang="de-DE" sz="1200" dirty="0">
                <a:latin typeface="Arial"/>
                <a:ea typeface="Arial"/>
                <a:cs typeface="Arial"/>
                <a:hlinkClick r:id="rId5">
                  <a:extLst>
                    <a:ext uri="{A12FA001-AC4F-418D-AE19-62706E023703}">
                      <ahyp:hlinkClr xmlns:ahyp="http://schemas.microsoft.com/office/drawing/2018/hyperlinkcolor" val="tx"/>
                    </a:ext>
                  </a:extLst>
                </a:hlinkClick>
              </a:rPr>
              <a:t>Digitale wissenschaftliche Publikationen barrierefrei erstellen – aber wie? Potential, Herausforderungen und Lösungen</a:t>
            </a:r>
            <a:r>
              <a:rPr lang="de-DE" sz="1200" dirty="0">
                <a:solidFill>
                  <a:schemeClr val="dk1"/>
                </a:solidFill>
                <a:latin typeface="Arial"/>
                <a:ea typeface="Arial"/>
                <a:cs typeface="Arial"/>
              </a:rPr>
              <a:t>. DOI:</a:t>
            </a:r>
            <a:r>
              <a:rPr lang="de-DE" sz="1200" dirty="0">
                <a:solidFill>
                  <a:schemeClr val="dk1"/>
                </a:solidFill>
                <a:latin typeface="Arial"/>
                <a:cs typeface="Arial"/>
              </a:rPr>
              <a:t>10.20378/irb-92354</a:t>
            </a:r>
          </a:p>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DBSV - Deutscher Blinden- und Sehbehindertenverband e.V.: </a:t>
            </a:r>
            <a:r>
              <a:rPr lang="de-DE" sz="1200" u="sng" dirty="0" err="1">
                <a:latin typeface="Arial"/>
                <a:ea typeface="Arial"/>
                <a:cs typeface="Arial"/>
                <a:hlinkClick r:id="rId6">
                  <a:extLst>
                    <a:ext uri="{A12FA001-AC4F-418D-AE19-62706E023703}">
                      <ahyp:hlinkClr xmlns:ahyp="http://schemas.microsoft.com/office/drawing/2018/hyperlinkcolor" val="tx"/>
                    </a:ext>
                  </a:extLst>
                </a:hlinkClick>
              </a:rPr>
              <a:t>Barrierencheck</a:t>
            </a:r>
            <a:r>
              <a:rPr lang="de-DE" sz="1200" u="sng" dirty="0">
                <a:latin typeface="Arial"/>
                <a:ea typeface="Arial"/>
                <a:cs typeface="Arial"/>
                <a:hlinkClick r:id="rId6">
                  <a:extLst>
                    <a:ext uri="{A12FA001-AC4F-418D-AE19-62706E023703}">
                      <ahyp:hlinkClr xmlns:ahyp="http://schemas.microsoft.com/office/drawing/2018/hyperlinkcolor" val="tx"/>
                    </a:ext>
                  </a:extLst>
                </a:hlinkClick>
              </a:rPr>
              <a:t> für Konferenzplattformen</a:t>
            </a:r>
            <a:endParaRPr lang="de-DE" sz="1200" dirty="0">
              <a:latin typeface="Arial"/>
              <a:ea typeface="Arial"/>
              <a:cs typeface="Arial"/>
            </a:endParaRPr>
          </a:p>
        </p:txBody>
      </p:sp>
      <p:sp>
        <p:nvSpPr>
          <p:cNvPr id="8" name="Google Shape;348;p41">
            <a:extLst>
              <a:ext uri="{FF2B5EF4-FFF2-40B4-BE49-F238E27FC236}">
                <a16:creationId xmlns:a16="http://schemas.microsoft.com/office/drawing/2014/main" id="{32A661AC-03CD-4954-B94F-FA63F14B692A}"/>
              </a:ext>
            </a:extLst>
          </p:cNvPr>
          <p:cNvSpPr txBox="1">
            <a:spLocks/>
          </p:cNvSpPr>
          <p:nvPr/>
        </p:nvSpPr>
        <p:spPr bwMode="auto">
          <a:xfrm>
            <a:off x="4666376" y="1348900"/>
            <a:ext cx="4233600"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DGUV - Deutsche Gesetzliche Unfallversicherung</a:t>
            </a:r>
            <a:r>
              <a:rPr lang="de-DE" sz="1200" dirty="0">
                <a:solidFill>
                  <a:srgbClr val="485365"/>
                </a:solidFill>
                <a:latin typeface="Arial"/>
                <a:ea typeface="Arial"/>
                <a:cs typeface="Arial"/>
              </a:rPr>
              <a:t>: </a:t>
            </a:r>
            <a:r>
              <a:rPr lang="de-DE" sz="1200" u="sng" dirty="0">
                <a:latin typeface="Arial"/>
                <a:ea typeface="Arial"/>
                <a:cs typeface="Arial"/>
                <a:hlinkClick r:id="rId7">
                  <a:extLst>
                    <a:ext uri="{A12FA001-AC4F-418D-AE19-62706E023703}">
                      <ahyp:hlinkClr xmlns:ahyp="http://schemas.microsoft.com/office/drawing/2018/hyperlinkcolor" val="tx"/>
                    </a:ext>
                  </a:extLst>
                </a:hlinkClick>
              </a:rPr>
              <a:t>Gestaltung barrierefreier Tagungen, Seminare und sonstiger Veranstaltungen</a:t>
            </a:r>
            <a:endParaRPr lang="de-DE" sz="1200" dirty="0">
              <a:latin typeface="Arial"/>
              <a:ea typeface="Arial"/>
              <a:cs typeface="Arial"/>
            </a:endParaRPr>
          </a:p>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FUAS: </a:t>
            </a:r>
            <a:r>
              <a:rPr lang="de-DE" sz="1200" u="sng" dirty="0">
                <a:latin typeface="Arial"/>
                <a:ea typeface="Arial"/>
                <a:cs typeface="Arial"/>
                <a:hlinkClick r:id="rId8">
                  <a:extLst>
                    <a:ext uri="{A12FA001-AC4F-418D-AE19-62706E023703}">
                      <ahyp:hlinkClr xmlns:ahyp="http://schemas.microsoft.com/office/drawing/2018/hyperlinkcolor" val="tx"/>
                    </a:ext>
                  </a:extLst>
                </a:hlinkClick>
              </a:rPr>
              <a:t>Videokonferenzen barrierearm gestalten</a:t>
            </a:r>
            <a:endParaRPr lang="de-DE" sz="1200" u="sng" dirty="0">
              <a:latin typeface="Arial"/>
              <a:ea typeface="Arial"/>
              <a:cs typeface="Arial"/>
            </a:endParaRPr>
          </a:p>
          <a:p>
            <a:pPr marL="457200" indent="-304800">
              <a:buClr>
                <a:srgbClr val="485365"/>
              </a:buClr>
              <a:buSzPts val="1200"/>
              <a:buFont typeface="Arial" panose="020B0604020202020204" pitchFamily="34" charset="0"/>
              <a:buChar char="•"/>
            </a:pPr>
            <a:r>
              <a:rPr lang="de-DE" sz="1200" dirty="0">
                <a:solidFill>
                  <a:schemeClr val="tx1"/>
                </a:solidFill>
                <a:latin typeface="Arial"/>
                <a:ea typeface="Arial"/>
                <a:cs typeface="Arial"/>
              </a:rPr>
              <a:t>Knappschaft Bahn See/ </a:t>
            </a:r>
            <a:br>
              <a:rPr lang="de-DE" sz="1200" dirty="0">
                <a:solidFill>
                  <a:schemeClr val="tx1"/>
                </a:solidFill>
                <a:latin typeface="Arial"/>
                <a:ea typeface="Arial"/>
                <a:cs typeface="Arial"/>
              </a:rPr>
            </a:br>
            <a:r>
              <a:rPr lang="de-DE" sz="1200" dirty="0">
                <a:solidFill>
                  <a:schemeClr val="tx1"/>
                </a:solidFill>
                <a:latin typeface="Arial"/>
                <a:ea typeface="Arial"/>
                <a:cs typeface="Arial"/>
              </a:rPr>
              <a:t>Bundesfachstelle Barrierefreiheit</a:t>
            </a:r>
          </a:p>
          <a:p>
            <a:pPr marL="914400" lvl="1" indent="-304800">
              <a:buSzPts val="1200"/>
              <a:buFont typeface="Arial" panose="020B0604020202020204" pitchFamily="34" charset="0"/>
              <a:buChar char="•"/>
            </a:pPr>
            <a:r>
              <a:rPr lang="de-DE" sz="1200" u="sng" dirty="0">
                <a:latin typeface="Arial"/>
                <a:ea typeface="Arial"/>
                <a:cs typeface="Arial"/>
                <a:hlinkClick r:id="rId9">
                  <a:extLst>
                    <a:ext uri="{A12FA001-AC4F-418D-AE19-62706E023703}">
                      <ahyp:hlinkClr xmlns:ahyp="http://schemas.microsoft.com/office/drawing/2018/hyperlinkcolor" val="tx"/>
                    </a:ext>
                  </a:extLst>
                </a:hlinkClick>
              </a:rPr>
              <a:t>Veranstaltungsplanung</a:t>
            </a:r>
            <a:endParaRPr lang="de-DE" sz="1200" dirty="0">
              <a:latin typeface="Arial"/>
              <a:ea typeface="Arial"/>
              <a:cs typeface="Arial"/>
            </a:endParaRPr>
          </a:p>
          <a:p>
            <a:pPr marL="914400" lvl="1" indent="-304800">
              <a:buSzPts val="1200"/>
              <a:buFont typeface="Arial" panose="020B0604020202020204" pitchFamily="34" charset="0"/>
              <a:buChar char="•"/>
            </a:pPr>
            <a:r>
              <a:rPr lang="de-DE" sz="1200" u="sng" dirty="0">
                <a:latin typeface="Arial"/>
                <a:ea typeface="Arial"/>
                <a:cs typeface="Arial"/>
                <a:hlinkClick r:id="rId10">
                  <a:extLst>
                    <a:ext uri="{A12FA001-AC4F-418D-AE19-62706E023703}">
                      <ahyp:hlinkClr xmlns:ahyp="http://schemas.microsoft.com/office/drawing/2018/hyperlinkcolor" val="tx"/>
                    </a:ext>
                  </a:extLst>
                </a:hlinkClick>
              </a:rPr>
              <a:t>Barrierefreie Webkonferenzen</a:t>
            </a:r>
            <a:endParaRPr lang="de-DE" sz="1200" dirty="0">
              <a:latin typeface="Arial"/>
              <a:ea typeface="Arial"/>
              <a:cs typeface="Arial"/>
            </a:endParaRPr>
          </a:p>
          <a:p>
            <a:pPr marL="914400" lvl="1" indent="-304800">
              <a:buClr>
                <a:srgbClr val="485365"/>
              </a:buClr>
              <a:buSzPts val="1200"/>
              <a:buFont typeface="Arial" panose="020B0604020202020204" pitchFamily="34" charset="0"/>
              <a:buChar char="•"/>
            </a:pPr>
            <a:r>
              <a:rPr lang="de-DE" sz="1200" u="sng" dirty="0">
                <a:latin typeface="Arial"/>
                <a:ea typeface="Arial"/>
                <a:cs typeface="Arial"/>
                <a:hlinkClick r:id="rId11">
                  <a:extLst>
                    <a:ext uri="{A12FA001-AC4F-418D-AE19-62706E023703}">
                      <ahyp:hlinkClr xmlns:ahyp="http://schemas.microsoft.com/office/drawing/2018/hyperlinkcolor" val="tx"/>
                    </a:ext>
                  </a:extLst>
                </a:hlinkClick>
              </a:rPr>
              <a:t>Vergleich der Barrierefreiheit von Videokonferenz-Programmen </a:t>
            </a:r>
            <a:endParaRPr lang="de-DE" sz="1200" dirty="0">
              <a:latin typeface="Arial"/>
              <a:ea typeface="Arial"/>
              <a:cs typeface="Arial"/>
            </a:endParaRPr>
          </a:p>
          <a:p>
            <a:pPr marL="457200" indent="-304800">
              <a:buClr>
                <a:srgbClr val="333333"/>
              </a:buClr>
              <a:buSzPts val="1200"/>
              <a:buFont typeface="Arial" panose="020B0604020202020204" pitchFamily="34" charset="0"/>
              <a:buChar char="•"/>
            </a:pPr>
            <a:r>
              <a:rPr lang="de-DE" sz="1200" dirty="0">
                <a:solidFill>
                  <a:schemeClr val="tx1"/>
                </a:solidFill>
                <a:latin typeface="Arial"/>
                <a:ea typeface="Arial"/>
                <a:cs typeface="Arial"/>
              </a:rPr>
              <a:t>netz-barrierefrei: </a:t>
            </a:r>
            <a:r>
              <a:rPr lang="de-DE" sz="1200" dirty="0">
                <a:latin typeface="Arial"/>
                <a:ea typeface="Arial"/>
                <a:cs typeface="Arial"/>
                <a:hlinkClick r:id="rId12">
                  <a:extLst>
                    <a:ext uri="{A12FA001-AC4F-418D-AE19-62706E023703}">
                      <ahyp:hlinkClr xmlns:ahyp="http://schemas.microsoft.com/office/drawing/2018/hyperlinkcolor" val="tx"/>
                    </a:ext>
                  </a:extLst>
                </a:hlinkClick>
              </a:rPr>
              <a:t>Online-Veranstaltungen </a:t>
            </a:r>
            <a:br>
              <a:rPr lang="de-DE" sz="1200" dirty="0">
                <a:latin typeface="Arial"/>
                <a:ea typeface="Arial"/>
                <a:cs typeface="Arial"/>
                <a:hlinkClick r:id="rId12">
                  <a:extLst>
                    <a:ext uri="{A12FA001-AC4F-418D-AE19-62706E023703}">
                      <ahyp:hlinkClr xmlns:ahyp="http://schemas.microsoft.com/office/drawing/2018/hyperlinkcolor" val="tx"/>
                    </a:ext>
                  </a:extLst>
                </a:hlinkClick>
              </a:rPr>
            </a:br>
            <a:r>
              <a:rPr lang="de-DE" sz="1200" dirty="0">
                <a:latin typeface="Arial"/>
                <a:ea typeface="Arial"/>
                <a:cs typeface="Arial"/>
                <a:hlinkClick r:id="rId12">
                  <a:extLst>
                    <a:ext uri="{A12FA001-AC4F-418D-AE19-62706E023703}">
                      <ahyp:hlinkClr xmlns:ahyp="http://schemas.microsoft.com/office/drawing/2018/hyperlinkcolor" val="tx"/>
                    </a:ext>
                  </a:extLst>
                </a:hlinkClick>
              </a:rPr>
              <a:t>barrierefrei gestalten</a:t>
            </a:r>
            <a:endParaRPr lang="de-DE" sz="1150" dirty="0">
              <a:latin typeface="Arial"/>
              <a:ea typeface="Arial"/>
              <a:cs typeface="Arial"/>
            </a:endParaRPr>
          </a:p>
          <a:p>
            <a:pPr marL="457200" indent="-304800">
              <a:buClr>
                <a:srgbClr val="333333"/>
              </a:buClr>
              <a:buSzPts val="1200"/>
              <a:buFont typeface="Arial"/>
              <a:buChar char="●"/>
            </a:pPr>
            <a:endParaRPr lang="de-DE" sz="1200" dirty="0">
              <a:latin typeface="Arial"/>
              <a:ea typeface="Arial"/>
              <a:cs typeface="Arial"/>
            </a:endParaRPr>
          </a:p>
          <a:p>
            <a:pPr marL="0" indent="0">
              <a:spcAft>
                <a:spcPts val="1700"/>
              </a:spcAft>
              <a:buFont typeface="Atkinson Hyperlegible"/>
              <a:buNone/>
            </a:pPr>
            <a:endParaRPr lang="de-DE" sz="1150" dirty="0">
              <a:solidFill>
                <a:srgbClr val="485365"/>
              </a:solidFill>
              <a:highlight>
                <a:srgbClr val="E9CECE"/>
              </a:highlight>
              <a:latin typeface="Arial"/>
              <a:ea typeface="Arial"/>
              <a:cs typeface="Arial"/>
            </a:endParaRPr>
          </a:p>
        </p:txBody>
      </p:sp>
      <p:sp>
        <p:nvSpPr>
          <p:cNvPr id="9" name="Google Shape;104;p19">
            <a:extLst>
              <a:ext uri="{FF2B5EF4-FFF2-40B4-BE49-F238E27FC236}">
                <a16:creationId xmlns:a16="http://schemas.microsoft.com/office/drawing/2014/main" id="{B327B0E8-EB87-469E-916B-DF2CFB35BDD7}"/>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23</a:t>
            </a:fld>
            <a:endParaRPr lang="de" dirty="0">
              <a:solidFill>
                <a:schemeClr val="bg1"/>
              </a:solidFill>
            </a:endParaRPr>
          </a:p>
        </p:txBody>
      </p:sp>
    </p:spTree>
    <p:extLst>
      <p:ext uri="{BB962C8B-B14F-4D97-AF65-F5344CB8AC3E}">
        <p14:creationId xmlns:p14="http://schemas.microsoft.com/office/powerpoint/2010/main" val="419833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Diskussionsfragen</a:t>
            </a:r>
            <a:br>
              <a:rPr lang="de-DE" dirty="0"/>
            </a:br>
            <a:endParaRPr lang="de-DE" dirty="0"/>
          </a:p>
        </p:txBody>
      </p:sp>
      <p:sp>
        <p:nvSpPr>
          <p:cNvPr id="7" name="Google Shape;357;p42">
            <a:extLst>
              <a:ext uri="{FF2B5EF4-FFF2-40B4-BE49-F238E27FC236}">
                <a16:creationId xmlns:a16="http://schemas.microsoft.com/office/drawing/2014/main" id="{B00A0DCF-5390-4E83-93AA-9B5D600049D6}"/>
              </a:ext>
            </a:extLst>
          </p:cNvPr>
          <p:cNvSpPr txBox="1">
            <a:spLocks/>
          </p:cNvSpPr>
          <p:nvPr/>
        </p:nvSpPr>
        <p:spPr bwMode="auto">
          <a:xfrm>
            <a:off x="432778" y="1348900"/>
            <a:ext cx="5129822"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25450" indent="-285750">
              <a:buSzPts val="1400"/>
              <a:buFont typeface="Arial" panose="020B0604020202020204" pitchFamily="34" charset="0"/>
              <a:buChar char="•"/>
            </a:pPr>
            <a:r>
              <a:rPr lang="de-DE" sz="1600" dirty="0">
                <a:solidFill>
                  <a:schemeClr val="dk1"/>
                </a:solidFill>
                <a:latin typeface="+mn-lt"/>
                <a:ea typeface="Arial"/>
                <a:cs typeface="Arial"/>
              </a:rPr>
              <a:t>9 Bilder und eine Frage </a:t>
            </a:r>
            <a:br>
              <a:rPr lang="de-DE" sz="1600" dirty="0">
                <a:solidFill>
                  <a:schemeClr val="dk1"/>
                </a:solidFill>
                <a:latin typeface="+mn-lt"/>
                <a:ea typeface="Arial"/>
                <a:cs typeface="Arial"/>
              </a:rPr>
            </a:br>
            <a:r>
              <a:rPr lang="de-DE" sz="1600" dirty="0">
                <a:solidFill>
                  <a:schemeClr val="dk1"/>
                </a:solidFill>
                <a:latin typeface="+mn-lt"/>
                <a:ea typeface="Arial"/>
                <a:cs typeface="Arial"/>
              </a:rPr>
              <a:t>„Wie fühlen sie sich heute morgen?“ </a:t>
            </a:r>
          </a:p>
          <a:p>
            <a:pPr marL="425450" indent="-285750">
              <a:buSzPts val="1400"/>
              <a:buFont typeface="Arial" panose="020B0604020202020204" pitchFamily="34" charset="0"/>
              <a:buChar char="•"/>
            </a:pPr>
            <a:r>
              <a:rPr lang="de-DE" sz="1600" dirty="0">
                <a:solidFill>
                  <a:schemeClr val="dk1"/>
                </a:solidFill>
                <a:latin typeface="+mn-lt"/>
                <a:ea typeface="Arial"/>
                <a:cs typeface="Arial"/>
              </a:rPr>
              <a:t>Wer sitzt gerne in der 1. Reihe? Wieso wird dort ein Platz für Rollstuhlfahrer*innen reserviert? </a:t>
            </a:r>
            <a:endParaRPr lang="de-DE" sz="1600" dirty="0">
              <a:latin typeface="+mn-lt"/>
            </a:endParaRPr>
          </a:p>
          <a:p>
            <a:pPr marL="425450" indent="-285750">
              <a:buSzPts val="1400"/>
              <a:buFont typeface="Arial" panose="020B0604020202020204" pitchFamily="34" charset="0"/>
              <a:buChar char="•"/>
            </a:pPr>
            <a:r>
              <a:rPr lang="de-DE" sz="1600" dirty="0">
                <a:solidFill>
                  <a:schemeClr val="dk1"/>
                </a:solidFill>
                <a:latin typeface="+mn-lt"/>
                <a:ea typeface="Arial"/>
                <a:cs typeface="Arial"/>
              </a:rPr>
              <a:t>Woher weiß ich als blinde Person, wer mir gegenübersteht?</a:t>
            </a:r>
          </a:p>
          <a:p>
            <a:pPr marL="425450" indent="-285750">
              <a:buSzPts val="1400"/>
              <a:buFont typeface="Arial" panose="020B0604020202020204" pitchFamily="34" charset="0"/>
              <a:buChar char="•"/>
            </a:pPr>
            <a:r>
              <a:rPr lang="de-DE" sz="1600" dirty="0">
                <a:solidFill>
                  <a:schemeClr val="dk1"/>
                </a:solidFill>
                <a:latin typeface="+mn-lt"/>
                <a:ea typeface="Arial"/>
                <a:cs typeface="Arial"/>
              </a:rPr>
              <a:t>Welche Chancen und Probleme (z.B. zur </a:t>
            </a:r>
            <a:br>
              <a:rPr lang="de-DE" sz="1600" dirty="0">
                <a:solidFill>
                  <a:schemeClr val="dk1"/>
                </a:solidFill>
                <a:latin typeface="+mn-lt"/>
                <a:ea typeface="Arial"/>
                <a:cs typeface="Arial"/>
              </a:rPr>
            </a:br>
            <a:r>
              <a:rPr lang="de-DE" sz="1600" dirty="0">
                <a:solidFill>
                  <a:schemeClr val="dk1"/>
                </a:solidFill>
                <a:latin typeface="Arial"/>
                <a:ea typeface="Arial"/>
                <a:cs typeface="Arial"/>
              </a:rPr>
              <a:t>Live-Untertitelung) bietet Künstlicher Intelligenz?</a:t>
            </a:r>
          </a:p>
          <a:p>
            <a:pPr marL="425450" indent="-285750">
              <a:buSzPts val="1400"/>
              <a:buFont typeface="Arial" panose="020B0604020202020204" pitchFamily="34" charset="0"/>
              <a:buChar char="•"/>
            </a:pPr>
            <a:endParaRPr lang="de-DE" sz="1600" dirty="0">
              <a:latin typeface="+mn-lt"/>
            </a:endParaRPr>
          </a:p>
        </p:txBody>
      </p:sp>
      <p:pic>
        <p:nvPicPr>
          <p:cNvPr id="8" name="Google Shape;359;p42" descr="2 Personen auf einer Veranstaltung lächeln in die Kamera. Sie haben unterschiedlich farbige Namensbänder um den Hals. ">
            <a:extLst>
              <a:ext uri="{FF2B5EF4-FFF2-40B4-BE49-F238E27FC236}">
                <a16:creationId xmlns:a16="http://schemas.microsoft.com/office/drawing/2014/main" id="{79E06E23-B3D5-4ABF-A866-98DF0E3E14B9}"/>
              </a:ext>
            </a:extLst>
          </p:cNvPr>
          <p:cNvPicPr preferRelativeResize="0"/>
          <p:nvPr/>
        </p:nvPicPr>
        <p:blipFill>
          <a:blip r:embed="rId3">
            <a:alphaModFix/>
          </a:blip>
          <a:stretch>
            <a:fillRect/>
          </a:stretch>
        </p:blipFill>
        <p:spPr>
          <a:xfrm>
            <a:off x="5784299" y="1348900"/>
            <a:ext cx="2810824" cy="1873425"/>
          </a:xfrm>
          <a:prstGeom prst="rect">
            <a:avLst/>
          </a:prstGeom>
          <a:noFill/>
          <a:ln>
            <a:noFill/>
          </a:ln>
        </p:spPr>
      </p:pic>
      <p:sp>
        <p:nvSpPr>
          <p:cNvPr id="9" name="Google Shape;104;p19">
            <a:extLst>
              <a:ext uri="{FF2B5EF4-FFF2-40B4-BE49-F238E27FC236}">
                <a16:creationId xmlns:a16="http://schemas.microsoft.com/office/drawing/2014/main" id="{B274A268-C12D-426F-B40D-5942E23D3467}"/>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24</a:t>
            </a:fld>
            <a:endParaRPr lang="de" dirty="0">
              <a:solidFill>
                <a:schemeClr val="bg1"/>
              </a:solidFill>
            </a:endParaRPr>
          </a:p>
        </p:txBody>
      </p:sp>
    </p:spTree>
    <p:extLst>
      <p:ext uri="{BB962C8B-B14F-4D97-AF65-F5344CB8AC3E}">
        <p14:creationId xmlns:p14="http://schemas.microsoft.com/office/powerpoint/2010/main" val="323190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Abschluss: Umfrage</a:t>
            </a:r>
          </a:p>
        </p:txBody>
      </p:sp>
      <p:sp>
        <p:nvSpPr>
          <p:cNvPr id="6" name="Google Shape;169;p25">
            <a:extLst>
              <a:ext uri="{FF2B5EF4-FFF2-40B4-BE49-F238E27FC236}">
                <a16:creationId xmlns:a16="http://schemas.microsoft.com/office/drawing/2014/main" id="{230C9CE5-2FBB-4EE6-A46B-9F46E6043490}"/>
              </a:ext>
            </a:extLst>
          </p:cNvPr>
          <p:cNvSpPr txBox="1">
            <a:spLocks/>
          </p:cNvSpPr>
          <p:nvPr/>
        </p:nvSpPr>
        <p:spPr bwMode="auto">
          <a:xfrm>
            <a:off x="432775" y="1348900"/>
            <a:ext cx="7367700" cy="34011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165100" indent="0">
              <a:buClr>
                <a:srgbClr val="333333"/>
              </a:buClr>
              <a:buSzPts val="1000"/>
              <a:buNone/>
            </a:pPr>
            <a:r>
              <a:rPr lang="de-DE" sz="2400" dirty="0">
                <a:solidFill>
                  <a:schemeClr val="dk1"/>
                </a:solidFill>
                <a:latin typeface="Arial"/>
                <a:ea typeface="Arial"/>
                <a:cs typeface="Arial"/>
              </a:rPr>
              <a:t>Bitte nehmen Sie an der </a:t>
            </a:r>
            <a:r>
              <a:rPr lang="de-DE" sz="2400" dirty="0">
                <a:latin typeface="Arial"/>
                <a:ea typeface="Arial"/>
                <a:cs typeface="Arial"/>
                <a:hlinkClick r:id="rId3">
                  <a:extLst>
                    <a:ext uri="{A12FA001-AC4F-418D-AE19-62706E023703}">
                      <ahyp:hlinkClr xmlns:ahyp="http://schemas.microsoft.com/office/drawing/2018/hyperlinkcolor" val="tx"/>
                    </a:ext>
                  </a:extLst>
                </a:hlinkClick>
              </a:rPr>
              <a:t>Umfrage zum GAAD</a:t>
            </a:r>
            <a:r>
              <a:rPr lang="de-DE" sz="2400" dirty="0">
                <a:solidFill>
                  <a:schemeClr val="dk1"/>
                </a:solidFill>
                <a:latin typeface="Arial"/>
                <a:ea typeface="Arial"/>
                <a:cs typeface="Arial"/>
              </a:rPr>
              <a:t> teil. </a:t>
            </a:r>
          </a:p>
          <a:p>
            <a:pPr marL="165100" indent="0">
              <a:buClr>
                <a:srgbClr val="333333"/>
              </a:buClr>
              <a:buSzPts val="1000"/>
              <a:buNone/>
            </a:pPr>
            <a:endParaRPr lang="de-DE" sz="2400" dirty="0">
              <a:solidFill>
                <a:schemeClr val="dk1"/>
              </a:solidFill>
              <a:latin typeface="Arial"/>
              <a:ea typeface="Arial"/>
              <a:cs typeface="Arial"/>
            </a:endParaRPr>
          </a:p>
          <a:p>
            <a:pPr marL="165100" indent="0">
              <a:buClr>
                <a:srgbClr val="333333"/>
              </a:buClr>
              <a:buSzPts val="1000"/>
              <a:buNone/>
            </a:pPr>
            <a:endParaRPr lang="de-DE" sz="2400" dirty="0">
              <a:solidFill>
                <a:schemeClr val="dk1"/>
              </a:solidFill>
              <a:latin typeface="Arial"/>
              <a:ea typeface="Arial"/>
              <a:cs typeface="Arial"/>
            </a:endParaRPr>
          </a:p>
          <a:p>
            <a:pPr marL="165100" indent="0">
              <a:buClr>
                <a:srgbClr val="333333"/>
              </a:buClr>
              <a:buSzPts val="1000"/>
              <a:buNone/>
            </a:pPr>
            <a:r>
              <a:rPr lang="de-DE" sz="2400" dirty="0">
                <a:solidFill>
                  <a:schemeClr val="dk1"/>
                </a:solidFill>
                <a:latin typeface="Arial"/>
                <a:ea typeface="Arial"/>
                <a:cs typeface="Arial"/>
              </a:rPr>
              <a:t>Herzlichen Dank für Ihre Teilnahme!</a:t>
            </a:r>
            <a:br>
              <a:rPr lang="de-DE" sz="2400" dirty="0">
                <a:solidFill>
                  <a:schemeClr val="dk1"/>
                </a:solidFill>
                <a:latin typeface="Arial"/>
                <a:ea typeface="Arial"/>
                <a:cs typeface="Arial"/>
              </a:rPr>
            </a:br>
            <a:r>
              <a:rPr lang="de-DE" sz="2400" dirty="0">
                <a:solidFill>
                  <a:schemeClr val="dk1"/>
                </a:solidFill>
                <a:latin typeface="Arial"/>
                <a:ea typeface="Arial"/>
                <a:cs typeface="Arial"/>
              </a:rPr>
              <a:t>Bei Fragen und Anmerkungen nehmen Sie gerne auch im Nachgang Kontakt mit uns auf. </a:t>
            </a:r>
          </a:p>
        </p:txBody>
      </p:sp>
      <p:sp>
        <p:nvSpPr>
          <p:cNvPr id="5" name="Google Shape;104;p19">
            <a:extLst>
              <a:ext uri="{FF2B5EF4-FFF2-40B4-BE49-F238E27FC236}">
                <a16:creationId xmlns:a16="http://schemas.microsoft.com/office/drawing/2014/main" id="{16DD45DC-A36E-4107-B4B8-AFE597FDD4AC}"/>
              </a:ext>
            </a:extLst>
          </p:cNvPr>
          <p:cNvSpPr txBox="1">
            <a:spLocks/>
          </p:cNvSpPr>
          <p:nvPr/>
        </p:nvSpPr>
        <p:spPr bwMode="auto">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25</a:t>
            </a:fld>
            <a:endParaRPr lang="de" dirty="0">
              <a:solidFill>
                <a:schemeClr val="bg1"/>
              </a:solidFill>
            </a:endParaRPr>
          </a:p>
        </p:txBody>
      </p:sp>
    </p:spTree>
    <p:extLst>
      <p:ext uri="{BB962C8B-B14F-4D97-AF65-F5344CB8AC3E}">
        <p14:creationId xmlns:p14="http://schemas.microsoft.com/office/powerpoint/2010/main" val="145759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4"/>
          <p:cNvSpPr>
            <a:spLocks noGrp="1"/>
          </p:cNvSpPr>
          <p:nvPr>
            <p:ph type="title"/>
          </p:nvPr>
        </p:nvSpPr>
        <p:spPr bwMode="auto">
          <a:prstGeom prst="rect">
            <a:avLst/>
          </a:prstGeom>
        </p:spPr>
        <p:txBody>
          <a:bodyPr/>
          <a:lstStyle/>
          <a:p>
            <a:pPr>
              <a:defRPr/>
            </a:pPr>
            <a:r>
              <a:rPr lang="de-DE" dirty="0"/>
              <a:t>Vorstellung und Kontaktdaten</a:t>
            </a:r>
            <a:endParaRPr dirty="0"/>
          </a:p>
        </p:txBody>
      </p:sp>
      <p:sp>
        <p:nvSpPr>
          <p:cNvPr id="11" name="Google Shape;132;p22">
            <a:extLst>
              <a:ext uri="{FF2B5EF4-FFF2-40B4-BE49-F238E27FC236}">
                <a16:creationId xmlns:a16="http://schemas.microsoft.com/office/drawing/2014/main" id="{85CA68F0-20C9-4C71-B056-BE86D63BAF2F}"/>
              </a:ext>
            </a:extLst>
          </p:cNvPr>
          <p:cNvSpPr txBox="1">
            <a:spLocks/>
          </p:cNvSpPr>
          <p:nvPr/>
        </p:nvSpPr>
        <p:spPr bwMode="auto">
          <a:xfrm>
            <a:off x="432780" y="1010653"/>
            <a:ext cx="7380300" cy="3240147"/>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0" indent="0">
              <a:buFont typeface="Atkinson Hyperlegible"/>
              <a:buNone/>
            </a:pPr>
            <a:r>
              <a:rPr lang="de-DE" sz="1600" dirty="0">
                <a:latin typeface="+mn-lt"/>
              </a:rPr>
              <a:t>studiumdigitale</a:t>
            </a:r>
          </a:p>
          <a:p>
            <a:pPr marL="0" indent="0">
              <a:buFont typeface="Atkinson Hyperlegible"/>
              <a:buNone/>
            </a:pPr>
            <a:r>
              <a:rPr lang="de-DE" sz="1600" dirty="0">
                <a:solidFill>
                  <a:schemeClr val="dk1"/>
                </a:solidFill>
                <a:latin typeface="+mn-lt"/>
                <a:sym typeface="Atkinson Hyperlegible"/>
              </a:rPr>
              <a:t>zentrale Innovationseinheit für technologiegestütztes Lehren und Lernen </a:t>
            </a:r>
            <a:br>
              <a:rPr lang="de-DE" sz="1600" dirty="0">
                <a:solidFill>
                  <a:schemeClr val="dk1"/>
                </a:solidFill>
                <a:latin typeface="+mn-lt"/>
                <a:sym typeface="Atkinson Hyperlegible"/>
              </a:rPr>
            </a:br>
            <a:r>
              <a:rPr lang="de-DE" sz="1600" dirty="0">
                <a:solidFill>
                  <a:schemeClr val="dk1"/>
                </a:solidFill>
                <a:latin typeface="+mn-lt"/>
                <a:sym typeface="Atkinson Hyperlegible"/>
              </a:rPr>
              <a:t>an der Goethe-Universität Frankfurt am Main </a:t>
            </a:r>
            <a:endParaRPr lang="de-DE" sz="1600" dirty="0">
              <a:latin typeface="+mn-lt"/>
            </a:endParaRPr>
          </a:p>
          <a:p>
            <a:pPr marL="0" indent="0">
              <a:buFont typeface="Atkinson Hyperlegible"/>
              <a:buNone/>
            </a:pPr>
            <a:endParaRPr lang="de-DE" dirty="0"/>
          </a:p>
          <a:p>
            <a:pPr marL="0" indent="0">
              <a:buClr>
                <a:schemeClr val="dk1"/>
              </a:buClr>
              <a:buSzPts val="1100"/>
              <a:buFont typeface="Arial"/>
              <a:buNone/>
            </a:pPr>
            <a:endParaRPr lang="de-DE" dirty="0"/>
          </a:p>
          <a:p>
            <a:pPr marL="0" indent="0">
              <a:buClr>
                <a:schemeClr val="dk1"/>
              </a:buClr>
              <a:buSzPts val="1100"/>
              <a:buFont typeface="Arial"/>
              <a:buNone/>
            </a:pPr>
            <a:endParaRPr lang="de-DE" dirty="0">
              <a:solidFill>
                <a:schemeClr val="dk1"/>
              </a:solidFill>
              <a:highlight>
                <a:srgbClr val="FFFFFF"/>
              </a:highlight>
              <a:sym typeface="Atkinson Hyperlegible"/>
            </a:endParaRPr>
          </a:p>
          <a:p>
            <a:pPr marL="0" indent="0">
              <a:buFont typeface="Atkinson Hyperlegible"/>
              <a:buNone/>
            </a:pPr>
            <a:endParaRPr lang="de-DE" dirty="0"/>
          </a:p>
        </p:txBody>
      </p:sp>
      <p:pic>
        <p:nvPicPr>
          <p:cNvPr id="12" name="Google Shape;135;p22" descr="Profilfoto Angela Rizzo">
            <a:extLst>
              <a:ext uri="{FF2B5EF4-FFF2-40B4-BE49-F238E27FC236}">
                <a16:creationId xmlns:a16="http://schemas.microsoft.com/office/drawing/2014/main" id="{9EB62E6C-E1BA-451B-A0C1-BFF72B3FF1EE}"/>
              </a:ext>
            </a:extLst>
          </p:cNvPr>
          <p:cNvPicPr preferRelativeResize="0"/>
          <p:nvPr/>
        </p:nvPicPr>
        <p:blipFill>
          <a:blip r:embed="rId3">
            <a:alphaModFix/>
          </a:blip>
          <a:stretch>
            <a:fillRect/>
          </a:stretch>
        </p:blipFill>
        <p:spPr>
          <a:xfrm>
            <a:off x="345113" y="2321486"/>
            <a:ext cx="1219200" cy="1219200"/>
          </a:xfrm>
          <a:prstGeom prst="rect">
            <a:avLst/>
          </a:prstGeom>
          <a:noFill/>
          <a:ln>
            <a:noFill/>
          </a:ln>
        </p:spPr>
      </p:pic>
      <p:sp>
        <p:nvSpPr>
          <p:cNvPr id="14" name="Google Shape;137;p22">
            <a:extLst>
              <a:ext uri="{FF2B5EF4-FFF2-40B4-BE49-F238E27FC236}">
                <a16:creationId xmlns:a16="http://schemas.microsoft.com/office/drawing/2014/main" id="{D9493D59-D530-4ABF-90E8-8A5A715EDEDF}"/>
              </a:ext>
            </a:extLst>
          </p:cNvPr>
          <p:cNvSpPr txBox="1"/>
          <p:nvPr/>
        </p:nvSpPr>
        <p:spPr>
          <a:xfrm>
            <a:off x="1635979" y="2160661"/>
            <a:ext cx="2709307"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600" b="1" dirty="0">
                <a:solidFill>
                  <a:schemeClr val="tx1"/>
                </a:solidFill>
                <a:latin typeface="+mn-lt"/>
                <a:ea typeface="Inter" panose="020B0604020202020204" charset="0"/>
                <a:cs typeface="Inter"/>
                <a:sym typeface="Inter"/>
              </a:rPr>
              <a:t>Angela Rizzo</a:t>
            </a:r>
          </a:p>
          <a:p>
            <a:pPr marL="0" lvl="0" indent="0" algn="l" rtl="0">
              <a:spcBef>
                <a:spcPts val="0"/>
              </a:spcBef>
              <a:spcAft>
                <a:spcPts val="0"/>
              </a:spcAft>
              <a:buClr>
                <a:schemeClr val="dk1"/>
              </a:buClr>
              <a:buSzPts val="1100"/>
              <a:buFont typeface="Arial"/>
              <a:buNone/>
            </a:pPr>
            <a:endParaRPr lang="de" sz="1600" b="1" dirty="0">
              <a:solidFill>
                <a:schemeClr val="tx1"/>
              </a:solidFill>
              <a:latin typeface="+mn-lt"/>
              <a:ea typeface="Inter" panose="020B0604020202020204" charset="0"/>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Inter"/>
                <a:cs typeface="Inter"/>
                <a:sym typeface="Inter"/>
              </a:rPr>
              <a:t>Mediendidaktik</a:t>
            </a:r>
            <a:endParaRPr sz="1600" dirty="0">
              <a:solidFill>
                <a:schemeClr val="tx1"/>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Inter"/>
                <a:cs typeface="Inter"/>
                <a:sym typeface="Inter"/>
              </a:rPr>
              <a:t>Veranstaltungen, Beratung, </a:t>
            </a:r>
            <a:br>
              <a:rPr lang="de" sz="1600" dirty="0">
                <a:solidFill>
                  <a:schemeClr val="tx1"/>
                </a:solidFill>
                <a:latin typeface="+mn-lt"/>
                <a:ea typeface="Inter"/>
                <a:cs typeface="Inter"/>
                <a:sym typeface="Inter"/>
              </a:rPr>
            </a:br>
            <a:r>
              <a:rPr lang="de" sz="1600" dirty="0">
                <a:solidFill>
                  <a:schemeClr val="tx1"/>
                </a:solidFill>
                <a:latin typeface="+mn-lt"/>
                <a:ea typeface="Inter"/>
                <a:cs typeface="Inter"/>
                <a:sym typeface="Inter"/>
              </a:rPr>
              <a:t>Qualifizierung</a:t>
            </a:r>
            <a:endParaRPr sz="1600" dirty="0">
              <a:solidFill>
                <a:schemeClr val="tx1"/>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u="sng" dirty="0">
                <a:solidFill>
                  <a:srgbClr val="00618F"/>
                </a:solidFill>
                <a:latin typeface="+mn-lt"/>
                <a:ea typeface="Inter"/>
                <a:cs typeface="Inter"/>
                <a:sym typeface="Inter"/>
                <a:hlinkClick r:id="rId4">
                  <a:extLst>
                    <a:ext uri="{A12FA001-AC4F-418D-AE19-62706E023703}">
                      <ahyp:hlinkClr xmlns:ahyp="http://schemas.microsoft.com/office/drawing/2018/hyperlinkcolor" val="tx"/>
                    </a:ext>
                  </a:extLst>
                </a:hlinkClick>
              </a:rPr>
              <a:t>rizzo@sd.uni-frankfurt.de</a:t>
            </a:r>
            <a:endParaRPr lang="de" sz="1600" u="sng" dirty="0">
              <a:solidFill>
                <a:srgbClr val="00618F"/>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Atkinson Hyperlegible"/>
                <a:cs typeface="Atkinson Hyperlegible"/>
                <a:sym typeface="Atkinson Hyperlegible"/>
              </a:rPr>
              <a:t>Tel: 069-798 221 97</a:t>
            </a:r>
            <a:endParaRPr sz="1600" dirty="0">
              <a:solidFill>
                <a:schemeClr val="tx1"/>
              </a:solidFill>
              <a:latin typeface="+mn-lt"/>
            </a:endParaRPr>
          </a:p>
        </p:txBody>
      </p:sp>
      <p:pic>
        <p:nvPicPr>
          <p:cNvPr id="13" name="Google Shape;136;p22" descr="Profilfoto Sanja Grimminger">
            <a:extLst>
              <a:ext uri="{FF2B5EF4-FFF2-40B4-BE49-F238E27FC236}">
                <a16:creationId xmlns:a16="http://schemas.microsoft.com/office/drawing/2014/main" id="{2547131D-BB61-4395-85A8-B714BE336A11}"/>
              </a:ext>
            </a:extLst>
          </p:cNvPr>
          <p:cNvPicPr preferRelativeResize="0"/>
          <p:nvPr/>
        </p:nvPicPr>
        <p:blipFill>
          <a:blip r:embed="rId5">
            <a:alphaModFix/>
          </a:blip>
          <a:stretch>
            <a:fillRect/>
          </a:stretch>
        </p:blipFill>
        <p:spPr>
          <a:xfrm>
            <a:off x="4475745" y="2321486"/>
            <a:ext cx="1219200" cy="1219200"/>
          </a:xfrm>
          <a:prstGeom prst="rect">
            <a:avLst/>
          </a:prstGeom>
          <a:noFill/>
          <a:ln>
            <a:noFill/>
          </a:ln>
        </p:spPr>
      </p:pic>
      <p:sp>
        <p:nvSpPr>
          <p:cNvPr id="17" name="Google Shape;134;p22">
            <a:extLst>
              <a:ext uri="{FF2B5EF4-FFF2-40B4-BE49-F238E27FC236}">
                <a16:creationId xmlns:a16="http://schemas.microsoft.com/office/drawing/2014/main" id="{5C35EF98-50D6-4C9D-8000-8B6D5450D338}"/>
              </a:ext>
            </a:extLst>
          </p:cNvPr>
          <p:cNvSpPr txBox="1"/>
          <p:nvPr/>
        </p:nvSpPr>
        <p:spPr>
          <a:xfrm>
            <a:off x="5807548" y="2160661"/>
            <a:ext cx="3619500" cy="14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600" b="1" dirty="0">
                <a:solidFill>
                  <a:schemeClr val="tx1"/>
                </a:solidFill>
                <a:latin typeface="+mn-lt"/>
                <a:ea typeface="Inter" panose="020B0604020202020204" charset="0"/>
                <a:cs typeface="Inter"/>
                <a:sym typeface="Inter"/>
              </a:rPr>
              <a:t>Sanja Grimminger</a:t>
            </a:r>
          </a:p>
          <a:p>
            <a:pPr marL="0" lvl="0" indent="0" algn="l" rtl="0">
              <a:spcBef>
                <a:spcPts val="0"/>
              </a:spcBef>
              <a:spcAft>
                <a:spcPts val="0"/>
              </a:spcAft>
              <a:buClr>
                <a:schemeClr val="dk1"/>
              </a:buClr>
              <a:buSzPts val="1100"/>
              <a:buFont typeface="Arial"/>
              <a:buNone/>
            </a:pPr>
            <a:endParaRPr sz="1600" b="1" dirty="0">
              <a:solidFill>
                <a:schemeClr val="tx1"/>
              </a:solidFill>
              <a:latin typeface="+mn-lt"/>
              <a:ea typeface="Inter" panose="020B0604020202020204" charset="0"/>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Inter"/>
                <a:cs typeface="Inter"/>
                <a:sym typeface="Inter"/>
              </a:rPr>
              <a:t>Medienproduktion</a:t>
            </a:r>
            <a:endParaRPr sz="1600" dirty="0">
              <a:solidFill>
                <a:schemeClr val="tx1"/>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Inter"/>
                <a:cs typeface="Inter"/>
                <a:sym typeface="Inter"/>
              </a:rPr>
              <a:t>Verbundprojekt HessenHub, </a:t>
            </a:r>
            <a:br>
              <a:rPr lang="de" sz="1600" dirty="0">
                <a:solidFill>
                  <a:schemeClr val="tx1"/>
                </a:solidFill>
                <a:latin typeface="+mn-lt"/>
                <a:ea typeface="Inter"/>
                <a:cs typeface="Inter"/>
                <a:sym typeface="Inter"/>
              </a:rPr>
            </a:br>
            <a:r>
              <a:rPr lang="de" sz="1600" dirty="0">
                <a:solidFill>
                  <a:schemeClr val="tx1"/>
                </a:solidFill>
                <a:latin typeface="+mn-lt"/>
                <a:ea typeface="Inter"/>
                <a:cs typeface="Inter"/>
                <a:sym typeface="Inter"/>
              </a:rPr>
              <a:t>Digitale Barrierefreiheit</a:t>
            </a:r>
            <a:endParaRPr sz="1600" dirty="0">
              <a:solidFill>
                <a:schemeClr val="tx1"/>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u="sng" dirty="0">
                <a:solidFill>
                  <a:srgbClr val="00618F"/>
                </a:solidFill>
                <a:latin typeface="+mn-lt"/>
                <a:ea typeface="Inter"/>
                <a:cs typeface="Inter"/>
                <a:sym typeface="Inter"/>
                <a:hlinkClick r:id="rId6">
                  <a:extLst>
                    <a:ext uri="{A12FA001-AC4F-418D-AE19-62706E023703}">
                      <ahyp:hlinkClr xmlns:ahyp="http://schemas.microsoft.com/office/drawing/2018/hyperlinkcolor" val="tx"/>
                    </a:ext>
                  </a:extLst>
                </a:hlinkClick>
              </a:rPr>
              <a:t>grimminger@sd.uni-frankfurt.de</a:t>
            </a:r>
            <a:endParaRPr sz="1600" dirty="0">
              <a:solidFill>
                <a:srgbClr val="00618F"/>
              </a:solidFill>
              <a:latin typeface="+mn-lt"/>
              <a:ea typeface="Inter"/>
              <a:cs typeface="Inter"/>
              <a:sym typeface="Inter"/>
            </a:endParaRPr>
          </a:p>
          <a:p>
            <a:pPr marL="0" lvl="0" indent="0" algn="l" rtl="0">
              <a:spcBef>
                <a:spcPts val="0"/>
              </a:spcBef>
              <a:spcAft>
                <a:spcPts val="0"/>
              </a:spcAft>
              <a:buClr>
                <a:schemeClr val="dk1"/>
              </a:buClr>
              <a:buSzPts val="1100"/>
              <a:buFont typeface="Arial"/>
              <a:buNone/>
            </a:pPr>
            <a:r>
              <a:rPr lang="de" sz="1600" dirty="0">
                <a:solidFill>
                  <a:schemeClr val="tx1"/>
                </a:solidFill>
                <a:latin typeface="+mn-lt"/>
                <a:ea typeface="Atkinson Hyperlegible"/>
                <a:cs typeface="Atkinson Hyperlegible"/>
                <a:sym typeface="Atkinson Hyperlegible"/>
              </a:rPr>
              <a:t>Tel: 0174-269 2617</a:t>
            </a:r>
            <a:endParaRPr sz="1600" dirty="0">
              <a:solidFill>
                <a:schemeClr val="tx1"/>
              </a:solidFill>
              <a:latin typeface="+mn-lt"/>
            </a:endParaRPr>
          </a:p>
        </p:txBody>
      </p:sp>
      <p:sp>
        <p:nvSpPr>
          <p:cNvPr id="18" name="Google Shape;104;p19">
            <a:extLst>
              <a:ext uri="{FF2B5EF4-FFF2-40B4-BE49-F238E27FC236}">
                <a16:creationId xmlns:a16="http://schemas.microsoft.com/office/drawing/2014/main" id="{7BF6DDA5-0F70-4519-89EC-4977C2E3521D}"/>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3</a:t>
            </a:fld>
            <a:endParaRPr lang="de"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201895" cy="783675"/>
          </a:xfrm>
        </p:spPr>
        <p:txBody>
          <a:bodyPr>
            <a:normAutofit/>
          </a:bodyPr>
          <a:lstStyle/>
          <a:p>
            <a:r>
              <a:rPr lang="de-DE" dirty="0"/>
              <a:t>Digitale Barrierefreiheit in Präsenzveranstaltungen</a:t>
            </a:r>
            <a:br>
              <a:rPr lang="de-DE" dirty="0"/>
            </a:br>
            <a:endParaRPr lang="de-DE" dirty="0"/>
          </a:p>
        </p:txBody>
      </p:sp>
      <p:sp>
        <p:nvSpPr>
          <p:cNvPr id="7" name="Google Shape;146;p23">
            <a:extLst>
              <a:ext uri="{FF2B5EF4-FFF2-40B4-BE49-F238E27FC236}">
                <a16:creationId xmlns:a16="http://schemas.microsoft.com/office/drawing/2014/main" id="{0163FBA0-ADBF-402C-9391-8A1E376D7279}"/>
              </a:ext>
            </a:extLst>
          </p:cNvPr>
          <p:cNvSpPr txBox="1">
            <a:spLocks/>
          </p:cNvSpPr>
          <p:nvPr/>
        </p:nvSpPr>
        <p:spPr bwMode="auto">
          <a:xfrm>
            <a:off x="432769" y="1348903"/>
            <a:ext cx="5063256"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25450" indent="-285750">
              <a:buClr>
                <a:schemeClr val="dk1"/>
              </a:buClr>
              <a:buSzPts val="1400"/>
              <a:buFont typeface="Arial" panose="020B0604020202020204" pitchFamily="34" charset="0"/>
              <a:buChar char="•"/>
            </a:pPr>
            <a:r>
              <a:rPr lang="de-DE" sz="1600" dirty="0">
                <a:solidFill>
                  <a:schemeClr val="dk1"/>
                </a:solidFill>
                <a:latin typeface="+mn-lt"/>
                <a:ea typeface="Arial"/>
                <a:cs typeface="Arial"/>
              </a:rPr>
              <a:t>Präsenz und Digitales lässt sich nicht klar voneinander trennen: Unser Arbeitsalltag ist von Technologie durchdrungen</a:t>
            </a:r>
          </a:p>
          <a:p>
            <a:pPr marL="441325" indent="-285750">
              <a:buClr>
                <a:srgbClr val="485365"/>
              </a:buClr>
              <a:buSzPts val="1150"/>
              <a:buFont typeface="Arial" panose="020B0604020202020204" pitchFamily="34" charset="0"/>
              <a:buChar char="•"/>
            </a:pPr>
            <a:r>
              <a:rPr lang="de-DE" sz="1600" dirty="0">
                <a:solidFill>
                  <a:schemeClr val="dk1"/>
                </a:solidFill>
                <a:latin typeface="+mn-lt"/>
                <a:ea typeface="Arial"/>
                <a:cs typeface="Arial"/>
              </a:rPr>
              <a:t>Beispiele: </a:t>
            </a:r>
          </a:p>
          <a:p>
            <a:pPr marL="898525" lvl="1" indent="-285750">
              <a:buClr>
                <a:srgbClr val="485365"/>
              </a:buClr>
              <a:buSzPts val="1150"/>
              <a:buFont typeface="Arial" panose="020B0604020202020204" pitchFamily="34" charset="0"/>
              <a:buChar char="•"/>
            </a:pPr>
            <a:r>
              <a:rPr lang="de-DE" sz="1600" dirty="0">
                <a:solidFill>
                  <a:schemeClr val="dk1"/>
                </a:solidFill>
                <a:latin typeface="+mn-lt"/>
                <a:ea typeface="Arial"/>
                <a:cs typeface="Arial"/>
              </a:rPr>
              <a:t>Ist die Anmeldemaske nur mit </a:t>
            </a:r>
            <a:br>
              <a:rPr lang="de-DE" sz="1600" dirty="0">
                <a:solidFill>
                  <a:schemeClr val="dk1"/>
                </a:solidFill>
                <a:latin typeface="+mn-lt"/>
                <a:ea typeface="Arial"/>
                <a:cs typeface="Arial"/>
              </a:rPr>
            </a:br>
            <a:r>
              <a:rPr lang="de-DE" sz="1600" dirty="0">
                <a:solidFill>
                  <a:schemeClr val="dk1"/>
                </a:solidFill>
                <a:latin typeface="+mn-lt"/>
                <a:ea typeface="Arial"/>
                <a:cs typeface="Arial"/>
              </a:rPr>
              <a:t>Tastatur bedienbar?</a:t>
            </a:r>
          </a:p>
          <a:p>
            <a:pPr marL="898525" lvl="1" indent="-285750">
              <a:buClr>
                <a:srgbClr val="485365"/>
              </a:buClr>
              <a:buSzPts val="1150"/>
              <a:buFont typeface="Arial" panose="020B0604020202020204" pitchFamily="34" charset="0"/>
              <a:buChar char="•"/>
            </a:pPr>
            <a:r>
              <a:rPr lang="de-DE" sz="1600" dirty="0">
                <a:solidFill>
                  <a:schemeClr val="dk1"/>
                </a:solidFill>
                <a:latin typeface="+mn-lt"/>
                <a:ea typeface="Arial"/>
                <a:cs typeface="Arial"/>
              </a:rPr>
              <a:t>Sind die Texte im Tagungsprogramm </a:t>
            </a:r>
            <a:br>
              <a:rPr lang="de-DE" sz="1600" dirty="0">
                <a:solidFill>
                  <a:schemeClr val="dk1"/>
                </a:solidFill>
                <a:latin typeface="+mn-lt"/>
                <a:ea typeface="Arial"/>
                <a:cs typeface="Arial"/>
              </a:rPr>
            </a:br>
            <a:r>
              <a:rPr lang="de-DE" sz="1600" dirty="0">
                <a:solidFill>
                  <a:schemeClr val="dk1"/>
                </a:solidFill>
                <a:latin typeface="+mn-lt"/>
                <a:ea typeface="Arial"/>
                <a:cs typeface="Arial"/>
              </a:rPr>
              <a:t>gut lesbar?</a:t>
            </a:r>
          </a:p>
          <a:p>
            <a:pPr marL="898525" lvl="1" indent="-285750">
              <a:buClr>
                <a:srgbClr val="485365"/>
              </a:buClr>
              <a:buSzPts val="1150"/>
              <a:buFont typeface="Arial" panose="020B0604020202020204" pitchFamily="34" charset="0"/>
              <a:buChar char="•"/>
            </a:pPr>
            <a:r>
              <a:rPr lang="de-DE" sz="1600" dirty="0">
                <a:solidFill>
                  <a:schemeClr val="dk1"/>
                </a:solidFill>
                <a:latin typeface="+mn-lt"/>
                <a:ea typeface="Arial"/>
                <a:cs typeface="Arial"/>
              </a:rPr>
              <a:t>Sind die Präsentationen der Vortragenden für alle gut zugänglich?</a:t>
            </a:r>
          </a:p>
          <a:p>
            <a:pPr marL="0" indent="0">
              <a:buFont typeface="Atkinson Hyperlegible"/>
              <a:buNone/>
            </a:pPr>
            <a:endParaRPr lang="de-DE" dirty="0">
              <a:solidFill>
                <a:schemeClr val="dk1"/>
              </a:solidFill>
              <a:latin typeface="Arial"/>
              <a:ea typeface="Arial"/>
              <a:cs typeface="Arial"/>
            </a:endParaRPr>
          </a:p>
        </p:txBody>
      </p:sp>
      <p:pic>
        <p:nvPicPr>
          <p:cNvPr id="8" name="Google Shape;148;p23" descr="Zwei Vortragende vor Publikum. Personen schauen auf ihre mobilen Endgeräte. ">
            <a:extLst>
              <a:ext uri="{FF2B5EF4-FFF2-40B4-BE49-F238E27FC236}">
                <a16:creationId xmlns:a16="http://schemas.microsoft.com/office/drawing/2014/main" id="{E199ED68-BE19-4F8C-92A1-A475024F8815}"/>
              </a:ext>
            </a:extLst>
          </p:cNvPr>
          <p:cNvPicPr preferRelativeResize="0"/>
          <p:nvPr/>
        </p:nvPicPr>
        <p:blipFill>
          <a:blip r:embed="rId3">
            <a:alphaModFix/>
          </a:blip>
          <a:stretch>
            <a:fillRect/>
          </a:stretch>
        </p:blipFill>
        <p:spPr>
          <a:xfrm>
            <a:off x="5672092" y="1501353"/>
            <a:ext cx="3211952" cy="2140794"/>
          </a:xfrm>
          <a:prstGeom prst="rect">
            <a:avLst/>
          </a:prstGeom>
          <a:noFill/>
          <a:ln>
            <a:noFill/>
          </a:ln>
        </p:spPr>
      </p:pic>
      <p:sp>
        <p:nvSpPr>
          <p:cNvPr id="9" name="Google Shape;104;p19">
            <a:extLst>
              <a:ext uri="{FF2B5EF4-FFF2-40B4-BE49-F238E27FC236}">
                <a16:creationId xmlns:a16="http://schemas.microsoft.com/office/drawing/2014/main" id="{8297DA76-3A8C-41E4-A6B0-5A986245F919}"/>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4</a:t>
            </a:fld>
            <a:endParaRPr lang="de" dirty="0">
              <a:solidFill>
                <a:schemeClr val="bg1"/>
              </a:solidFill>
            </a:endParaRPr>
          </a:p>
        </p:txBody>
      </p:sp>
    </p:spTree>
    <p:extLst>
      <p:ext uri="{BB962C8B-B14F-4D97-AF65-F5344CB8AC3E}">
        <p14:creationId xmlns:p14="http://schemas.microsoft.com/office/powerpoint/2010/main" val="69973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Google Shape;153;p24">
            <a:extLst>
              <a:ext uri="{FF2B5EF4-FFF2-40B4-BE49-F238E27FC236}">
                <a16:creationId xmlns:a16="http://schemas.microsoft.com/office/drawing/2014/main" id="{23E9718D-2372-40CC-AC4D-17D20FEF8A93}"/>
              </a:ext>
            </a:extLst>
          </p:cNvPr>
          <p:cNvSpPr txBox="1">
            <a:spLocks noGrp="1"/>
          </p:cNvSpPr>
          <p:nvPr>
            <p:ph type="title"/>
          </p:nvPr>
        </p:nvSpPr>
        <p:spPr>
          <a:xfrm>
            <a:off x="421325" y="322800"/>
            <a:ext cx="4608900" cy="783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de" dirty="0"/>
              <a:t>Für wen ist das Thema wichtig?</a:t>
            </a:r>
            <a:endParaRPr dirty="0"/>
          </a:p>
        </p:txBody>
      </p:sp>
      <p:sp>
        <p:nvSpPr>
          <p:cNvPr id="6" name="Google Shape;157;p24">
            <a:extLst>
              <a:ext uri="{FF2B5EF4-FFF2-40B4-BE49-F238E27FC236}">
                <a16:creationId xmlns:a16="http://schemas.microsoft.com/office/drawing/2014/main" id="{F6C5141F-68DA-48C0-BF29-706AAA7B7296}"/>
              </a:ext>
            </a:extLst>
          </p:cNvPr>
          <p:cNvSpPr txBox="1">
            <a:spLocks/>
          </p:cNvSpPr>
          <p:nvPr/>
        </p:nvSpPr>
        <p:spPr bwMode="auto">
          <a:xfrm>
            <a:off x="5668012" y="1629900"/>
            <a:ext cx="2799900" cy="18837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0" indent="0">
              <a:buNone/>
            </a:pPr>
            <a:r>
              <a:rPr lang="de-DE" sz="1600" dirty="0">
                <a:solidFill>
                  <a:schemeClr val="dk1"/>
                </a:solidFill>
                <a:latin typeface="+mn-lt"/>
                <a:ea typeface="Arial"/>
                <a:cs typeface="Arial"/>
              </a:rPr>
              <a:t>Ziel sollte es sein, </a:t>
            </a:r>
            <a:br>
              <a:rPr lang="de-DE" sz="1600" dirty="0">
                <a:solidFill>
                  <a:schemeClr val="dk1"/>
                </a:solidFill>
                <a:latin typeface="+mn-lt"/>
                <a:ea typeface="Arial"/>
                <a:cs typeface="Arial"/>
              </a:rPr>
            </a:br>
            <a:r>
              <a:rPr lang="de-DE" sz="1600" dirty="0">
                <a:solidFill>
                  <a:schemeClr val="dk1"/>
                </a:solidFill>
                <a:latin typeface="+mn-lt"/>
                <a:ea typeface="Arial"/>
                <a:cs typeface="Arial"/>
              </a:rPr>
              <a:t>eine möglichst inklusive Veranstaltung zu gestalten und nicht nur nach Bedarf zu handeln.</a:t>
            </a:r>
            <a:endParaRPr lang="de-DE" sz="1600" dirty="0">
              <a:latin typeface="+mn-lt"/>
            </a:endParaRPr>
          </a:p>
        </p:txBody>
      </p:sp>
      <p:pic>
        <p:nvPicPr>
          <p:cNvPr id="7" name="Google Shape;159;p24" descr="Schaubild das verdeutlicht, dass Beeinträchtigungen nicht nur &quot;Permanent&quot; sondern auch &quot;Temporary&quot; und &quot;Situational&quot; sein kann. Es gibt Abbildungen von Personen für die Gruppen &quot;Touch&quot;, &quot;See&quot;, &quot;Hear&quot; und &quot;Speak&quot;. Bei Touch stehen z.B. Personen die folgendes verkörpern: &quot;One arm&quot;, &quot;Arm injury&quot;, &quot;New parent&quot; mit Baby auf dem Arm. ">
            <a:extLst>
              <a:ext uri="{FF2B5EF4-FFF2-40B4-BE49-F238E27FC236}">
                <a16:creationId xmlns:a16="http://schemas.microsoft.com/office/drawing/2014/main" id="{FBE91A6F-6A8E-466D-9862-F2A9D99BA969}"/>
              </a:ext>
            </a:extLst>
          </p:cNvPr>
          <p:cNvPicPr preferRelativeResize="0"/>
          <p:nvPr/>
        </p:nvPicPr>
        <p:blipFill>
          <a:blip r:embed="rId3">
            <a:alphaModFix/>
          </a:blip>
          <a:stretch>
            <a:fillRect/>
          </a:stretch>
        </p:blipFill>
        <p:spPr>
          <a:xfrm>
            <a:off x="2775266" y="855675"/>
            <a:ext cx="2311125" cy="3799500"/>
          </a:xfrm>
          <a:prstGeom prst="rect">
            <a:avLst/>
          </a:prstGeom>
          <a:noFill/>
          <a:ln>
            <a:noFill/>
          </a:ln>
        </p:spPr>
      </p:pic>
      <p:sp>
        <p:nvSpPr>
          <p:cNvPr id="8" name="Google Shape;160;p24">
            <a:extLst>
              <a:ext uri="{FF2B5EF4-FFF2-40B4-BE49-F238E27FC236}">
                <a16:creationId xmlns:a16="http://schemas.microsoft.com/office/drawing/2014/main" id="{34A144DB-B97D-4836-9E03-70EA166795C0}"/>
              </a:ext>
            </a:extLst>
          </p:cNvPr>
          <p:cNvSpPr txBox="1"/>
          <p:nvPr/>
        </p:nvSpPr>
        <p:spPr>
          <a:xfrm>
            <a:off x="1755517" y="4614248"/>
            <a:ext cx="4081114" cy="412903"/>
          </a:xfrm>
          <a:prstGeom prst="rect">
            <a:avLst/>
          </a:prstGeom>
          <a:noFill/>
          <a:ln>
            <a:noFill/>
          </a:ln>
        </p:spPr>
        <p:txBody>
          <a:bodyPr spcFirstLastPara="1" wrap="square" lIns="91425" tIns="91425" rIns="91425" bIns="91425" anchor="t" anchorCtr="0">
            <a:spAutoFit/>
          </a:bodyPr>
          <a:lstStyle/>
          <a:p>
            <a:pPr marL="0" lvl="0" indent="0" algn="l" rtl="0">
              <a:spcBef>
                <a:spcPts val="100"/>
              </a:spcBef>
              <a:spcAft>
                <a:spcPts val="0"/>
              </a:spcAft>
              <a:buNone/>
            </a:pPr>
            <a:r>
              <a:rPr lang="de" dirty="0">
                <a:latin typeface="+mn-lt"/>
                <a:ea typeface="Roboto"/>
                <a:cs typeface="Roboto"/>
                <a:sym typeface="Roboto"/>
              </a:rPr>
              <a:t>Bild-Quelle: </a:t>
            </a:r>
            <a:r>
              <a:rPr lang="de" u="sng" dirty="0">
                <a:solidFill>
                  <a:srgbClr val="00618F"/>
                </a:solidFill>
                <a:latin typeface="+mn-lt"/>
                <a:ea typeface="Roboto"/>
                <a:cs typeface="Roboto"/>
                <a:sym typeface="Roboto"/>
                <a:hlinkClick r:id="rId4">
                  <a:extLst>
                    <a:ext uri="{A12FA001-AC4F-418D-AE19-62706E023703}">
                      <ahyp:hlinkClr xmlns:ahyp="http://schemas.microsoft.com/office/drawing/2018/hyperlinkcolor" val="tx"/>
                    </a:ext>
                  </a:extLst>
                </a:hlinkClick>
              </a:rPr>
              <a:t>Inclusive Microsoft Design</a:t>
            </a:r>
            <a:endParaRPr dirty="0">
              <a:solidFill>
                <a:srgbClr val="00618F"/>
              </a:solidFill>
              <a:latin typeface="+mn-lt"/>
              <a:ea typeface="Roboto"/>
              <a:cs typeface="Roboto"/>
              <a:sym typeface="Roboto"/>
            </a:endParaRPr>
          </a:p>
        </p:txBody>
      </p:sp>
      <p:sp>
        <p:nvSpPr>
          <p:cNvPr id="9" name="Google Shape;104;p19">
            <a:extLst>
              <a:ext uri="{FF2B5EF4-FFF2-40B4-BE49-F238E27FC236}">
                <a16:creationId xmlns:a16="http://schemas.microsoft.com/office/drawing/2014/main" id="{5BF3FA11-C76C-42FA-8839-D96540F71926}"/>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5</a:t>
            </a:fld>
            <a:endParaRPr lang="de" dirty="0">
              <a:solidFill>
                <a:schemeClr val="bg1"/>
              </a:solidFill>
            </a:endParaRPr>
          </a:p>
        </p:txBody>
      </p:sp>
    </p:spTree>
    <p:extLst>
      <p:ext uri="{BB962C8B-B14F-4D97-AF65-F5344CB8AC3E}">
        <p14:creationId xmlns:p14="http://schemas.microsoft.com/office/powerpoint/2010/main" val="129460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(Digitale) Barrierefreiheit auf den Plan bringen</a:t>
            </a:r>
            <a:br>
              <a:rPr lang="de-DE" dirty="0"/>
            </a:br>
            <a:endParaRPr lang="de-DE" dirty="0"/>
          </a:p>
        </p:txBody>
      </p:sp>
      <p:sp>
        <p:nvSpPr>
          <p:cNvPr id="5" name="Textplatzhalter 11">
            <a:extLst>
              <a:ext uri="{FF2B5EF4-FFF2-40B4-BE49-F238E27FC236}">
                <a16:creationId xmlns:a16="http://schemas.microsoft.com/office/drawing/2014/main" id="{E44CFF9F-4E19-4985-AFBF-455EC8E372F4}"/>
              </a:ext>
            </a:extLst>
          </p:cNvPr>
          <p:cNvSpPr txBox="1">
            <a:spLocks/>
          </p:cNvSpPr>
          <p:nvPr/>
        </p:nvSpPr>
        <p:spPr bwMode="auto">
          <a:xfrm>
            <a:off x="590835" y="1152475"/>
            <a:ext cx="39999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33333"/>
              </a:buClr>
              <a:buSzPts val="1000"/>
            </a:pPr>
            <a:r>
              <a:rPr lang="de-DE" sz="1600" b="1" dirty="0">
                <a:solidFill>
                  <a:schemeClr val="dk1"/>
                </a:solidFill>
                <a:latin typeface="+mn-lt"/>
              </a:rPr>
              <a:t>Wer? </a:t>
            </a:r>
          </a:p>
          <a:p>
            <a:pPr lvl="2">
              <a:buClr>
                <a:srgbClr val="333333"/>
              </a:buClr>
              <a:buSzPts val="1000"/>
            </a:pPr>
            <a:r>
              <a:rPr lang="de-DE" sz="1600" dirty="0">
                <a:solidFill>
                  <a:schemeClr val="dk1"/>
                </a:solidFill>
                <a:latin typeface="+mn-lt"/>
              </a:rPr>
              <a:t>Alle Akteur*innen müssen sensibilisiert sein: Team, Moderator*innen, Vortragende, Veranstalter, Caterer etc.</a:t>
            </a:r>
          </a:p>
          <a:p>
            <a:pPr indent="-301625">
              <a:buClr>
                <a:srgbClr val="485365"/>
              </a:buClr>
              <a:buSzPts val="1150"/>
            </a:pPr>
            <a:endParaRPr lang="de-DE" sz="1600" dirty="0">
              <a:solidFill>
                <a:schemeClr val="dk1"/>
              </a:solidFill>
              <a:latin typeface="+mn-lt"/>
            </a:endParaRPr>
          </a:p>
          <a:p>
            <a:pPr indent="-301625">
              <a:buClr>
                <a:srgbClr val="485365"/>
              </a:buClr>
              <a:buSzPts val="1150"/>
            </a:pPr>
            <a:r>
              <a:rPr lang="de-DE" sz="1600" b="1" dirty="0">
                <a:solidFill>
                  <a:schemeClr val="dk1"/>
                </a:solidFill>
                <a:latin typeface="+mn-lt"/>
              </a:rPr>
              <a:t>Was?</a:t>
            </a:r>
          </a:p>
          <a:p>
            <a:pPr marL="285750" indent="-285750">
              <a:buClr>
                <a:srgbClr val="485365"/>
              </a:buClr>
              <a:buSzPts val="1150"/>
              <a:buFont typeface="Arial" panose="020B0604020202020204" pitchFamily="34" charset="0"/>
              <a:buChar char="•"/>
            </a:pPr>
            <a:r>
              <a:rPr lang="de-DE" sz="1600" dirty="0">
                <a:solidFill>
                  <a:schemeClr val="dk1"/>
                </a:solidFill>
                <a:latin typeface="+mn-lt"/>
              </a:rPr>
              <a:t>räumliche Barrierefreiheit</a:t>
            </a:r>
          </a:p>
          <a:p>
            <a:pPr marL="285750" indent="-285750">
              <a:buClr>
                <a:srgbClr val="485365"/>
              </a:buClr>
              <a:buSzPts val="1150"/>
              <a:buFont typeface="Arial" panose="020B0604020202020204" pitchFamily="34" charset="0"/>
              <a:buChar char="•"/>
            </a:pPr>
            <a:r>
              <a:rPr lang="de-DE" sz="1600" dirty="0">
                <a:solidFill>
                  <a:schemeClr val="dk1"/>
                </a:solidFill>
                <a:latin typeface="+mn-lt"/>
              </a:rPr>
              <a:t>sprachlich-kommunikative Barrierefreiheit</a:t>
            </a:r>
          </a:p>
          <a:p>
            <a:pPr marL="285750" indent="-285750">
              <a:buClr>
                <a:srgbClr val="485365"/>
              </a:buClr>
              <a:buSzPts val="1150"/>
              <a:buFont typeface="Arial" panose="020B0604020202020204" pitchFamily="34" charset="0"/>
              <a:buChar char="•"/>
            </a:pPr>
            <a:r>
              <a:rPr lang="de-DE" sz="1600" dirty="0">
                <a:solidFill>
                  <a:schemeClr val="dk1"/>
                </a:solidFill>
                <a:latin typeface="+mn-lt"/>
              </a:rPr>
              <a:t>technische Barrierefreiheit </a:t>
            </a:r>
            <a:br>
              <a:rPr lang="de-DE" sz="1600" dirty="0">
                <a:solidFill>
                  <a:schemeClr val="dk1"/>
                </a:solidFill>
                <a:latin typeface="+mn-lt"/>
              </a:rPr>
            </a:br>
            <a:r>
              <a:rPr lang="de-DE" sz="1600" dirty="0">
                <a:solidFill>
                  <a:schemeClr val="dk1"/>
                </a:solidFill>
                <a:latin typeface="+mn-lt"/>
              </a:rPr>
              <a:t>(Quelle: Aktion Mensch</a:t>
            </a:r>
            <a:r>
              <a:rPr lang="de-DE" sz="1600" dirty="0">
                <a:solidFill>
                  <a:srgbClr val="333333"/>
                </a:solidFill>
                <a:latin typeface="+mn-lt"/>
                <a:ea typeface="Roboto"/>
                <a:cs typeface="Roboto"/>
                <a:sym typeface="Roboto"/>
              </a:rPr>
              <a:t>: </a:t>
            </a:r>
            <a:r>
              <a:rPr lang="de-DE" sz="1600" u="sng" dirty="0">
                <a:solidFill>
                  <a:srgbClr val="00618F"/>
                </a:solidFill>
                <a:latin typeface="+mn-lt"/>
                <a:ea typeface="Roboto"/>
                <a:cs typeface="Roboto"/>
                <a:sym typeface="Roboto"/>
                <a:hlinkClick r:id="rId3">
                  <a:extLst>
                    <a:ext uri="{A12FA001-AC4F-418D-AE19-62706E023703}">
                      <ahyp:hlinkClr xmlns:ahyp="http://schemas.microsoft.com/office/drawing/2018/hyperlinkcolor" val="tx"/>
                    </a:ext>
                  </a:extLst>
                </a:hlinkClick>
              </a:rPr>
              <a:t>Barrierefreie Veranstaltungen mit Checkliste umsetzen</a:t>
            </a:r>
            <a:r>
              <a:rPr lang="de-DE" sz="1600" dirty="0">
                <a:solidFill>
                  <a:schemeClr val="dk1"/>
                </a:solidFill>
                <a:latin typeface="+mn-lt"/>
              </a:rPr>
              <a:t>)</a:t>
            </a:r>
          </a:p>
          <a:p>
            <a:endParaRPr lang="de-DE" dirty="0"/>
          </a:p>
        </p:txBody>
      </p:sp>
      <p:sp>
        <p:nvSpPr>
          <p:cNvPr id="7" name="Textplatzhalter 12">
            <a:extLst>
              <a:ext uri="{FF2B5EF4-FFF2-40B4-BE49-F238E27FC236}">
                <a16:creationId xmlns:a16="http://schemas.microsoft.com/office/drawing/2014/main" id="{7E31352D-7AD3-445B-BF23-417DFFEBA4FA}"/>
              </a:ext>
            </a:extLst>
          </p:cNvPr>
          <p:cNvSpPr txBox="1">
            <a:spLocks/>
          </p:cNvSpPr>
          <p:nvPr/>
        </p:nvSpPr>
        <p:spPr bwMode="auto">
          <a:xfrm>
            <a:off x="4751693" y="1152475"/>
            <a:ext cx="39999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304800">
              <a:buClr>
                <a:schemeClr val="dk1"/>
              </a:buClr>
              <a:buSzPts val="1200"/>
            </a:pPr>
            <a:r>
              <a:rPr lang="de-DE" sz="1600" b="1" dirty="0">
                <a:solidFill>
                  <a:schemeClr val="dk1"/>
                </a:solidFill>
                <a:latin typeface="+mn-lt"/>
              </a:rPr>
              <a:t>Wann?</a:t>
            </a:r>
          </a:p>
          <a:p>
            <a:pPr indent="-304800">
              <a:buClr>
                <a:schemeClr val="dk1"/>
              </a:buClr>
              <a:buSzPts val="1200"/>
            </a:pPr>
            <a:r>
              <a:rPr lang="de-DE" sz="1600" dirty="0">
                <a:solidFill>
                  <a:schemeClr val="dk1"/>
                </a:solidFill>
                <a:latin typeface="+mn-lt"/>
              </a:rPr>
              <a:t>Am besten von Anfang an einplanen (auch Budget)</a:t>
            </a:r>
          </a:p>
          <a:p>
            <a:pPr indent="-304800">
              <a:buClr>
                <a:schemeClr val="dk1"/>
              </a:buClr>
              <a:buSzPts val="1200"/>
            </a:pPr>
            <a:endParaRPr lang="de-DE" sz="1600" dirty="0">
              <a:solidFill>
                <a:schemeClr val="dk1"/>
              </a:solidFill>
              <a:latin typeface="+mn-lt"/>
            </a:endParaRPr>
          </a:p>
          <a:p>
            <a:pPr indent="-304800">
              <a:buClr>
                <a:schemeClr val="dk1"/>
              </a:buClr>
              <a:buSzPts val="1200"/>
            </a:pPr>
            <a:endParaRPr lang="de-DE" sz="1600" dirty="0">
              <a:solidFill>
                <a:schemeClr val="dk1"/>
              </a:solidFill>
              <a:latin typeface="+mn-lt"/>
            </a:endParaRPr>
          </a:p>
          <a:p>
            <a:pPr indent="-304800">
              <a:buClr>
                <a:schemeClr val="dk1"/>
              </a:buClr>
              <a:buSzPts val="1200"/>
            </a:pPr>
            <a:r>
              <a:rPr lang="de-DE" sz="1600" b="1" dirty="0">
                <a:solidFill>
                  <a:schemeClr val="dk1"/>
                </a:solidFill>
                <a:latin typeface="+mn-lt"/>
              </a:rPr>
              <a:t>Wie?</a:t>
            </a:r>
          </a:p>
          <a:p>
            <a:pPr marL="285750" indent="-285750">
              <a:buClr>
                <a:srgbClr val="485365"/>
              </a:buClr>
              <a:buSzPts val="1150"/>
              <a:buFont typeface="Arial" panose="020B0604020202020204" pitchFamily="34" charset="0"/>
              <a:buChar char="•"/>
            </a:pPr>
            <a:r>
              <a:rPr lang="de-DE" sz="1600" dirty="0">
                <a:solidFill>
                  <a:schemeClr val="dk1"/>
                </a:solidFill>
                <a:latin typeface="+mn-lt"/>
              </a:rPr>
              <a:t>Anleitungen und Checklisten</a:t>
            </a:r>
          </a:p>
          <a:p>
            <a:pPr marL="285750" indent="-285750">
              <a:buClr>
                <a:srgbClr val="485365"/>
              </a:buClr>
              <a:buSzPts val="1150"/>
              <a:buFont typeface="Arial" panose="020B0604020202020204" pitchFamily="34" charset="0"/>
              <a:buChar char="•"/>
            </a:pPr>
            <a:r>
              <a:rPr lang="de-DE" sz="1600" dirty="0">
                <a:solidFill>
                  <a:schemeClr val="dk1"/>
                </a:solidFill>
                <a:latin typeface="+mn-lt"/>
              </a:rPr>
              <a:t>Grundlagen z.B. über Kampagne</a:t>
            </a:r>
            <a:br>
              <a:rPr lang="de-DE" sz="1600" dirty="0">
                <a:solidFill>
                  <a:schemeClr val="dk1"/>
                </a:solidFill>
                <a:latin typeface="+mn-lt"/>
              </a:rPr>
            </a:br>
            <a:r>
              <a:rPr lang="de-DE" sz="1600" dirty="0">
                <a:solidFill>
                  <a:schemeClr val="dk1"/>
                </a:solidFill>
                <a:latin typeface="+mn-lt"/>
              </a:rPr>
              <a:t>“An Alle(s) gedacht?”</a:t>
            </a:r>
            <a:br>
              <a:rPr lang="de-DE" sz="1600" dirty="0">
                <a:solidFill>
                  <a:schemeClr val="dk1"/>
                </a:solidFill>
                <a:latin typeface="+mn-lt"/>
              </a:rPr>
            </a:br>
            <a:endParaRPr lang="de-DE" dirty="0"/>
          </a:p>
        </p:txBody>
      </p:sp>
      <p:sp>
        <p:nvSpPr>
          <p:cNvPr id="8" name="Google Shape;104;p19">
            <a:extLst>
              <a:ext uri="{FF2B5EF4-FFF2-40B4-BE49-F238E27FC236}">
                <a16:creationId xmlns:a16="http://schemas.microsoft.com/office/drawing/2014/main" id="{71727423-242A-4806-88AC-9930E3FFDFDE}"/>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6</a:t>
            </a:fld>
            <a:endParaRPr lang="de" dirty="0">
              <a:solidFill>
                <a:schemeClr val="bg1"/>
              </a:solidFill>
            </a:endParaRPr>
          </a:p>
        </p:txBody>
      </p:sp>
    </p:spTree>
    <p:extLst>
      <p:ext uri="{BB962C8B-B14F-4D97-AF65-F5344CB8AC3E}">
        <p14:creationId xmlns:p14="http://schemas.microsoft.com/office/powerpoint/2010/main" val="140185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6322387" cy="783675"/>
          </a:xfrm>
        </p:spPr>
        <p:txBody>
          <a:bodyPr>
            <a:normAutofit/>
          </a:bodyPr>
          <a:lstStyle/>
          <a:p>
            <a:r>
              <a:rPr lang="de-DE" dirty="0"/>
              <a:t>Kampagne-Beitrag: Links</a:t>
            </a:r>
            <a:br>
              <a:rPr lang="de-DE" dirty="0"/>
            </a:br>
            <a:endParaRPr lang="de-DE" dirty="0"/>
          </a:p>
        </p:txBody>
      </p:sp>
      <p:sp>
        <p:nvSpPr>
          <p:cNvPr id="7" name="Google Shape;181;p26">
            <a:extLst>
              <a:ext uri="{FF2B5EF4-FFF2-40B4-BE49-F238E27FC236}">
                <a16:creationId xmlns:a16="http://schemas.microsoft.com/office/drawing/2014/main" id="{9AB3D6EC-C0C3-4378-A239-7CA411D03784}"/>
              </a:ext>
            </a:extLst>
          </p:cNvPr>
          <p:cNvSpPr txBox="1">
            <a:spLocks/>
          </p:cNvSpPr>
          <p:nvPr/>
        </p:nvSpPr>
        <p:spPr bwMode="auto">
          <a:xfrm>
            <a:off x="432768" y="1348904"/>
            <a:ext cx="4405045" cy="2901825"/>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374650" indent="-285750">
              <a:lnSpc>
                <a:spcPct val="100000"/>
              </a:lnSpc>
              <a:buSzPts val="1400"/>
              <a:buFont typeface="Arial" panose="020B0604020202020204" pitchFamily="34" charset="0"/>
              <a:buChar char="•"/>
            </a:pPr>
            <a:r>
              <a:rPr lang="de-DE" sz="1600" dirty="0">
                <a:solidFill>
                  <a:schemeClr val="tx1"/>
                </a:solidFill>
                <a:latin typeface="+mn-lt"/>
                <a:ea typeface="Arial"/>
                <a:cs typeface="Arial"/>
              </a:rPr>
              <a:t>Gestalten Sie Linktexte aussagekräftig und nennen Sie das Format</a:t>
            </a:r>
          </a:p>
          <a:p>
            <a:pPr marL="374650" indent="-285750">
              <a:lnSpc>
                <a:spcPct val="100000"/>
              </a:lnSpc>
              <a:buSzPts val="1400"/>
              <a:buFont typeface="Arial" panose="020B0604020202020204" pitchFamily="34" charset="0"/>
              <a:buChar char="•"/>
            </a:pPr>
            <a:r>
              <a:rPr lang="de-DE" sz="1600" dirty="0">
                <a:solidFill>
                  <a:schemeClr val="tx1"/>
                </a:solidFill>
                <a:latin typeface="+mn-lt"/>
                <a:ea typeface="Arial"/>
                <a:cs typeface="Arial"/>
              </a:rPr>
              <a:t>Beispiel</a:t>
            </a:r>
          </a:p>
          <a:p>
            <a:pPr marL="733425" lvl="1" indent="-285750">
              <a:buClr>
                <a:srgbClr val="485365"/>
              </a:buClr>
              <a:buSzPts val="1150"/>
              <a:buFont typeface="Arial" panose="020B0604020202020204" pitchFamily="34" charset="0"/>
              <a:buChar char="•"/>
            </a:pPr>
            <a:r>
              <a:rPr lang="de-DE" sz="1600" dirty="0">
                <a:solidFill>
                  <a:schemeClr val="tx1"/>
                </a:solidFill>
                <a:highlight>
                  <a:srgbClr val="FFFFFF"/>
                </a:highlight>
                <a:latin typeface="+mn-lt"/>
                <a:ea typeface="Arial"/>
                <a:cs typeface="Arial"/>
              </a:rPr>
              <a:t>Mit Barriere: Für weitere Informationen klicken Sie bitte </a:t>
            </a:r>
            <a:r>
              <a:rPr lang="de-DE" sz="1600" u="sng" dirty="0">
                <a:highlight>
                  <a:srgbClr val="FFFFFF"/>
                </a:highlight>
                <a:latin typeface="+mn-lt"/>
                <a:ea typeface="Arial"/>
                <a:cs typeface="Arial"/>
                <a:hlinkClick r:id="rId3">
                  <a:extLst>
                    <a:ext uri="{A12FA001-AC4F-418D-AE19-62706E023703}">
                      <ahyp:hlinkClr xmlns:ahyp="http://schemas.microsoft.com/office/drawing/2018/hyperlinkcolor" val="tx"/>
                    </a:ext>
                  </a:extLst>
                </a:hlinkClick>
              </a:rPr>
              <a:t>hier</a:t>
            </a:r>
            <a:r>
              <a:rPr lang="de-DE" sz="1600" dirty="0">
                <a:solidFill>
                  <a:schemeClr val="tx1"/>
                </a:solidFill>
                <a:highlight>
                  <a:srgbClr val="FFFFFF"/>
                </a:highlight>
                <a:latin typeface="+mn-lt"/>
                <a:ea typeface="Arial"/>
                <a:cs typeface="Arial"/>
              </a:rPr>
              <a:t>. </a:t>
            </a:r>
          </a:p>
          <a:p>
            <a:pPr marL="733425" lvl="1" indent="-285750">
              <a:buClr>
                <a:srgbClr val="485365"/>
              </a:buClr>
              <a:buSzPts val="1150"/>
              <a:buFont typeface="Arial" panose="020B0604020202020204" pitchFamily="34" charset="0"/>
              <a:buChar char="•"/>
            </a:pPr>
            <a:r>
              <a:rPr lang="de-DE" sz="1600" dirty="0">
                <a:solidFill>
                  <a:schemeClr val="tx1"/>
                </a:solidFill>
                <a:highlight>
                  <a:srgbClr val="FFFFFF"/>
                </a:highlight>
                <a:latin typeface="+mn-lt"/>
                <a:ea typeface="Arial"/>
                <a:cs typeface="Arial"/>
              </a:rPr>
              <a:t>Besser: Für weitere Informationen gehen Sie bitte auf die </a:t>
            </a:r>
            <a:r>
              <a:rPr lang="de-DE" sz="1600" u="sng" dirty="0">
                <a:highlight>
                  <a:srgbClr val="FFFFFF"/>
                </a:highlight>
                <a:latin typeface="+mn-lt"/>
                <a:ea typeface="Arial"/>
                <a:cs typeface="Arial"/>
                <a:hlinkClick r:id="rId3">
                  <a:extLst>
                    <a:ext uri="{A12FA001-AC4F-418D-AE19-62706E023703}">
                      <ahyp:hlinkClr xmlns:ahyp="http://schemas.microsoft.com/office/drawing/2018/hyperlinkcolor" val="tx"/>
                    </a:ext>
                  </a:extLst>
                </a:hlinkClick>
              </a:rPr>
              <a:t>HessenHub-Webseite</a:t>
            </a:r>
            <a:r>
              <a:rPr lang="de-DE" sz="1600" dirty="0">
                <a:solidFill>
                  <a:schemeClr val="tx1"/>
                </a:solidFill>
                <a:highlight>
                  <a:srgbClr val="FFFFFF"/>
                </a:highlight>
                <a:latin typeface="+mn-lt"/>
                <a:ea typeface="Arial"/>
                <a:cs typeface="Arial"/>
              </a:rPr>
              <a:t>.</a:t>
            </a:r>
          </a:p>
          <a:p>
            <a:pPr marL="390525" indent="-285750">
              <a:buClr>
                <a:srgbClr val="485365"/>
              </a:buClr>
              <a:buSzPts val="1150"/>
              <a:buFont typeface="Arial" panose="020B0604020202020204" pitchFamily="34" charset="0"/>
              <a:buChar char="•"/>
            </a:pPr>
            <a:r>
              <a:rPr lang="de-DE" sz="1600" dirty="0">
                <a:solidFill>
                  <a:schemeClr val="tx1"/>
                </a:solidFill>
                <a:highlight>
                  <a:srgbClr val="FFFFFF"/>
                </a:highlight>
                <a:latin typeface="+mn-lt"/>
              </a:rPr>
              <a:t>Quelle: </a:t>
            </a:r>
            <a:r>
              <a:rPr lang="de-DE" sz="1600" dirty="0">
                <a:highlight>
                  <a:srgbClr val="FFFFFF"/>
                </a:highlight>
                <a:latin typeface="+mn-lt"/>
                <a:hlinkClick r:id="rId4">
                  <a:extLst>
                    <a:ext uri="{A12FA001-AC4F-418D-AE19-62706E023703}">
                      <ahyp:hlinkClr xmlns:ahyp="http://schemas.microsoft.com/office/drawing/2018/hyperlinkcolor" val="tx"/>
                    </a:ext>
                  </a:extLst>
                </a:hlinkClick>
              </a:rPr>
              <a:t>Kampagne-Webseite</a:t>
            </a:r>
            <a:r>
              <a:rPr lang="de-DE" sz="1600" dirty="0">
                <a:solidFill>
                  <a:schemeClr val="tx1"/>
                </a:solidFill>
                <a:highlight>
                  <a:srgbClr val="FFFFFF"/>
                </a:highlight>
                <a:latin typeface="+mn-lt"/>
              </a:rPr>
              <a:t> und </a:t>
            </a:r>
            <a:br>
              <a:rPr lang="de-DE" sz="1600" dirty="0">
                <a:solidFill>
                  <a:schemeClr val="tx1"/>
                </a:solidFill>
                <a:highlight>
                  <a:srgbClr val="FFFFFF"/>
                </a:highlight>
                <a:latin typeface="+mn-lt"/>
              </a:rPr>
            </a:br>
            <a:r>
              <a:rPr lang="de-DE" sz="1600" dirty="0" err="1">
                <a:solidFill>
                  <a:schemeClr val="tx1"/>
                </a:solidFill>
                <a:highlight>
                  <a:srgbClr val="FFFFFF"/>
                </a:highlight>
                <a:latin typeface="+mn-lt"/>
              </a:rPr>
              <a:t>Social</a:t>
            </a:r>
            <a:r>
              <a:rPr lang="de-DE" sz="1600" dirty="0">
                <a:solidFill>
                  <a:schemeClr val="tx1"/>
                </a:solidFill>
                <a:highlight>
                  <a:srgbClr val="FFFFFF"/>
                </a:highlight>
                <a:latin typeface="+mn-lt"/>
              </a:rPr>
              <a:t> Media (</a:t>
            </a:r>
            <a:r>
              <a:rPr lang="de-DE" sz="1600" dirty="0">
                <a:highlight>
                  <a:srgbClr val="FFFFFF"/>
                </a:highlight>
                <a:latin typeface="+mn-lt"/>
                <a:hlinkClick r:id="rId5">
                  <a:extLst>
                    <a:ext uri="{A12FA001-AC4F-418D-AE19-62706E023703}">
                      <ahyp:hlinkClr xmlns:ahyp="http://schemas.microsoft.com/office/drawing/2018/hyperlinkcolor" val="tx"/>
                    </a:ext>
                  </a:extLst>
                </a:hlinkClick>
              </a:rPr>
              <a:t>LinkedIn</a:t>
            </a:r>
            <a:r>
              <a:rPr lang="de-DE" sz="1600" dirty="0">
                <a:solidFill>
                  <a:schemeClr val="tx1"/>
                </a:solidFill>
                <a:highlight>
                  <a:srgbClr val="FFFFFF"/>
                </a:highlight>
                <a:latin typeface="+mn-lt"/>
              </a:rPr>
              <a:t> und </a:t>
            </a:r>
            <a:r>
              <a:rPr lang="de-DE" sz="1600" dirty="0">
                <a:highlight>
                  <a:srgbClr val="FFFFFF"/>
                </a:highlight>
                <a:latin typeface="+mn-lt"/>
                <a:hlinkClick r:id="rId6">
                  <a:extLst>
                    <a:ext uri="{A12FA001-AC4F-418D-AE19-62706E023703}">
                      <ahyp:hlinkClr xmlns:ahyp="http://schemas.microsoft.com/office/drawing/2018/hyperlinkcolor" val="tx"/>
                    </a:ext>
                  </a:extLst>
                </a:hlinkClick>
              </a:rPr>
              <a:t>Mastodon</a:t>
            </a:r>
            <a:r>
              <a:rPr lang="de-DE" sz="1600" dirty="0">
                <a:highlight>
                  <a:srgbClr val="FFFFFF"/>
                </a:highlight>
                <a:latin typeface="+mn-lt"/>
              </a:rPr>
              <a:t>)</a:t>
            </a:r>
            <a:endParaRPr lang="de-DE" sz="1600" dirty="0">
              <a:solidFill>
                <a:schemeClr val="tx1"/>
              </a:solidFill>
              <a:latin typeface="+mn-lt"/>
            </a:endParaRPr>
          </a:p>
          <a:p>
            <a:pPr indent="-238125">
              <a:buClr>
                <a:srgbClr val="485365"/>
              </a:buClr>
              <a:buSzPts val="1150"/>
              <a:buFont typeface="Arial"/>
              <a:buChar char="○"/>
            </a:pPr>
            <a:endParaRPr lang="de-DE" sz="1500" dirty="0">
              <a:solidFill>
                <a:schemeClr val="tx1"/>
              </a:solidFill>
              <a:highlight>
                <a:srgbClr val="FFFFFF"/>
              </a:highlight>
              <a:latin typeface="+mn-lt"/>
              <a:ea typeface="Arial"/>
              <a:cs typeface="Arial"/>
            </a:endParaRPr>
          </a:p>
          <a:p>
            <a:pPr marL="0" indent="0">
              <a:spcBef>
                <a:spcPts val="1200"/>
              </a:spcBef>
              <a:spcAft>
                <a:spcPts val="1200"/>
              </a:spcAft>
              <a:buFont typeface="Atkinson Hyperlegible"/>
              <a:buNone/>
            </a:pPr>
            <a:endParaRPr lang="de-DE" dirty="0">
              <a:solidFill>
                <a:schemeClr val="tx1"/>
              </a:solidFill>
            </a:endParaRPr>
          </a:p>
        </p:txBody>
      </p:sp>
      <p:pic>
        <p:nvPicPr>
          <p:cNvPr id="8" name="Google Shape;183;p26" descr="Eingebettet in das Design der Kampagne, mit der Sprechblase „An Alle(s) gedacht?“, ist eine gezeichnete Person mit vielen Fragezeichen über dem Kopf dargestellt. Die Person steht vor einem Wegweiser, auf dem vier Schilder angebracht sind. Auf allen steht das Wort &quot;hier&quot;.">
            <a:extLst>
              <a:ext uri="{FF2B5EF4-FFF2-40B4-BE49-F238E27FC236}">
                <a16:creationId xmlns:a16="http://schemas.microsoft.com/office/drawing/2014/main" id="{D57D765C-EB19-4139-8820-4C94192E2E0C}"/>
              </a:ext>
            </a:extLst>
          </p:cNvPr>
          <p:cNvPicPr preferRelativeResize="0"/>
          <p:nvPr/>
        </p:nvPicPr>
        <p:blipFill>
          <a:blip r:embed="rId7">
            <a:alphaModFix/>
          </a:blip>
          <a:stretch>
            <a:fillRect/>
          </a:stretch>
        </p:blipFill>
        <p:spPr>
          <a:xfrm>
            <a:off x="5138284" y="1348904"/>
            <a:ext cx="3739850" cy="2121950"/>
          </a:xfrm>
          <a:prstGeom prst="rect">
            <a:avLst/>
          </a:prstGeom>
          <a:noFill/>
          <a:ln>
            <a:noFill/>
          </a:ln>
        </p:spPr>
      </p:pic>
      <p:sp>
        <p:nvSpPr>
          <p:cNvPr id="9" name="Google Shape;184;p26">
            <a:extLst>
              <a:ext uri="{FF2B5EF4-FFF2-40B4-BE49-F238E27FC236}">
                <a16:creationId xmlns:a16="http://schemas.microsoft.com/office/drawing/2014/main" id="{45629FAB-2BE7-470D-B590-4B42AC997E99}"/>
              </a:ext>
            </a:extLst>
          </p:cNvPr>
          <p:cNvSpPr txBox="1"/>
          <p:nvPr/>
        </p:nvSpPr>
        <p:spPr>
          <a:xfrm>
            <a:off x="4681058" y="3470854"/>
            <a:ext cx="4654302" cy="486257"/>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de-DE" dirty="0">
                <a:solidFill>
                  <a:schemeClr val="tx1"/>
                </a:solidFill>
                <a:hlinkClick r:id="rId8">
                  <a:extLst>
                    <a:ext uri="{A12FA001-AC4F-418D-AE19-62706E023703}">
                      <ahyp:hlinkClr xmlns:ahyp="http://schemas.microsoft.com/office/drawing/2018/hyperlinkcolor" val="tx"/>
                    </a:ext>
                  </a:extLst>
                </a:hlinkClick>
              </a:rPr>
              <a:t>Bild-Quelle: </a:t>
            </a:r>
            <a:r>
              <a:rPr lang="de" u="sng" dirty="0">
                <a:solidFill>
                  <a:srgbClr val="00618F"/>
                </a:solidFill>
                <a:hlinkClick r:id="rId8">
                  <a:extLst>
                    <a:ext uri="{A12FA001-AC4F-418D-AE19-62706E023703}">
                      <ahyp:hlinkClr xmlns:ahyp="http://schemas.microsoft.com/office/drawing/2018/hyperlinkcolor" val="tx"/>
                    </a:ext>
                  </a:extLst>
                </a:hlinkClick>
              </a:rPr>
              <a:t>An Alle(s) gedacht? – Beitrag 7: Links</a:t>
            </a:r>
            <a:endParaRPr dirty="0">
              <a:solidFill>
                <a:srgbClr val="00618F"/>
              </a:solidFill>
            </a:endParaRPr>
          </a:p>
        </p:txBody>
      </p:sp>
      <p:sp>
        <p:nvSpPr>
          <p:cNvPr id="12" name="Google Shape;104;p19">
            <a:extLst>
              <a:ext uri="{FF2B5EF4-FFF2-40B4-BE49-F238E27FC236}">
                <a16:creationId xmlns:a16="http://schemas.microsoft.com/office/drawing/2014/main" id="{7525A9BE-5561-4BA9-B897-441BEE4AC1D2}"/>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7</a:t>
            </a:fld>
            <a:endParaRPr lang="de" dirty="0">
              <a:solidFill>
                <a:schemeClr val="bg1"/>
              </a:solidFill>
            </a:endParaRPr>
          </a:p>
        </p:txBody>
      </p:sp>
    </p:spTree>
    <p:extLst>
      <p:ext uri="{BB962C8B-B14F-4D97-AF65-F5344CB8AC3E}">
        <p14:creationId xmlns:p14="http://schemas.microsoft.com/office/powerpoint/2010/main" val="92802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a:extLst>
              <a:ext uri="{FF2B5EF4-FFF2-40B4-BE49-F238E27FC236}">
                <a16:creationId xmlns:a16="http://schemas.microsoft.com/office/drawing/2014/main" id="{ABB206C6-03E4-4119-A8D8-6D8CC991F44C}"/>
              </a:ext>
            </a:extLst>
          </p:cNvPr>
          <p:cNvSpPr>
            <a:spLocks noGrp="1"/>
          </p:cNvSpPr>
          <p:nvPr>
            <p:ph type="title"/>
          </p:nvPr>
        </p:nvSpPr>
        <p:spPr>
          <a:xfrm>
            <a:off x="421313" y="322800"/>
            <a:ext cx="7837163" cy="783675"/>
          </a:xfrm>
        </p:spPr>
        <p:txBody>
          <a:bodyPr>
            <a:normAutofit/>
          </a:bodyPr>
          <a:lstStyle/>
          <a:p>
            <a:r>
              <a:rPr lang="de-DE" dirty="0"/>
              <a:t>Beispiele für Checklisten</a:t>
            </a:r>
            <a:br>
              <a:rPr lang="de-DE" dirty="0"/>
            </a:br>
            <a:endParaRPr lang="de-DE" dirty="0"/>
          </a:p>
        </p:txBody>
      </p:sp>
      <p:sp>
        <p:nvSpPr>
          <p:cNvPr id="7" name="Google Shape;193;p27">
            <a:extLst>
              <a:ext uri="{FF2B5EF4-FFF2-40B4-BE49-F238E27FC236}">
                <a16:creationId xmlns:a16="http://schemas.microsoft.com/office/drawing/2014/main" id="{EE96C512-2DAF-4859-A5E2-DA1017AA90EC}"/>
              </a:ext>
            </a:extLst>
          </p:cNvPr>
          <p:cNvSpPr txBox="1">
            <a:spLocks/>
          </p:cNvSpPr>
          <p:nvPr/>
        </p:nvSpPr>
        <p:spPr bwMode="auto">
          <a:xfrm>
            <a:off x="3357151" y="1327425"/>
            <a:ext cx="5634676" cy="29019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17500">
              <a:buClr>
                <a:schemeClr val="dk1"/>
              </a:buClr>
              <a:buSzPts val="1400"/>
              <a:buFont typeface="Arial" panose="020B0604020202020204" pitchFamily="34" charset="0"/>
              <a:buChar char="•"/>
            </a:pPr>
            <a:r>
              <a:rPr lang="de-DE" sz="1600" dirty="0">
                <a:solidFill>
                  <a:schemeClr val="dk1"/>
                </a:solidFill>
                <a:latin typeface="Arial"/>
                <a:ea typeface="Arial"/>
                <a:cs typeface="Arial"/>
              </a:rPr>
              <a:t>Knappschaft Bahn See/ Bundesfachstelle Barrierefreiheit</a:t>
            </a:r>
          </a:p>
          <a:p>
            <a:pPr marL="914400" lvl="1" indent="-304800">
              <a:buClr>
                <a:schemeClr val="dk1"/>
              </a:buClr>
              <a:buSzPts val="1200"/>
              <a:buFont typeface="Arial" panose="020B0604020202020204" pitchFamily="34" charset="0"/>
              <a:buChar char="•"/>
            </a:pPr>
            <a:r>
              <a:rPr lang="de-DE" sz="1600" u="sng" dirty="0">
                <a:latin typeface="Arial"/>
                <a:ea typeface="Arial"/>
                <a:cs typeface="Arial"/>
                <a:hlinkClick r:id="rId3">
                  <a:extLst>
                    <a:ext uri="{A12FA001-AC4F-418D-AE19-62706E023703}">
                      <ahyp:hlinkClr xmlns:ahyp="http://schemas.microsoft.com/office/drawing/2018/hyperlinkcolor" val="tx"/>
                    </a:ext>
                  </a:extLst>
                </a:hlinkClick>
              </a:rPr>
              <a:t>Veranstaltungsplanung</a:t>
            </a:r>
            <a:endParaRPr lang="de-DE" sz="1600" dirty="0">
              <a:latin typeface="Arial"/>
              <a:ea typeface="Arial"/>
              <a:cs typeface="Arial"/>
            </a:endParaRPr>
          </a:p>
          <a:p>
            <a:pPr marL="914400" lvl="1" indent="-304800">
              <a:buClr>
                <a:schemeClr val="dk1"/>
              </a:buClr>
              <a:buSzPts val="1200"/>
              <a:buFont typeface="Arial" panose="020B0604020202020204" pitchFamily="34" charset="0"/>
              <a:buChar char="•"/>
            </a:pPr>
            <a:r>
              <a:rPr lang="de-DE" sz="1600" u="sng" dirty="0">
                <a:latin typeface="Arial"/>
                <a:ea typeface="Arial"/>
                <a:cs typeface="Arial"/>
                <a:hlinkClick r:id="rId4">
                  <a:extLst>
                    <a:ext uri="{A12FA001-AC4F-418D-AE19-62706E023703}">
                      <ahyp:hlinkClr xmlns:ahyp="http://schemas.microsoft.com/office/drawing/2018/hyperlinkcolor" val="tx"/>
                    </a:ext>
                  </a:extLst>
                </a:hlinkClick>
              </a:rPr>
              <a:t>Checkliste barrierefreie Veranstaltungen</a:t>
            </a:r>
            <a:endParaRPr lang="de-DE" sz="1600" dirty="0">
              <a:latin typeface="Arial"/>
              <a:ea typeface="Arial"/>
              <a:cs typeface="Arial"/>
            </a:endParaRPr>
          </a:p>
          <a:p>
            <a:pPr marL="1371600" lvl="2" indent="-304800">
              <a:buSzPts val="1200"/>
              <a:buFont typeface="Arial" panose="020B0604020202020204" pitchFamily="34" charset="0"/>
              <a:buChar char="•"/>
            </a:pPr>
            <a:r>
              <a:rPr lang="de-DE" sz="1600" dirty="0">
                <a:solidFill>
                  <a:schemeClr val="tx1"/>
                </a:solidFill>
                <a:latin typeface="Arial"/>
                <a:ea typeface="Arial"/>
                <a:cs typeface="Arial"/>
              </a:rPr>
              <a:t>Wahl des Veranstaltungsortes, Dolmetscher*innen, Einladung, </a:t>
            </a:r>
            <a:br>
              <a:rPr lang="de-DE" sz="1600" dirty="0">
                <a:solidFill>
                  <a:schemeClr val="tx1"/>
                </a:solidFill>
                <a:latin typeface="Arial"/>
                <a:ea typeface="Arial"/>
                <a:cs typeface="Arial"/>
              </a:rPr>
            </a:br>
            <a:r>
              <a:rPr lang="de-DE" sz="1600" dirty="0">
                <a:solidFill>
                  <a:schemeClr val="tx1"/>
                </a:solidFill>
                <a:latin typeface="Arial"/>
                <a:ea typeface="Arial"/>
                <a:cs typeface="Arial"/>
              </a:rPr>
              <a:t>Organisation und Ablauf, Catering</a:t>
            </a:r>
          </a:p>
          <a:p>
            <a:pPr marL="914400" lvl="1" indent="-304800">
              <a:buSzPts val="1200"/>
              <a:buFont typeface="Arial" panose="020B0604020202020204" pitchFamily="34" charset="0"/>
              <a:buChar char="•"/>
            </a:pPr>
            <a:r>
              <a:rPr lang="de-DE" sz="1600" u="sng" dirty="0">
                <a:latin typeface="Arial"/>
                <a:ea typeface="Arial"/>
                <a:cs typeface="Arial"/>
                <a:hlinkClick r:id="rId5">
                  <a:extLst>
                    <a:ext uri="{A12FA001-AC4F-418D-AE19-62706E023703}">
                      <ahyp:hlinkClr xmlns:ahyp="http://schemas.microsoft.com/office/drawing/2018/hyperlinkcolor" val="tx"/>
                    </a:ext>
                  </a:extLst>
                </a:hlinkClick>
              </a:rPr>
              <a:t>Barrierefreie Webkonferenzen</a:t>
            </a:r>
            <a:endParaRPr lang="de-DE" sz="1600" dirty="0">
              <a:latin typeface="Arial"/>
              <a:ea typeface="Arial"/>
              <a:cs typeface="Arial"/>
            </a:endParaRPr>
          </a:p>
          <a:p>
            <a:pPr marL="1371600" lvl="2" indent="-304800">
              <a:buSzPts val="1200"/>
              <a:buFont typeface="Arial" panose="020B0604020202020204" pitchFamily="34" charset="0"/>
              <a:buChar char="•"/>
            </a:pPr>
            <a:r>
              <a:rPr lang="de-DE" sz="1600" u="sng" dirty="0">
                <a:latin typeface="Arial"/>
                <a:ea typeface="Arial"/>
                <a:cs typeface="Arial"/>
                <a:hlinkClick r:id="rId6">
                  <a:extLst>
                    <a:ext uri="{A12FA001-AC4F-418D-AE19-62706E023703}">
                      <ahyp:hlinkClr xmlns:ahyp="http://schemas.microsoft.com/office/drawing/2018/hyperlinkcolor" val="tx"/>
                    </a:ext>
                  </a:extLst>
                </a:hlinkClick>
              </a:rPr>
              <a:t>Vergleich der Konferenz-Tools auf Barrierefreiheit</a:t>
            </a:r>
            <a:endParaRPr lang="de-DE" sz="1400" dirty="0"/>
          </a:p>
        </p:txBody>
      </p:sp>
      <p:pic>
        <p:nvPicPr>
          <p:cNvPr id="8" name="Google Shape;195;p27" descr="Schwarz-weiß Illustration mit 16 Kästchen, in denen verschiedene Skizzen von Personen sind z.B. Person mit Krücken, Familie, Gebärdensprache. Gezeichnet von Dr. Petra Zadel-Sodke">
            <a:extLst>
              <a:ext uri="{FF2B5EF4-FFF2-40B4-BE49-F238E27FC236}">
                <a16:creationId xmlns:a16="http://schemas.microsoft.com/office/drawing/2014/main" id="{C13990BB-03F6-4741-A9FA-8475F3B543C0}"/>
              </a:ext>
            </a:extLst>
          </p:cNvPr>
          <p:cNvPicPr preferRelativeResize="0"/>
          <p:nvPr/>
        </p:nvPicPr>
        <p:blipFill>
          <a:blip r:embed="rId7">
            <a:alphaModFix/>
          </a:blip>
          <a:stretch>
            <a:fillRect/>
          </a:stretch>
        </p:blipFill>
        <p:spPr>
          <a:xfrm>
            <a:off x="775850" y="1172800"/>
            <a:ext cx="2581300" cy="2798224"/>
          </a:xfrm>
          <a:prstGeom prst="rect">
            <a:avLst/>
          </a:prstGeom>
          <a:noFill/>
          <a:ln>
            <a:noFill/>
          </a:ln>
        </p:spPr>
      </p:pic>
      <p:sp>
        <p:nvSpPr>
          <p:cNvPr id="9" name="Google Shape;196;p27">
            <a:extLst>
              <a:ext uri="{FF2B5EF4-FFF2-40B4-BE49-F238E27FC236}">
                <a16:creationId xmlns:a16="http://schemas.microsoft.com/office/drawing/2014/main" id="{054C1612-C3C4-4D54-9259-74A8B9EDEF3E}"/>
              </a:ext>
            </a:extLst>
          </p:cNvPr>
          <p:cNvSpPr txBox="1"/>
          <p:nvPr/>
        </p:nvSpPr>
        <p:spPr>
          <a:xfrm>
            <a:off x="715415" y="4125649"/>
            <a:ext cx="7138800" cy="400079"/>
          </a:xfrm>
          <a:prstGeom prst="rect">
            <a:avLst/>
          </a:prstGeom>
          <a:noFill/>
          <a:ln>
            <a:noFill/>
          </a:ln>
        </p:spPr>
        <p:txBody>
          <a:bodyPr spcFirstLastPara="1" wrap="square" lIns="91425" tIns="91425" rIns="91425" bIns="91425" anchor="t" anchorCtr="0">
            <a:spAutoFit/>
          </a:bodyPr>
          <a:lstStyle/>
          <a:p>
            <a:pPr lvl="0"/>
            <a:r>
              <a:rPr lang="de" dirty="0">
                <a:solidFill>
                  <a:schemeClr val="tx1"/>
                </a:solidFill>
              </a:rPr>
              <a:t>Bild-Quelle: </a:t>
            </a:r>
            <a:r>
              <a:rPr lang="de-DE" dirty="0">
                <a:solidFill>
                  <a:srgbClr val="00618F"/>
                </a:solidFill>
                <a:hlinkClick r:id="rId4">
                  <a:extLst>
                    <a:ext uri="{A12FA001-AC4F-418D-AE19-62706E023703}">
                      <ahyp:hlinkClr xmlns:ahyp="http://schemas.microsoft.com/office/drawing/2018/hyperlinkcolor" val="tx"/>
                    </a:ext>
                  </a:extLst>
                </a:hlinkClick>
              </a:rPr>
              <a:t>Checkliste barrierefreie Veranstaltungen </a:t>
            </a:r>
            <a:endParaRPr dirty="0">
              <a:solidFill>
                <a:srgbClr val="00618F"/>
              </a:solidFill>
            </a:endParaRPr>
          </a:p>
        </p:txBody>
      </p:sp>
      <p:sp>
        <p:nvSpPr>
          <p:cNvPr id="10" name="Google Shape;104;p19">
            <a:extLst>
              <a:ext uri="{FF2B5EF4-FFF2-40B4-BE49-F238E27FC236}">
                <a16:creationId xmlns:a16="http://schemas.microsoft.com/office/drawing/2014/main" id="{4FF073A0-0B4B-4C9E-9A04-B68AAF61244F}"/>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8</a:t>
            </a:fld>
            <a:endParaRPr lang="de" dirty="0">
              <a:solidFill>
                <a:schemeClr val="bg1"/>
              </a:solidFill>
            </a:endParaRPr>
          </a:p>
        </p:txBody>
      </p:sp>
    </p:spTree>
    <p:extLst>
      <p:ext uri="{BB962C8B-B14F-4D97-AF65-F5344CB8AC3E}">
        <p14:creationId xmlns:p14="http://schemas.microsoft.com/office/powerpoint/2010/main" val="212774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a:extLst>
              <a:ext uri="{FF2B5EF4-FFF2-40B4-BE49-F238E27FC236}">
                <a16:creationId xmlns:a16="http://schemas.microsoft.com/office/drawing/2014/main" id="{CAC8E6F3-0F8B-4939-9B68-8171F4DE1687}"/>
              </a:ext>
            </a:extLst>
          </p:cNvPr>
          <p:cNvSpPr>
            <a:spLocks noGrp="1"/>
          </p:cNvSpPr>
          <p:nvPr>
            <p:ph type="title"/>
          </p:nvPr>
        </p:nvSpPr>
        <p:spPr>
          <a:xfrm>
            <a:off x="421313" y="322800"/>
            <a:ext cx="6500187" cy="783675"/>
          </a:xfrm>
        </p:spPr>
        <p:txBody>
          <a:bodyPr/>
          <a:lstStyle/>
          <a:p>
            <a:r>
              <a:rPr lang="de-DE" dirty="0"/>
              <a:t>Thema 1: Kommunikation vorab</a:t>
            </a:r>
          </a:p>
        </p:txBody>
      </p:sp>
      <p:sp>
        <p:nvSpPr>
          <p:cNvPr id="7" name="Google Shape;205;p28">
            <a:extLst>
              <a:ext uri="{FF2B5EF4-FFF2-40B4-BE49-F238E27FC236}">
                <a16:creationId xmlns:a16="http://schemas.microsoft.com/office/drawing/2014/main" id="{8E3889A0-D986-4CB5-995D-4F2EACD865A8}"/>
              </a:ext>
            </a:extLst>
          </p:cNvPr>
          <p:cNvSpPr txBox="1">
            <a:spLocks/>
          </p:cNvSpPr>
          <p:nvPr/>
        </p:nvSpPr>
        <p:spPr bwMode="auto">
          <a:xfrm>
            <a:off x="432775" y="1012371"/>
            <a:ext cx="8041374" cy="3581629"/>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1pPr>
            <a:lvl2pPr marL="685800" marR="0" lvl="1"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2pPr>
            <a:lvl3pPr marL="1028700" marR="0" lvl="2" indent="-257175" algn="l" rtl="0">
              <a:lnSpc>
                <a:spcPct val="115000"/>
              </a:lnSpc>
              <a:spcBef>
                <a:spcPts val="0"/>
              </a:spcBef>
              <a:spcAft>
                <a:spcPts val="0"/>
              </a:spcAft>
              <a:buClr>
                <a:srgbClr val="00618F"/>
              </a:buClr>
              <a:buSzPts val="1800"/>
              <a:buFont typeface="Atkinson Hyperlegible"/>
              <a:buChar char="■"/>
              <a:defRPr sz="1350" b="0" i="0" u="none" strike="noStrike" cap="none">
                <a:solidFill>
                  <a:srgbClr val="00618F"/>
                </a:solidFill>
                <a:latin typeface="Atkinson Hyperlegible"/>
                <a:ea typeface="Atkinson Hyperlegible"/>
                <a:cs typeface="Atkinson Hyperlegible"/>
                <a:sym typeface="Arial"/>
              </a:defRPr>
            </a:lvl3pPr>
            <a:lvl4pPr marL="1371600" marR="0" lvl="3"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4pPr>
            <a:lvl5pPr marL="1714500" marR="0" lvl="4"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5pPr>
            <a:lvl6pPr marL="2057400" marR="0" lvl="5"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6pPr>
            <a:lvl7pPr marL="2400300" marR="0" lvl="6"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7pPr>
            <a:lvl8pPr marL="2743200" marR="0" lvl="7"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8pPr>
            <a:lvl9pPr marL="3086100" marR="0" lvl="8" indent="-238125" algn="l" rtl="0">
              <a:lnSpc>
                <a:spcPct val="115000"/>
              </a:lnSpc>
              <a:spcBef>
                <a:spcPts val="0"/>
              </a:spcBef>
              <a:spcAft>
                <a:spcPts val="0"/>
              </a:spcAft>
              <a:buClr>
                <a:srgbClr val="00618F"/>
              </a:buClr>
              <a:buSzPts val="1400"/>
              <a:buFont typeface="Atkinson Hyperlegible"/>
              <a:buChar char="■"/>
              <a:defRPr sz="1400" b="0" i="0" u="none" strike="noStrike" cap="none">
                <a:solidFill>
                  <a:srgbClr val="00618F"/>
                </a:solidFill>
                <a:latin typeface="Atkinson Hyperlegible"/>
                <a:ea typeface="Atkinson Hyperlegible"/>
                <a:cs typeface="Atkinson Hyperlegible"/>
                <a:sym typeface="Arial"/>
              </a:defRPr>
            </a:lvl9pPr>
          </a:lstStyle>
          <a:p>
            <a:pPr marL="457200" indent="-304800">
              <a:spcBef>
                <a:spcPts val="1200"/>
              </a:spcBef>
              <a:buClr>
                <a:schemeClr val="dk1"/>
              </a:buClr>
              <a:buSzPts val="1200"/>
              <a:buFont typeface="Arial" panose="020B0604020202020204" pitchFamily="34" charset="0"/>
              <a:buChar char="•"/>
            </a:pPr>
            <a:r>
              <a:rPr lang="de-DE" sz="1600" dirty="0">
                <a:solidFill>
                  <a:schemeClr val="dk1"/>
                </a:solidFill>
                <a:latin typeface="+mn-lt"/>
                <a:ea typeface="Arial"/>
                <a:cs typeface="Arial"/>
              </a:rPr>
              <a:t>Partizipation durch 2-Sinne Prinzip</a:t>
            </a:r>
            <a:endParaRPr lang="de-DE" sz="1600" dirty="0">
              <a:latin typeface="+mn-lt"/>
            </a:endParaRPr>
          </a:p>
          <a:p>
            <a:pPr marL="899999" indent="-304799">
              <a:buClr>
                <a:schemeClr val="dk1"/>
              </a:buClr>
              <a:buSzPts val="1200"/>
              <a:buFont typeface="Arial" panose="020B0604020202020204" pitchFamily="34" charset="0"/>
              <a:buChar char="•"/>
            </a:pPr>
            <a:r>
              <a:rPr lang="de-DE" sz="1600" dirty="0">
                <a:solidFill>
                  <a:schemeClr val="dk1"/>
                </a:solidFill>
                <a:latin typeface="+mn-lt"/>
                <a:ea typeface="Arial"/>
                <a:cs typeface="Arial"/>
              </a:rPr>
              <a:t>verschiedene Kommunikationswege anbieten: </a:t>
            </a:r>
            <a:br>
              <a:rPr lang="de-DE" sz="1600" dirty="0">
                <a:solidFill>
                  <a:schemeClr val="dk1"/>
                </a:solidFill>
                <a:latin typeface="+mn-lt"/>
                <a:ea typeface="Arial"/>
                <a:cs typeface="Arial"/>
              </a:rPr>
            </a:br>
            <a:r>
              <a:rPr lang="de-DE" sz="1600" dirty="0">
                <a:solidFill>
                  <a:schemeClr val="dk1"/>
                </a:solidFill>
                <a:latin typeface="+mn-lt"/>
                <a:ea typeface="Arial"/>
                <a:cs typeface="Arial"/>
              </a:rPr>
              <a:t>Kontaktanfragen bei Anmeldung per Mail oder telefonisch</a:t>
            </a:r>
          </a:p>
          <a:p>
            <a:pPr marL="899999" indent="-304799">
              <a:buClr>
                <a:schemeClr val="dk1"/>
              </a:buClr>
              <a:buSzPts val="1200"/>
              <a:buFont typeface="Arial" panose="020B0604020202020204" pitchFamily="34" charset="0"/>
              <a:buChar char="•"/>
            </a:pPr>
            <a:r>
              <a:rPr lang="de-DE" sz="1600" dirty="0">
                <a:solidFill>
                  <a:schemeClr val="dk1"/>
                </a:solidFill>
                <a:latin typeface="+mn-lt"/>
                <a:ea typeface="Arial"/>
                <a:cs typeface="Arial"/>
              </a:rPr>
              <a:t>Inklusives Anmeldeformular (Screenreader-tauglich)</a:t>
            </a:r>
          </a:p>
          <a:p>
            <a:pPr marL="899999" indent="-304799">
              <a:buClr>
                <a:srgbClr val="333333"/>
              </a:buClr>
              <a:buSzPts val="1200"/>
              <a:buFont typeface="Arial" panose="020B0604020202020204" pitchFamily="34" charset="0"/>
              <a:buChar char="•"/>
            </a:pPr>
            <a:r>
              <a:rPr lang="de-DE" sz="1600" dirty="0">
                <a:solidFill>
                  <a:schemeClr val="dk1"/>
                </a:solidFill>
                <a:latin typeface="+mn-lt"/>
                <a:ea typeface="Arial"/>
                <a:cs typeface="Arial"/>
              </a:rPr>
              <a:t>Abfrage der Bedarfe im Vorfeld - Thema sichtbar machen!</a:t>
            </a:r>
          </a:p>
          <a:p>
            <a:pPr marL="899999" indent="-304799">
              <a:buClr>
                <a:schemeClr val="dk1"/>
              </a:buClr>
              <a:buSzPts val="1200"/>
              <a:buFont typeface="Arial" panose="020B0604020202020204" pitchFamily="34" charset="0"/>
              <a:buChar char="•"/>
            </a:pPr>
            <a:r>
              <a:rPr lang="de-DE" sz="1600" dirty="0">
                <a:solidFill>
                  <a:schemeClr val="dk1"/>
                </a:solidFill>
                <a:latin typeface="+mn-lt"/>
                <a:ea typeface="Arial"/>
                <a:cs typeface="Arial"/>
              </a:rPr>
              <a:t>Sammeln relevanter Informationen von Teilnehmenden:</a:t>
            </a:r>
          </a:p>
          <a:p>
            <a:pPr marL="1260000" lvl="1" indent="-304800">
              <a:buClr>
                <a:schemeClr val="dk1"/>
              </a:buClr>
              <a:buSzPts val="1200"/>
              <a:buFont typeface="Arial" panose="020B0604020202020204" pitchFamily="34" charset="0"/>
              <a:buChar char="•"/>
            </a:pPr>
            <a:r>
              <a:rPr lang="de-DE" sz="1600" dirty="0">
                <a:solidFill>
                  <a:schemeClr val="dk1"/>
                </a:solidFill>
                <a:latin typeface="+mn-lt"/>
                <a:ea typeface="Arial"/>
                <a:cs typeface="Arial"/>
              </a:rPr>
              <a:t>Abfrage von Allergien und Besonderheiten beim Essen</a:t>
            </a:r>
          </a:p>
          <a:p>
            <a:pPr marL="1260000" lvl="1" indent="-304800">
              <a:buClr>
                <a:schemeClr val="dk1"/>
              </a:buClr>
              <a:buSzPts val="1200"/>
              <a:buFont typeface="Arial" panose="020B0604020202020204" pitchFamily="34" charset="0"/>
              <a:buChar char="•"/>
            </a:pPr>
            <a:r>
              <a:rPr lang="de-DE" sz="1600" dirty="0">
                <a:solidFill>
                  <a:schemeClr val="dk1"/>
                </a:solidFill>
                <a:latin typeface="+mn-lt"/>
                <a:ea typeface="Arial"/>
                <a:cs typeface="Arial"/>
              </a:rPr>
              <a:t>Barrierefreiheitsbedarfe (z. B. Mobilitätshilfen, Assistenzbedarf)</a:t>
            </a:r>
          </a:p>
          <a:p>
            <a:pPr marL="457200" indent="-304800">
              <a:buClr>
                <a:schemeClr val="dk1"/>
              </a:buClr>
              <a:buSzPts val="1200"/>
              <a:buFont typeface="Arial" panose="020B0604020202020204" pitchFamily="34" charset="0"/>
              <a:buChar char="•"/>
            </a:pPr>
            <a:r>
              <a:rPr lang="de-DE" sz="1600" dirty="0">
                <a:solidFill>
                  <a:schemeClr val="dk1"/>
                </a:solidFill>
                <a:latin typeface="+mn-lt"/>
                <a:ea typeface="Arial"/>
                <a:cs typeface="Arial"/>
              </a:rPr>
              <a:t>Bereitstellung von Informationen im Voraus</a:t>
            </a:r>
          </a:p>
          <a:p>
            <a:pPr marL="914400" indent="-304800">
              <a:buClr>
                <a:schemeClr val="dk1"/>
              </a:buClr>
              <a:buSzPts val="1200"/>
              <a:buFont typeface="Arial" panose="020B0604020202020204" pitchFamily="34" charset="0"/>
              <a:buChar char="•"/>
            </a:pPr>
            <a:r>
              <a:rPr lang="de-DE" sz="1600" dirty="0">
                <a:solidFill>
                  <a:schemeClr val="dk1"/>
                </a:solidFill>
                <a:latin typeface="+mn-lt"/>
                <a:ea typeface="Arial"/>
                <a:cs typeface="Arial"/>
              </a:rPr>
              <a:t>Veranstaltungshinweise</a:t>
            </a:r>
          </a:p>
          <a:p>
            <a:pPr marL="914400" indent="-304800">
              <a:buClr>
                <a:schemeClr val="dk1"/>
              </a:buClr>
              <a:buSzPts val="1200"/>
              <a:buFont typeface="Arial" panose="020B0604020202020204" pitchFamily="34" charset="0"/>
              <a:buChar char="•"/>
            </a:pPr>
            <a:r>
              <a:rPr lang="de-DE" sz="1600" dirty="0">
                <a:solidFill>
                  <a:schemeClr val="dk1"/>
                </a:solidFill>
                <a:latin typeface="+mn-lt"/>
                <a:ea typeface="Arial"/>
                <a:cs typeface="Arial"/>
              </a:rPr>
              <a:t>Bereitstellung in barrierefreien Formaten </a:t>
            </a:r>
            <a:br>
              <a:rPr lang="de-DE" sz="1600" dirty="0">
                <a:solidFill>
                  <a:schemeClr val="dk1"/>
                </a:solidFill>
                <a:latin typeface="+mn-lt"/>
                <a:ea typeface="Arial"/>
                <a:cs typeface="Arial"/>
              </a:rPr>
            </a:br>
            <a:r>
              <a:rPr lang="de-DE" sz="1600" dirty="0">
                <a:solidFill>
                  <a:schemeClr val="dk1"/>
                </a:solidFill>
                <a:latin typeface="+mn-lt"/>
                <a:ea typeface="Arial"/>
                <a:cs typeface="Arial"/>
              </a:rPr>
              <a:t>(z.B. PowerPoint-Präsentationen oder Handouts)</a:t>
            </a:r>
          </a:p>
        </p:txBody>
      </p:sp>
      <p:sp>
        <p:nvSpPr>
          <p:cNvPr id="9" name="Google Shape;104;p19">
            <a:extLst>
              <a:ext uri="{FF2B5EF4-FFF2-40B4-BE49-F238E27FC236}">
                <a16:creationId xmlns:a16="http://schemas.microsoft.com/office/drawing/2014/main" id="{B6F943F9-4BE8-4959-920E-1115AF909C6E}"/>
              </a:ext>
            </a:extLst>
          </p:cNvPr>
          <p:cNvSpPr txBox="1">
            <a:spLocks/>
          </p:cNvSpPr>
          <p:nvPr/>
        </p:nvSpPr>
        <p:spPr>
          <a:xfrm>
            <a:off x="8556784" y="4749851"/>
            <a:ext cx="548700" cy="393600"/>
          </a:xfrm>
          <a:prstGeom prst="rect">
            <a:avLst/>
          </a:prstGeom>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de" smtClean="0">
                <a:solidFill>
                  <a:schemeClr val="bg1"/>
                </a:solidFill>
              </a:rPr>
              <a:pPr algn="r"/>
              <a:t>9</a:t>
            </a:fld>
            <a:endParaRPr lang="de" dirty="0">
              <a:solidFill>
                <a:schemeClr val="bg1"/>
              </a:solidFill>
            </a:endParaRPr>
          </a:p>
        </p:txBody>
      </p:sp>
    </p:spTree>
    <p:extLst>
      <p:ext uri="{BB962C8B-B14F-4D97-AF65-F5344CB8AC3E}">
        <p14:creationId xmlns:p14="http://schemas.microsoft.com/office/powerpoint/2010/main" val="24357528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1393</Words>
  <Application>Microsoft Office PowerPoint</Application>
  <PresentationFormat>Bildschirmpräsentation (16:9)</PresentationFormat>
  <Paragraphs>247</Paragraphs>
  <Slides>25</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Atkinson Hyperlegible</vt:lpstr>
      <vt:lpstr>Arial</vt:lpstr>
      <vt:lpstr>Calibri</vt:lpstr>
      <vt:lpstr>Roboto</vt:lpstr>
      <vt:lpstr>Inter</vt:lpstr>
      <vt:lpstr>Simple Light</vt:lpstr>
      <vt:lpstr>Digitale Elemente in Präsenzveranstaltungen  barrierefrei gestalten</vt:lpstr>
      <vt:lpstr>Agenda</vt:lpstr>
      <vt:lpstr>Vorstellung und Kontaktdaten</vt:lpstr>
      <vt:lpstr>Digitale Barrierefreiheit in Präsenzveranstaltungen </vt:lpstr>
      <vt:lpstr>Für wen ist das Thema wichtig?</vt:lpstr>
      <vt:lpstr>(Digitale) Barrierefreiheit auf den Plan bringen </vt:lpstr>
      <vt:lpstr>Kampagne-Beitrag: Links </vt:lpstr>
      <vt:lpstr>Beispiele für Checklisten </vt:lpstr>
      <vt:lpstr>Thema 1: Kommunikation vorab</vt:lpstr>
      <vt:lpstr>Beispiel: Awareness-Konzept </vt:lpstr>
      <vt:lpstr>Thema 2: Kommunikation vor Ort </vt:lpstr>
      <vt:lpstr>Beispiel: Farbcodierte Bänder </vt:lpstr>
      <vt:lpstr>Thema 3: Hören &amp; Sehen/ Lesen </vt:lpstr>
      <vt:lpstr>Beispiel: Untertitel mit Melvin</vt:lpstr>
      <vt:lpstr>Melvin Screenshot</vt:lpstr>
      <vt:lpstr>Thema 4: Sprechen </vt:lpstr>
      <vt:lpstr>Beispiel: Schriftliche Partizipationsmöglichkeiten bieten </vt:lpstr>
      <vt:lpstr>Thema 5: Poster &amp; Stände </vt:lpstr>
      <vt:lpstr>Beispiel: Poster mit Audio über QR-Code </vt:lpstr>
      <vt:lpstr>Thema 6: Sichtbarkeit für das Thema Inklusion </vt:lpstr>
      <vt:lpstr>Beispiel: Bingo zur Sensibilisierung </vt:lpstr>
      <vt:lpstr>Zeit zum Ausprobieren</vt:lpstr>
      <vt:lpstr>Quellen und weitere Informationen</vt:lpstr>
      <vt:lpstr>Diskussionsfragen </vt:lpstr>
      <vt:lpstr>Abschluss: Umfrage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Barrierefreie Veranstaltungen</dc:title>
  <dc:creator>Sanja Grimminger</dc:creator>
  <cp:lastModifiedBy>Sanja Grimminger</cp:lastModifiedBy>
  <cp:revision>50</cp:revision>
  <dcterms:modified xsi:type="dcterms:W3CDTF">2025-05-14T07:26:19Z</dcterms:modified>
</cp:coreProperties>
</file>