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5"/>
  </p:notesMasterIdLst>
  <p:sldIdLst>
    <p:sldId id="256" r:id="rId2"/>
    <p:sldId id="259" r:id="rId3"/>
    <p:sldId id="260" r:id="rId4"/>
    <p:sldId id="271" r:id="rId5"/>
    <p:sldId id="261" r:id="rId6"/>
    <p:sldId id="262" r:id="rId7"/>
    <p:sldId id="263" r:id="rId8"/>
    <p:sldId id="265" r:id="rId9"/>
    <p:sldId id="272" r:id="rId10"/>
    <p:sldId id="273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. Gleser" initials="KG" lastIdx="35" clrIdx="0">
    <p:extLst>
      <p:ext uri="{19B8F6BF-5375-455C-9EA6-DF929625EA0E}">
        <p15:presenceInfo xmlns:p15="http://schemas.microsoft.com/office/powerpoint/2012/main" userId="K. Gle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40E1B"/>
    <a:srgbClr val="F63D48"/>
    <a:srgbClr val="C32963"/>
    <a:srgbClr val="294466"/>
    <a:srgbClr val="0C1B44"/>
    <a:srgbClr val="5E6464"/>
    <a:srgbClr val="C31F49"/>
    <a:srgbClr val="213045"/>
    <a:srgbClr val="D02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7" autoAdjust="0"/>
    <p:restoredTop sz="83196" autoAdjust="0"/>
  </p:normalViewPr>
  <p:slideViewPr>
    <p:cSldViewPr snapToGrid="0">
      <p:cViewPr varScale="1">
        <p:scale>
          <a:sx n="100" d="100"/>
          <a:sy n="100" d="100"/>
        </p:scale>
        <p:origin x="952" y="160"/>
      </p:cViewPr>
      <p:guideLst/>
    </p:cSldViewPr>
  </p:slideViewPr>
  <p:outlineViewPr>
    <p:cViewPr>
      <p:scale>
        <a:sx n="33" d="100"/>
        <a:sy n="33" d="100"/>
      </p:scale>
      <p:origin x="0" y="-19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036BF-4C78-4FC7-B224-F87C3C2250AF}" type="datetimeFigureOut">
              <a:rPr lang="de-DE" smtClean="0"/>
              <a:t>14.05.25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587C-530B-47F7-9767-82DCDDA9360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305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A587C-530B-47F7-9767-82DCDDA9360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24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A587C-530B-47F7-9767-82DCDDA9360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322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A587C-530B-47F7-9767-82DCDDA9360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283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A587C-530B-47F7-9767-82DCDDA9360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459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A587C-530B-47F7-9767-82DCDDA9360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08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0" name="Foliennummernplatzhalter 4">
            <a:extLst>
              <a:ext uri="{FF2B5EF4-FFF2-40B4-BE49-F238E27FC236}">
                <a16:creationId xmlns:a16="http://schemas.microsoft.com/office/drawing/2014/main" id="{F88172B2-47F4-AAE6-2B5A-AEEF4ABC5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802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FB33FE0E-5ACC-4548-F547-A10090ADE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86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1ADEAC-1C46-C81A-26DE-A87C99959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96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7">
            <a:extLst>
              <a:ext uri="{FF2B5EF4-FFF2-40B4-BE49-F238E27FC236}">
                <a16:creationId xmlns:a16="http://schemas.microsoft.com/office/drawing/2014/main" id="{86754CDA-30CC-4994-8393-12A721EB3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48" y="483079"/>
            <a:ext cx="9132499" cy="1207609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CE5F35A1-1C05-47E5-89C0-962FC5E22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48" y="1802175"/>
            <a:ext cx="10950002" cy="37958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0" name="Foliennummernplatzhalter 4">
            <a:extLst>
              <a:ext uri="{FF2B5EF4-FFF2-40B4-BE49-F238E27FC236}">
                <a16:creationId xmlns:a16="http://schemas.microsoft.com/office/drawing/2014/main" id="{455975A5-8638-52FA-4DC8-1FDDC1B8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591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51448" y="483079"/>
            <a:ext cx="9132499" cy="1207609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404B56F9-7E37-4CFC-A7D9-89C3D8E0C363}"/>
              </a:ext>
            </a:extLst>
          </p:cNvPr>
          <p:cNvCxnSpPr/>
          <p:nvPr userDrawn="1"/>
        </p:nvCxnSpPr>
        <p:spPr>
          <a:xfrm>
            <a:off x="177445" y="6294819"/>
            <a:ext cx="11880000" cy="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liennummernplatzhalter 4">
            <a:extLst>
              <a:ext uri="{FF2B5EF4-FFF2-40B4-BE49-F238E27FC236}">
                <a16:creationId xmlns:a16="http://schemas.microsoft.com/office/drawing/2014/main" id="{C65CB68C-4845-F8D1-263E-A45F78E48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254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0" name="Foliennummernplatzhalter 4">
            <a:extLst>
              <a:ext uri="{FF2B5EF4-FFF2-40B4-BE49-F238E27FC236}">
                <a16:creationId xmlns:a16="http://schemas.microsoft.com/office/drawing/2014/main" id="{A0CF09CE-F8F1-A446-3D63-830C301CD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49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9F2F237C-3912-06C7-DF4D-B2AE75D61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558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DD6472B4-5DA0-3947-C208-A08F799F7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50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0231D94B-B74C-F8DF-6BA3-1BAB544C7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530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4">
            <a:extLst>
              <a:ext uri="{FF2B5EF4-FFF2-40B4-BE49-F238E27FC236}">
                <a16:creationId xmlns:a16="http://schemas.microsoft.com/office/drawing/2014/main" id="{D0EF1685-34EB-E87C-26E3-E78CE2C0C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42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0B01C73A-AEB6-7F1E-5252-F6CAAA07A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283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1448" y="488548"/>
            <a:ext cx="8961408" cy="1202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1448" y="1802175"/>
            <a:ext cx="109500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-12000" y="0"/>
            <a:ext cx="12204000" cy="488548"/>
            <a:chOff x="-12000" y="-377863"/>
            <a:chExt cx="12204000" cy="488548"/>
          </a:xfrm>
        </p:grpSpPr>
        <p:sp>
          <p:nvSpPr>
            <p:cNvPr id="15" name="Rechteck 14"/>
            <p:cNvSpPr/>
            <p:nvPr userDrawn="1"/>
          </p:nvSpPr>
          <p:spPr>
            <a:xfrm>
              <a:off x="-12000" y="-95247"/>
              <a:ext cx="12204000" cy="205932"/>
            </a:xfrm>
            <a:prstGeom prst="rect">
              <a:avLst/>
            </a:prstGeom>
            <a:solidFill>
              <a:srgbClr val="F63D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/>
            <p:cNvSpPr/>
            <p:nvPr userDrawn="1"/>
          </p:nvSpPr>
          <p:spPr>
            <a:xfrm>
              <a:off x="-12000" y="-377863"/>
              <a:ext cx="12204000" cy="330240"/>
            </a:xfrm>
            <a:prstGeom prst="rect">
              <a:avLst/>
            </a:prstGeom>
            <a:solidFill>
              <a:srgbClr val="2944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BA395FD0-5AFD-ECD7-3E58-68853F8D5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6440030"/>
            <a:ext cx="491836" cy="360000"/>
          </a:xfrm>
          <a:prstGeom prst="rect">
            <a:avLst/>
          </a:prstGeom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‹#›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117DB2-FB04-E359-E1D9-A8ABAA76E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9041" y="6436128"/>
            <a:ext cx="7335533" cy="360000"/>
          </a:xfrm>
          <a:prstGeom prst="rect">
            <a:avLst/>
          </a:prstGeom>
        </p:spPr>
        <p:txBody>
          <a:bodyPr anchor="ctr"/>
          <a:lstStyle>
            <a:lvl1pPr algn="ctr">
              <a:defRPr sz="1200" b="0"/>
            </a:lvl1pPr>
          </a:lstStyle>
          <a:p>
            <a:r>
              <a:rPr lang="de-DE" dirty="0"/>
              <a:t>NAME (UNI) | NAME_MEETING | DATE</a:t>
            </a:r>
          </a:p>
        </p:txBody>
      </p:sp>
    </p:spTree>
    <p:extLst>
      <p:ext uri="{BB962C8B-B14F-4D97-AF65-F5344CB8AC3E}">
        <p14:creationId xmlns:p14="http://schemas.microsoft.com/office/powerpoint/2010/main" val="387092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yesa.seidel@hhu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linkedin.com/in/elyesa-seidel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lyesa.seidel@hhu.de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1.png"/><Relationship Id="rId4" Type="http://schemas.openxmlformats.org/officeDocument/2006/relationships/hyperlink" Target="https://www.linkedin.com/in/elyesa-seide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613C-9F10-9C65-EFB8-ED1B8B6FD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5381"/>
            <a:ext cx="9144000" cy="1088036"/>
          </a:xfrm>
        </p:spPr>
        <p:txBody>
          <a:bodyPr/>
          <a:lstStyle/>
          <a:p>
            <a:r>
              <a:rPr lang="en-DE" dirty="0"/>
              <a:t>Digitale Teilhabe durch KI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BBB05-BC56-9F44-CDBD-AAB61AE7C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2559"/>
            <a:ext cx="9144000" cy="445560"/>
          </a:xfrm>
        </p:spPr>
        <p:txBody>
          <a:bodyPr/>
          <a:lstStyle/>
          <a:p>
            <a:r>
              <a:rPr lang="en-DE" dirty="0"/>
              <a:t> – Wie Datenschutz und Barrierefreiheit zusammenwirken können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93878-DAE9-3428-D57C-E619F3F07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5609" y="8164659"/>
            <a:ext cx="491836" cy="360000"/>
          </a:xfrm>
        </p:spPr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</a:t>
            </a:fld>
            <a:endParaRPr lang="de-D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AF529-26F8-127E-037A-946EF082D0B0}"/>
              </a:ext>
            </a:extLst>
          </p:cNvPr>
          <p:cNvSpPr txBox="1"/>
          <p:nvPr/>
        </p:nvSpPr>
        <p:spPr>
          <a:xfrm>
            <a:off x="4823254" y="5739574"/>
            <a:ext cx="227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3"/>
              </a:rPr>
              <a:t>elyesa.seidel@hhu.de</a:t>
            </a:r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E37552-5819-2481-0B8F-8723B0473188}"/>
              </a:ext>
            </a:extLst>
          </p:cNvPr>
          <p:cNvSpPr txBox="1"/>
          <p:nvPr/>
        </p:nvSpPr>
        <p:spPr>
          <a:xfrm>
            <a:off x="3890108" y="6108906"/>
            <a:ext cx="441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Fira Sans SemiBold"/>
                <a:ea typeface="Fira Sans SemiBold"/>
                <a:cs typeface="Fira Sans SemiBold"/>
                <a:sym typeface="Fira Sans SemiBold"/>
                <a:hlinkClick r:id="rId4"/>
              </a:rPr>
              <a:t>https://www.linkedin.com/</a:t>
            </a:r>
            <a:r>
              <a:rPr lang="de-DE" b="1" dirty="0">
                <a:sym typeface="Fira Sans SemiBold"/>
                <a:hlinkClick r:id="rId4"/>
              </a:rPr>
              <a:t>in</a:t>
            </a:r>
            <a:r>
              <a:rPr lang="de-DE" sz="1600" b="1" dirty="0">
                <a:latin typeface="Fira Sans SemiBold"/>
                <a:ea typeface="Fira Sans SemiBold"/>
                <a:cs typeface="Fira Sans SemiBold"/>
                <a:sym typeface="Fira Sans SemiBold"/>
                <a:hlinkClick r:id="rId4"/>
              </a:rPr>
              <a:t>/elyesa-seidel/</a:t>
            </a:r>
            <a:endParaRPr lang="de-DE" sz="1600" b="1" dirty="0"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sp>
        <p:nvSpPr>
          <p:cNvPr id="13" name="Google Shape;12703;p74" descr="E-Mail">
            <a:extLst>
              <a:ext uri="{FF2B5EF4-FFF2-40B4-BE49-F238E27FC236}">
                <a16:creationId xmlns:a16="http://schemas.microsoft.com/office/drawing/2014/main" id="{8A0EB30F-F452-0E95-3838-049829178898}"/>
              </a:ext>
            </a:extLst>
          </p:cNvPr>
          <p:cNvSpPr>
            <a:spLocks noChangeAspect="1"/>
          </p:cNvSpPr>
          <p:nvPr/>
        </p:nvSpPr>
        <p:spPr>
          <a:xfrm>
            <a:off x="4637137" y="5874520"/>
            <a:ext cx="194681" cy="136800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" name="Google Shape;12901;p74" descr="LinkedIn">
            <a:extLst>
              <a:ext uri="{FF2B5EF4-FFF2-40B4-BE49-F238E27FC236}">
                <a16:creationId xmlns:a16="http://schemas.microsoft.com/office/drawing/2014/main" id="{6C38608D-4D9F-F831-9107-53681A62DD23}"/>
              </a:ext>
            </a:extLst>
          </p:cNvPr>
          <p:cNvGrpSpPr>
            <a:grpSpLocks noChangeAspect="1"/>
          </p:cNvGrpSpPr>
          <p:nvPr/>
        </p:nvGrpSpPr>
        <p:grpSpPr>
          <a:xfrm>
            <a:off x="3726111" y="6218533"/>
            <a:ext cx="165600" cy="165600"/>
            <a:chOff x="1323129" y="2571761"/>
            <a:chExt cx="417024" cy="417024"/>
          </a:xfrm>
          <a:solidFill>
            <a:schemeClr val="tx1"/>
          </a:solidFill>
        </p:grpSpPr>
        <p:sp>
          <p:nvSpPr>
            <p:cNvPr id="15" name="Google Shape;12902;p74">
              <a:extLst>
                <a:ext uri="{FF2B5EF4-FFF2-40B4-BE49-F238E27FC236}">
                  <a16:creationId xmlns:a16="http://schemas.microsoft.com/office/drawing/2014/main" id="{A4531772-A628-6681-8910-C681FE449E9A}"/>
                </a:ext>
              </a:extLst>
            </p:cNvPr>
            <p:cNvSpPr/>
            <p:nvPr/>
          </p:nvSpPr>
          <p:spPr>
            <a:xfrm>
              <a:off x="1385007" y="2719183"/>
              <a:ext cx="73337" cy="219907"/>
            </a:xfrm>
            <a:custGeom>
              <a:avLst/>
              <a:gdLst/>
              <a:ahLst/>
              <a:cxnLst/>
              <a:rect l="l" t="t" r="r" b="b"/>
              <a:pathLst>
                <a:path w="3514" h="10537" extrusionOk="0">
                  <a:moveTo>
                    <a:pt x="2342" y="1171"/>
                  </a:moveTo>
                  <a:lnTo>
                    <a:pt x="2342" y="9367"/>
                  </a:lnTo>
                  <a:lnTo>
                    <a:pt x="1171" y="9367"/>
                  </a:lnTo>
                  <a:lnTo>
                    <a:pt x="1171" y="1171"/>
                  </a:lnTo>
                  <a:close/>
                  <a:moveTo>
                    <a:pt x="586" y="0"/>
                  </a:moveTo>
                  <a:cubicBezTo>
                    <a:pt x="264" y="0"/>
                    <a:pt x="0" y="262"/>
                    <a:pt x="0" y="586"/>
                  </a:cubicBezTo>
                  <a:lnTo>
                    <a:pt x="0" y="9951"/>
                  </a:lnTo>
                  <a:cubicBezTo>
                    <a:pt x="0" y="10275"/>
                    <a:pt x="264" y="10537"/>
                    <a:pt x="586" y="10537"/>
                  </a:cubicBezTo>
                  <a:lnTo>
                    <a:pt x="2928" y="10537"/>
                  </a:lnTo>
                  <a:cubicBezTo>
                    <a:pt x="3252" y="10537"/>
                    <a:pt x="3514" y="10275"/>
                    <a:pt x="3514" y="9951"/>
                  </a:cubicBezTo>
                  <a:lnTo>
                    <a:pt x="3514" y="586"/>
                  </a:lnTo>
                  <a:cubicBezTo>
                    <a:pt x="3514" y="262"/>
                    <a:pt x="3252" y="0"/>
                    <a:pt x="29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2903;p74">
              <a:extLst>
                <a:ext uri="{FF2B5EF4-FFF2-40B4-BE49-F238E27FC236}">
                  <a16:creationId xmlns:a16="http://schemas.microsoft.com/office/drawing/2014/main" id="{1D585717-FC81-6B11-57E2-CC3A359E0F8D}"/>
                </a:ext>
              </a:extLst>
            </p:cNvPr>
            <p:cNvSpPr/>
            <p:nvPr/>
          </p:nvSpPr>
          <p:spPr>
            <a:xfrm>
              <a:off x="1385007" y="2621430"/>
              <a:ext cx="73337" cy="73337"/>
            </a:xfrm>
            <a:custGeom>
              <a:avLst/>
              <a:gdLst/>
              <a:ahLst/>
              <a:cxnLst/>
              <a:rect l="l" t="t" r="r" b="b"/>
              <a:pathLst>
                <a:path w="3514" h="3514" extrusionOk="0">
                  <a:moveTo>
                    <a:pt x="1757" y="1171"/>
                  </a:moveTo>
                  <a:cubicBezTo>
                    <a:pt x="2081" y="1171"/>
                    <a:pt x="2342" y="1435"/>
                    <a:pt x="2342" y="1757"/>
                  </a:cubicBezTo>
                  <a:cubicBezTo>
                    <a:pt x="2342" y="2080"/>
                    <a:pt x="2081" y="2342"/>
                    <a:pt x="1757" y="2342"/>
                  </a:cubicBezTo>
                  <a:cubicBezTo>
                    <a:pt x="1435" y="2342"/>
                    <a:pt x="1171" y="2080"/>
                    <a:pt x="1171" y="1757"/>
                  </a:cubicBezTo>
                  <a:cubicBezTo>
                    <a:pt x="1171" y="1435"/>
                    <a:pt x="1435" y="1171"/>
                    <a:pt x="1757" y="1171"/>
                  </a:cubicBezTo>
                  <a:close/>
                  <a:moveTo>
                    <a:pt x="1757" y="0"/>
                  </a:moveTo>
                  <a:cubicBezTo>
                    <a:pt x="789" y="0"/>
                    <a:pt x="0" y="789"/>
                    <a:pt x="0" y="1757"/>
                  </a:cubicBezTo>
                  <a:cubicBezTo>
                    <a:pt x="0" y="2726"/>
                    <a:pt x="789" y="3513"/>
                    <a:pt x="1757" y="3513"/>
                  </a:cubicBezTo>
                  <a:cubicBezTo>
                    <a:pt x="2726" y="3513"/>
                    <a:pt x="3514" y="2726"/>
                    <a:pt x="3514" y="1757"/>
                  </a:cubicBezTo>
                  <a:cubicBezTo>
                    <a:pt x="3514" y="789"/>
                    <a:pt x="2726" y="0"/>
                    <a:pt x="17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2904;p74">
              <a:extLst>
                <a:ext uri="{FF2B5EF4-FFF2-40B4-BE49-F238E27FC236}">
                  <a16:creationId xmlns:a16="http://schemas.microsoft.com/office/drawing/2014/main" id="{843C03B8-B3D9-2C62-8940-A518C0A1C8E2}"/>
                </a:ext>
              </a:extLst>
            </p:cNvPr>
            <p:cNvSpPr/>
            <p:nvPr/>
          </p:nvSpPr>
          <p:spPr>
            <a:xfrm>
              <a:off x="1482759" y="2718786"/>
              <a:ext cx="195510" cy="220304"/>
            </a:xfrm>
            <a:custGeom>
              <a:avLst/>
              <a:gdLst/>
              <a:ahLst/>
              <a:cxnLst/>
              <a:rect l="l" t="t" r="r" b="b"/>
              <a:pathLst>
                <a:path w="9368" h="10556" extrusionOk="0">
                  <a:moveTo>
                    <a:pt x="5559" y="1173"/>
                  </a:moveTo>
                  <a:cubicBezTo>
                    <a:pt x="5720" y="1173"/>
                    <a:pt x="5883" y="1186"/>
                    <a:pt x="6044" y="1212"/>
                  </a:cubicBezTo>
                  <a:cubicBezTo>
                    <a:pt x="7422" y="1435"/>
                    <a:pt x="8196" y="2535"/>
                    <a:pt x="8196" y="3669"/>
                  </a:cubicBezTo>
                  <a:lnTo>
                    <a:pt x="8196" y="9386"/>
                  </a:lnTo>
                  <a:lnTo>
                    <a:pt x="7025" y="9386"/>
                  </a:lnTo>
                  <a:lnTo>
                    <a:pt x="7025" y="4702"/>
                  </a:lnTo>
                  <a:cubicBezTo>
                    <a:pt x="7025" y="3411"/>
                    <a:pt x="5975" y="2360"/>
                    <a:pt x="4683" y="2360"/>
                  </a:cubicBezTo>
                  <a:cubicBezTo>
                    <a:pt x="3392" y="2360"/>
                    <a:pt x="2341" y="3411"/>
                    <a:pt x="2341" y="4702"/>
                  </a:cubicBezTo>
                  <a:lnTo>
                    <a:pt x="2341" y="9386"/>
                  </a:lnTo>
                  <a:lnTo>
                    <a:pt x="1170" y="9386"/>
                  </a:lnTo>
                  <a:lnTo>
                    <a:pt x="1170" y="1190"/>
                  </a:lnTo>
                  <a:lnTo>
                    <a:pt x="2341" y="1190"/>
                  </a:lnTo>
                  <a:lnTo>
                    <a:pt x="2341" y="1776"/>
                  </a:lnTo>
                  <a:cubicBezTo>
                    <a:pt x="2341" y="2011"/>
                    <a:pt x="2484" y="2225"/>
                    <a:pt x="2704" y="2316"/>
                  </a:cubicBezTo>
                  <a:cubicBezTo>
                    <a:pt x="2776" y="2346"/>
                    <a:pt x="2852" y="2361"/>
                    <a:pt x="2928" y="2361"/>
                  </a:cubicBezTo>
                  <a:cubicBezTo>
                    <a:pt x="3080" y="2361"/>
                    <a:pt x="3229" y="2301"/>
                    <a:pt x="3341" y="2190"/>
                  </a:cubicBezTo>
                  <a:lnTo>
                    <a:pt x="3615" y="1916"/>
                  </a:lnTo>
                  <a:cubicBezTo>
                    <a:pt x="4086" y="1443"/>
                    <a:pt x="4813" y="1173"/>
                    <a:pt x="5559" y="1173"/>
                  </a:cubicBezTo>
                  <a:close/>
                  <a:moveTo>
                    <a:pt x="5553" y="0"/>
                  </a:moveTo>
                  <a:cubicBezTo>
                    <a:pt x="4823" y="0"/>
                    <a:pt x="4110" y="189"/>
                    <a:pt x="3509" y="536"/>
                  </a:cubicBezTo>
                  <a:cubicBezTo>
                    <a:pt x="3475" y="246"/>
                    <a:pt x="3227" y="19"/>
                    <a:pt x="2927" y="19"/>
                  </a:cubicBezTo>
                  <a:lnTo>
                    <a:pt x="586" y="19"/>
                  </a:lnTo>
                  <a:cubicBezTo>
                    <a:pt x="262" y="19"/>
                    <a:pt x="1" y="281"/>
                    <a:pt x="1" y="605"/>
                  </a:cubicBezTo>
                  <a:lnTo>
                    <a:pt x="1" y="9970"/>
                  </a:lnTo>
                  <a:cubicBezTo>
                    <a:pt x="1" y="10294"/>
                    <a:pt x="262" y="10556"/>
                    <a:pt x="586" y="10556"/>
                  </a:cubicBezTo>
                  <a:lnTo>
                    <a:pt x="2927" y="10556"/>
                  </a:lnTo>
                  <a:cubicBezTo>
                    <a:pt x="3250" y="10556"/>
                    <a:pt x="3512" y="10294"/>
                    <a:pt x="3512" y="9970"/>
                  </a:cubicBezTo>
                  <a:lnTo>
                    <a:pt x="3512" y="4702"/>
                  </a:lnTo>
                  <a:cubicBezTo>
                    <a:pt x="3512" y="4056"/>
                    <a:pt x="4038" y="3531"/>
                    <a:pt x="4683" y="3531"/>
                  </a:cubicBezTo>
                  <a:cubicBezTo>
                    <a:pt x="5329" y="3531"/>
                    <a:pt x="5854" y="4056"/>
                    <a:pt x="5854" y="4702"/>
                  </a:cubicBezTo>
                  <a:lnTo>
                    <a:pt x="5854" y="9970"/>
                  </a:lnTo>
                  <a:cubicBezTo>
                    <a:pt x="5854" y="10294"/>
                    <a:pt x="6116" y="10556"/>
                    <a:pt x="6440" y="10556"/>
                  </a:cubicBezTo>
                  <a:lnTo>
                    <a:pt x="8782" y="10556"/>
                  </a:lnTo>
                  <a:cubicBezTo>
                    <a:pt x="9104" y="10556"/>
                    <a:pt x="9368" y="10294"/>
                    <a:pt x="9368" y="9970"/>
                  </a:cubicBezTo>
                  <a:lnTo>
                    <a:pt x="9368" y="3669"/>
                  </a:lnTo>
                  <a:cubicBezTo>
                    <a:pt x="9368" y="1921"/>
                    <a:pt x="8131" y="364"/>
                    <a:pt x="6231" y="55"/>
                  </a:cubicBezTo>
                  <a:cubicBezTo>
                    <a:pt x="6005" y="18"/>
                    <a:pt x="5779" y="0"/>
                    <a:pt x="55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2905;p74">
              <a:extLst>
                <a:ext uri="{FF2B5EF4-FFF2-40B4-BE49-F238E27FC236}">
                  <a16:creationId xmlns:a16="http://schemas.microsoft.com/office/drawing/2014/main" id="{E324F5FC-655E-2AA7-1657-90F9E98B3937}"/>
                </a:ext>
              </a:extLst>
            </p:cNvPr>
            <p:cNvSpPr/>
            <p:nvPr/>
          </p:nvSpPr>
          <p:spPr>
            <a:xfrm>
              <a:off x="1323129" y="2571761"/>
              <a:ext cx="417024" cy="417024"/>
            </a:xfrm>
            <a:custGeom>
              <a:avLst/>
              <a:gdLst/>
              <a:ahLst/>
              <a:cxnLst/>
              <a:rect l="l" t="t" r="r" b="b"/>
              <a:pathLst>
                <a:path w="19982" h="19982" extrusionOk="0">
                  <a:moveTo>
                    <a:pt x="17015" y="1170"/>
                  </a:moveTo>
                  <a:cubicBezTo>
                    <a:pt x="17989" y="1170"/>
                    <a:pt x="18810" y="1993"/>
                    <a:pt x="18810" y="2966"/>
                  </a:cubicBezTo>
                  <a:lnTo>
                    <a:pt x="18810" y="17015"/>
                  </a:lnTo>
                  <a:cubicBezTo>
                    <a:pt x="18810" y="17990"/>
                    <a:pt x="17989" y="18811"/>
                    <a:pt x="17015" y="18811"/>
                  </a:cubicBezTo>
                  <a:lnTo>
                    <a:pt x="2965" y="18811"/>
                  </a:lnTo>
                  <a:cubicBezTo>
                    <a:pt x="1992" y="18811"/>
                    <a:pt x="1170" y="17990"/>
                    <a:pt x="1170" y="17015"/>
                  </a:cubicBezTo>
                  <a:lnTo>
                    <a:pt x="1170" y="2966"/>
                  </a:lnTo>
                  <a:cubicBezTo>
                    <a:pt x="1170" y="1993"/>
                    <a:pt x="1992" y="1170"/>
                    <a:pt x="2965" y="1170"/>
                  </a:cubicBezTo>
                  <a:close/>
                  <a:moveTo>
                    <a:pt x="2965" y="1"/>
                  </a:moveTo>
                  <a:cubicBezTo>
                    <a:pt x="1347" y="1"/>
                    <a:pt x="0" y="1349"/>
                    <a:pt x="0" y="2966"/>
                  </a:cubicBezTo>
                  <a:lnTo>
                    <a:pt x="0" y="17015"/>
                  </a:lnTo>
                  <a:cubicBezTo>
                    <a:pt x="0" y="18635"/>
                    <a:pt x="1348" y="19982"/>
                    <a:pt x="2965" y="19982"/>
                  </a:cubicBezTo>
                  <a:lnTo>
                    <a:pt x="17017" y="19982"/>
                  </a:lnTo>
                  <a:cubicBezTo>
                    <a:pt x="18635" y="19982"/>
                    <a:pt x="19981" y="18634"/>
                    <a:pt x="19981" y="17015"/>
                  </a:cubicBezTo>
                  <a:lnTo>
                    <a:pt x="19981" y="2966"/>
                  </a:lnTo>
                  <a:cubicBezTo>
                    <a:pt x="19981" y="1347"/>
                    <a:pt x="18633" y="1"/>
                    <a:pt x="170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 descr="Projekt ILIAS NRW">
            <a:extLst>
              <a:ext uri="{FF2B5EF4-FFF2-40B4-BE49-F238E27FC236}">
                <a16:creationId xmlns:a16="http://schemas.microsoft.com/office/drawing/2014/main" id="{F3E5293B-5AED-8CAE-A370-E1A87B0E4B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358" y="3876377"/>
            <a:ext cx="2162276" cy="44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HHU Heinrich Heine Universität Düsseldorf">
            <a:extLst>
              <a:ext uri="{FF2B5EF4-FFF2-40B4-BE49-F238E27FC236}">
                <a16:creationId xmlns:a16="http://schemas.microsoft.com/office/drawing/2014/main" id="{65776ADA-8CB4-8F1B-2D89-8B0D361C919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4600" y="3830027"/>
            <a:ext cx="2153044" cy="53826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0916FD7-59F9-F70E-DB1A-ED03B801F647}"/>
              </a:ext>
            </a:extLst>
          </p:cNvPr>
          <p:cNvSpPr txBox="1"/>
          <p:nvPr/>
        </p:nvSpPr>
        <p:spPr>
          <a:xfrm>
            <a:off x="3648984" y="473867"/>
            <a:ext cx="489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Global Awareness Accessibility Day | 15. Mai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A497DC-5AD3-9AD2-B607-2548CDC62F91}"/>
              </a:ext>
            </a:extLst>
          </p:cNvPr>
          <p:cNvSpPr txBox="1"/>
          <p:nvPr/>
        </p:nvSpPr>
        <p:spPr>
          <a:xfrm>
            <a:off x="4831818" y="3327719"/>
            <a:ext cx="225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Dr. Elyesa Seidel</a:t>
            </a:r>
          </a:p>
        </p:txBody>
      </p:sp>
    </p:spTree>
    <p:extLst>
      <p:ext uri="{BB962C8B-B14F-4D97-AF65-F5344CB8AC3E}">
        <p14:creationId xmlns:p14="http://schemas.microsoft.com/office/powerpoint/2010/main" val="137934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BEEF-4FB0-A634-8FBF-C18E7192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Fallbeispiel</a:t>
            </a:r>
            <a:r>
              <a:rPr lang="en-US" dirty="0"/>
              <a:t>: </a:t>
            </a:r>
            <a:r>
              <a:rPr lang="en-US" dirty="0" err="1"/>
              <a:t>Lösungsansätze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755E0-3C36-8A77-A4AE-8FF04A69A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3995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Rechtliche</a:t>
            </a:r>
            <a:r>
              <a:rPr lang="en-US" dirty="0"/>
              <a:t> </a:t>
            </a:r>
            <a:r>
              <a:rPr lang="en-US" dirty="0" err="1"/>
              <a:t>Grundlage</a:t>
            </a:r>
            <a:endParaRPr lang="en-US" dirty="0"/>
          </a:p>
          <a:p>
            <a:r>
              <a:rPr lang="en-US" dirty="0" err="1"/>
              <a:t>Erwägungsgrund</a:t>
            </a:r>
            <a:r>
              <a:rPr lang="en-US" dirty="0"/>
              <a:t> 46 DSGVO: </a:t>
            </a:r>
            <a:r>
              <a:rPr lang="en-US" dirty="0" err="1"/>
              <a:t>Barrierefreiheit</a:t>
            </a:r>
            <a:r>
              <a:rPr lang="en-US" dirty="0"/>
              <a:t> = </a:t>
            </a:r>
            <a:r>
              <a:rPr lang="en-US" dirty="0" err="1"/>
              <a:t>öffentliches</a:t>
            </a:r>
            <a:r>
              <a:rPr lang="en-US" dirty="0"/>
              <a:t> Interesse</a:t>
            </a:r>
          </a:p>
          <a:p>
            <a:r>
              <a:rPr lang="en-US" dirty="0"/>
              <a:t>Art. 6 Abs. 1 lit e. DSGVO: </a:t>
            </a:r>
            <a:r>
              <a:rPr lang="en-US" dirty="0" err="1"/>
              <a:t>Verarbeitung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Erfüllung</a:t>
            </a:r>
            <a:r>
              <a:rPr lang="en-US" dirty="0"/>
              <a:t> </a:t>
            </a:r>
            <a:r>
              <a:rPr lang="en-US" dirty="0" err="1"/>
              <a:t>öffentlicher</a:t>
            </a:r>
            <a:r>
              <a:rPr lang="en-US" dirty="0"/>
              <a:t> </a:t>
            </a:r>
            <a:r>
              <a:rPr lang="en-US" dirty="0" err="1"/>
              <a:t>Aufgaben</a:t>
            </a:r>
            <a:endParaRPr lang="en-US" dirty="0"/>
          </a:p>
          <a:p>
            <a:r>
              <a:rPr lang="en-US" dirty="0"/>
              <a:t>BGG; </a:t>
            </a:r>
            <a:r>
              <a:rPr lang="en-US" dirty="0" err="1"/>
              <a:t>BFWebV</a:t>
            </a:r>
            <a:r>
              <a:rPr lang="en-US" dirty="0"/>
              <a:t>, </a:t>
            </a:r>
            <a:r>
              <a:rPr lang="en-US" dirty="0" err="1"/>
              <a:t>Hochschulgesetze</a:t>
            </a:r>
            <a:r>
              <a:rPr lang="en-US" dirty="0"/>
              <a:t>: </a:t>
            </a:r>
            <a:r>
              <a:rPr lang="en-US" dirty="0" err="1"/>
              <a:t>Verpflichtung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Barrierefreiheit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E7425-1E64-1216-730E-8246FA570B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Gestaltung</a:t>
            </a:r>
            <a:r>
              <a:rPr lang="en-US" dirty="0"/>
              <a:t> in der Praxis</a:t>
            </a:r>
          </a:p>
          <a:p>
            <a:r>
              <a:rPr lang="en-US" dirty="0"/>
              <a:t>Privacy by Design &amp; Default (Art. 25 DSGVO)</a:t>
            </a:r>
          </a:p>
          <a:p>
            <a:r>
              <a:rPr lang="en-US" dirty="0"/>
              <a:t>Edge Computing</a:t>
            </a:r>
          </a:p>
          <a:p>
            <a:r>
              <a:rPr lang="en-US" dirty="0" err="1"/>
              <a:t>Barrierefreie</a:t>
            </a:r>
            <a:r>
              <a:rPr lang="en-US" dirty="0"/>
              <a:t> </a:t>
            </a:r>
            <a:r>
              <a:rPr lang="en-US" dirty="0" err="1"/>
              <a:t>Datenschutzhinweise</a:t>
            </a:r>
            <a:r>
              <a:rPr lang="en-US" dirty="0"/>
              <a:t> (Art. 13 DSGVO)</a:t>
            </a:r>
          </a:p>
          <a:p>
            <a:r>
              <a:rPr lang="en-US" dirty="0" err="1"/>
              <a:t>Beteiligung</a:t>
            </a:r>
            <a:r>
              <a:rPr lang="en-US" dirty="0"/>
              <a:t> </a:t>
            </a:r>
            <a:r>
              <a:rPr lang="en-US" dirty="0" err="1"/>
              <a:t>Betroffener</a:t>
            </a:r>
            <a:r>
              <a:rPr lang="en-US" dirty="0"/>
              <a:t> (UN-BRK Art. 4 Abs. 3)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40D11-4383-174A-5B82-C73394849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209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6E4F-73B9-0891-F29C-67FCB0693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Ausblick</a:t>
            </a:r>
            <a:r>
              <a:rPr lang="en-US" dirty="0"/>
              <a:t>: EU AI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789FC-84D1-EAA5-48F6-24B7C091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Risikoklassifizierung</a:t>
            </a:r>
            <a:r>
              <a:rPr lang="en-US" dirty="0"/>
              <a:t> von KI-</a:t>
            </a:r>
            <a:r>
              <a:rPr lang="en-US" dirty="0" err="1"/>
              <a:t>Systemen</a:t>
            </a:r>
            <a:endParaRPr lang="en-US" dirty="0"/>
          </a:p>
          <a:p>
            <a:r>
              <a:rPr lang="en-US" dirty="0" err="1"/>
              <a:t>Anforderungen</a:t>
            </a:r>
            <a:r>
              <a:rPr lang="en-US" dirty="0"/>
              <a:t> an </a:t>
            </a:r>
            <a:r>
              <a:rPr lang="en-US" dirty="0" err="1"/>
              <a:t>Bildungssysteme</a:t>
            </a:r>
            <a:endParaRPr lang="en-US" dirty="0"/>
          </a:p>
          <a:p>
            <a:r>
              <a:rPr lang="en-US" dirty="0" err="1"/>
              <a:t>Ergänzung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DSGVO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EB15F-CD4D-938D-9937-D9C5EED1F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049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7CA97-6AF9-C989-B1ED-CCCDC3600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Fazit</a:t>
            </a:r>
            <a:r>
              <a:rPr lang="en-US" dirty="0"/>
              <a:t> und </a:t>
            </a:r>
            <a:r>
              <a:rPr lang="en-US" dirty="0" err="1"/>
              <a:t>Diskussion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F22B-EAA2-36CF-4935-69FB557F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Teilhabe</a:t>
            </a:r>
            <a:r>
              <a:rPr lang="en-US" dirty="0"/>
              <a:t> </a:t>
            </a:r>
            <a:r>
              <a:rPr lang="en-US" dirty="0" err="1"/>
              <a:t>ermöglichen</a:t>
            </a:r>
            <a:r>
              <a:rPr lang="en-US" dirty="0"/>
              <a:t> – </a:t>
            </a:r>
            <a:r>
              <a:rPr lang="en-US" dirty="0" err="1"/>
              <a:t>aber</a:t>
            </a:r>
            <a:r>
              <a:rPr lang="en-US" dirty="0"/>
              <a:t> </a:t>
            </a:r>
            <a:r>
              <a:rPr lang="en-US" dirty="0" err="1"/>
              <a:t>nur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Datenschutz</a:t>
            </a:r>
            <a:endParaRPr lang="en-US" dirty="0"/>
          </a:p>
          <a:p>
            <a:r>
              <a:rPr lang="en-US" dirty="0"/>
              <a:t>DSGVO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Rahmen</a:t>
            </a:r>
            <a:r>
              <a:rPr lang="en-US" dirty="0"/>
              <a:t>,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Hindernis</a:t>
            </a:r>
            <a:endParaRPr lang="en-US" dirty="0"/>
          </a:p>
          <a:p>
            <a:r>
              <a:rPr lang="en-US" dirty="0" err="1"/>
              <a:t>Hochschulen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Gestalter</a:t>
            </a:r>
            <a:r>
              <a:rPr lang="en-US" dirty="0"/>
              <a:t> </a:t>
            </a:r>
            <a:r>
              <a:rPr lang="en-US" dirty="0" err="1"/>
              <a:t>digitaler</a:t>
            </a:r>
            <a:r>
              <a:rPr lang="en-US" dirty="0"/>
              <a:t> </a:t>
            </a:r>
            <a:r>
              <a:rPr lang="en-US" dirty="0" err="1"/>
              <a:t>Verantwortung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E3025-6859-9F08-E42F-F414A2658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746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96B85-A549-63D3-A406-BF5D83E10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13</a:t>
            </a:fld>
            <a:endParaRPr lang="de-DE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E8B75EC-8AE3-9252-6D4D-2D9A013365D2}"/>
              </a:ext>
            </a:extLst>
          </p:cNvPr>
          <p:cNvSpPr txBox="1">
            <a:spLocks/>
          </p:cNvSpPr>
          <p:nvPr/>
        </p:nvSpPr>
        <p:spPr>
          <a:xfrm>
            <a:off x="11565609" y="8164659"/>
            <a:ext cx="491836" cy="36000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13</a:t>
            </a:fld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D54A70-7E6A-2AB0-4E4D-A85E84869910}"/>
              </a:ext>
            </a:extLst>
          </p:cNvPr>
          <p:cNvSpPr txBox="1"/>
          <p:nvPr/>
        </p:nvSpPr>
        <p:spPr>
          <a:xfrm>
            <a:off x="4823254" y="5739574"/>
            <a:ext cx="227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3"/>
              </a:rPr>
              <a:t>elyesa.seidel@hhu.de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D36E62-D7ED-4847-A147-5D970D4E7A3C}"/>
              </a:ext>
            </a:extLst>
          </p:cNvPr>
          <p:cNvSpPr txBox="1"/>
          <p:nvPr/>
        </p:nvSpPr>
        <p:spPr>
          <a:xfrm>
            <a:off x="3890108" y="6108906"/>
            <a:ext cx="441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latin typeface="Fira Sans SemiBold"/>
                <a:ea typeface="Fira Sans SemiBold"/>
                <a:cs typeface="Fira Sans SemiBold"/>
                <a:sym typeface="Fira Sans SemiBold"/>
                <a:hlinkClick r:id="rId4"/>
              </a:rPr>
              <a:t>https://www.linkedin.com/</a:t>
            </a:r>
            <a:r>
              <a:rPr lang="de-DE" b="1" dirty="0">
                <a:sym typeface="Fira Sans SemiBold"/>
                <a:hlinkClick r:id="rId4"/>
              </a:rPr>
              <a:t>in</a:t>
            </a:r>
            <a:r>
              <a:rPr lang="de-DE" sz="1600" b="1" dirty="0">
                <a:latin typeface="Fira Sans SemiBold"/>
                <a:ea typeface="Fira Sans SemiBold"/>
                <a:cs typeface="Fira Sans SemiBold"/>
                <a:sym typeface="Fira Sans SemiBold"/>
                <a:hlinkClick r:id="rId4"/>
              </a:rPr>
              <a:t>/elyesa-seidel/</a:t>
            </a:r>
            <a:endParaRPr lang="de-DE" sz="1600" b="1" dirty="0"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sp>
        <p:nvSpPr>
          <p:cNvPr id="9" name="Google Shape;12703;p74" descr="E-Mail:">
            <a:extLst>
              <a:ext uri="{FF2B5EF4-FFF2-40B4-BE49-F238E27FC236}">
                <a16:creationId xmlns:a16="http://schemas.microsoft.com/office/drawing/2014/main" id="{628AF943-D522-3FE8-5E08-B14CF91355E4}"/>
              </a:ext>
            </a:extLst>
          </p:cNvPr>
          <p:cNvSpPr>
            <a:spLocks noChangeAspect="1"/>
          </p:cNvSpPr>
          <p:nvPr/>
        </p:nvSpPr>
        <p:spPr>
          <a:xfrm>
            <a:off x="4637137" y="5874520"/>
            <a:ext cx="194681" cy="136800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0" name="Google Shape;12901;p74" descr="LinkedIn">
            <a:extLst>
              <a:ext uri="{FF2B5EF4-FFF2-40B4-BE49-F238E27FC236}">
                <a16:creationId xmlns:a16="http://schemas.microsoft.com/office/drawing/2014/main" id="{175F28F0-3773-261F-CF22-CAECCF13F57D}"/>
              </a:ext>
            </a:extLst>
          </p:cNvPr>
          <p:cNvGrpSpPr>
            <a:grpSpLocks noChangeAspect="1"/>
          </p:cNvGrpSpPr>
          <p:nvPr/>
        </p:nvGrpSpPr>
        <p:grpSpPr>
          <a:xfrm>
            <a:off x="3726111" y="6218533"/>
            <a:ext cx="165600" cy="165600"/>
            <a:chOff x="1323129" y="2571761"/>
            <a:chExt cx="417024" cy="417024"/>
          </a:xfrm>
          <a:solidFill>
            <a:schemeClr val="tx1"/>
          </a:solidFill>
        </p:grpSpPr>
        <p:sp>
          <p:nvSpPr>
            <p:cNvPr id="11" name="Google Shape;12902;p74">
              <a:extLst>
                <a:ext uri="{FF2B5EF4-FFF2-40B4-BE49-F238E27FC236}">
                  <a16:creationId xmlns:a16="http://schemas.microsoft.com/office/drawing/2014/main" id="{B136163A-A6CE-D3AC-9A41-78667C3BD4F9}"/>
                </a:ext>
              </a:extLst>
            </p:cNvPr>
            <p:cNvSpPr/>
            <p:nvPr/>
          </p:nvSpPr>
          <p:spPr>
            <a:xfrm>
              <a:off x="1385007" y="2719183"/>
              <a:ext cx="73337" cy="219907"/>
            </a:xfrm>
            <a:custGeom>
              <a:avLst/>
              <a:gdLst/>
              <a:ahLst/>
              <a:cxnLst/>
              <a:rect l="l" t="t" r="r" b="b"/>
              <a:pathLst>
                <a:path w="3514" h="10537" extrusionOk="0">
                  <a:moveTo>
                    <a:pt x="2342" y="1171"/>
                  </a:moveTo>
                  <a:lnTo>
                    <a:pt x="2342" y="9367"/>
                  </a:lnTo>
                  <a:lnTo>
                    <a:pt x="1171" y="9367"/>
                  </a:lnTo>
                  <a:lnTo>
                    <a:pt x="1171" y="1171"/>
                  </a:lnTo>
                  <a:close/>
                  <a:moveTo>
                    <a:pt x="586" y="0"/>
                  </a:moveTo>
                  <a:cubicBezTo>
                    <a:pt x="264" y="0"/>
                    <a:pt x="0" y="262"/>
                    <a:pt x="0" y="586"/>
                  </a:cubicBezTo>
                  <a:lnTo>
                    <a:pt x="0" y="9951"/>
                  </a:lnTo>
                  <a:cubicBezTo>
                    <a:pt x="0" y="10275"/>
                    <a:pt x="264" y="10537"/>
                    <a:pt x="586" y="10537"/>
                  </a:cubicBezTo>
                  <a:lnTo>
                    <a:pt x="2928" y="10537"/>
                  </a:lnTo>
                  <a:cubicBezTo>
                    <a:pt x="3252" y="10537"/>
                    <a:pt x="3514" y="10275"/>
                    <a:pt x="3514" y="9951"/>
                  </a:cubicBezTo>
                  <a:lnTo>
                    <a:pt x="3514" y="586"/>
                  </a:lnTo>
                  <a:cubicBezTo>
                    <a:pt x="3514" y="262"/>
                    <a:pt x="3252" y="0"/>
                    <a:pt x="29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903;p74">
              <a:extLst>
                <a:ext uri="{FF2B5EF4-FFF2-40B4-BE49-F238E27FC236}">
                  <a16:creationId xmlns:a16="http://schemas.microsoft.com/office/drawing/2014/main" id="{076B6235-8F19-DA68-93A3-01E6E4038EA0}"/>
                </a:ext>
              </a:extLst>
            </p:cNvPr>
            <p:cNvSpPr/>
            <p:nvPr/>
          </p:nvSpPr>
          <p:spPr>
            <a:xfrm>
              <a:off x="1385007" y="2621430"/>
              <a:ext cx="73337" cy="73337"/>
            </a:xfrm>
            <a:custGeom>
              <a:avLst/>
              <a:gdLst/>
              <a:ahLst/>
              <a:cxnLst/>
              <a:rect l="l" t="t" r="r" b="b"/>
              <a:pathLst>
                <a:path w="3514" h="3514" extrusionOk="0">
                  <a:moveTo>
                    <a:pt x="1757" y="1171"/>
                  </a:moveTo>
                  <a:cubicBezTo>
                    <a:pt x="2081" y="1171"/>
                    <a:pt x="2342" y="1435"/>
                    <a:pt x="2342" y="1757"/>
                  </a:cubicBezTo>
                  <a:cubicBezTo>
                    <a:pt x="2342" y="2080"/>
                    <a:pt x="2081" y="2342"/>
                    <a:pt x="1757" y="2342"/>
                  </a:cubicBezTo>
                  <a:cubicBezTo>
                    <a:pt x="1435" y="2342"/>
                    <a:pt x="1171" y="2080"/>
                    <a:pt x="1171" y="1757"/>
                  </a:cubicBezTo>
                  <a:cubicBezTo>
                    <a:pt x="1171" y="1435"/>
                    <a:pt x="1435" y="1171"/>
                    <a:pt x="1757" y="1171"/>
                  </a:cubicBezTo>
                  <a:close/>
                  <a:moveTo>
                    <a:pt x="1757" y="0"/>
                  </a:moveTo>
                  <a:cubicBezTo>
                    <a:pt x="789" y="0"/>
                    <a:pt x="0" y="789"/>
                    <a:pt x="0" y="1757"/>
                  </a:cubicBezTo>
                  <a:cubicBezTo>
                    <a:pt x="0" y="2726"/>
                    <a:pt x="789" y="3513"/>
                    <a:pt x="1757" y="3513"/>
                  </a:cubicBezTo>
                  <a:cubicBezTo>
                    <a:pt x="2726" y="3513"/>
                    <a:pt x="3514" y="2726"/>
                    <a:pt x="3514" y="1757"/>
                  </a:cubicBezTo>
                  <a:cubicBezTo>
                    <a:pt x="3514" y="789"/>
                    <a:pt x="2726" y="0"/>
                    <a:pt x="17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2904;p74">
              <a:extLst>
                <a:ext uri="{FF2B5EF4-FFF2-40B4-BE49-F238E27FC236}">
                  <a16:creationId xmlns:a16="http://schemas.microsoft.com/office/drawing/2014/main" id="{46E6AC82-1006-9A3E-6368-BA5133846DA4}"/>
                </a:ext>
              </a:extLst>
            </p:cNvPr>
            <p:cNvSpPr/>
            <p:nvPr/>
          </p:nvSpPr>
          <p:spPr>
            <a:xfrm>
              <a:off x="1482759" y="2718786"/>
              <a:ext cx="195510" cy="220304"/>
            </a:xfrm>
            <a:custGeom>
              <a:avLst/>
              <a:gdLst/>
              <a:ahLst/>
              <a:cxnLst/>
              <a:rect l="l" t="t" r="r" b="b"/>
              <a:pathLst>
                <a:path w="9368" h="10556" extrusionOk="0">
                  <a:moveTo>
                    <a:pt x="5559" y="1173"/>
                  </a:moveTo>
                  <a:cubicBezTo>
                    <a:pt x="5720" y="1173"/>
                    <a:pt x="5883" y="1186"/>
                    <a:pt x="6044" y="1212"/>
                  </a:cubicBezTo>
                  <a:cubicBezTo>
                    <a:pt x="7422" y="1435"/>
                    <a:pt x="8196" y="2535"/>
                    <a:pt x="8196" y="3669"/>
                  </a:cubicBezTo>
                  <a:lnTo>
                    <a:pt x="8196" y="9386"/>
                  </a:lnTo>
                  <a:lnTo>
                    <a:pt x="7025" y="9386"/>
                  </a:lnTo>
                  <a:lnTo>
                    <a:pt x="7025" y="4702"/>
                  </a:lnTo>
                  <a:cubicBezTo>
                    <a:pt x="7025" y="3411"/>
                    <a:pt x="5975" y="2360"/>
                    <a:pt x="4683" y="2360"/>
                  </a:cubicBezTo>
                  <a:cubicBezTo>
                    <a:pt x="3392" y="2360"/>
                    <a:pt x="2341" y="3411"/>
                    <a:pt x="2341" y="4702"/>
                  </a:cubicBezTo>
                  <a:lnTo>
                    <a:pt x="2341" y="9386"/>
                  </a:lnTo>
                  <a:lnTo>
                    <a:pt x="1170" y="9386"/>
                  </a:lnTo>
                  <a:lnTo>
                    <a:pt x="1170" y="1190"/>
                  </a:lnTo>
                  <a:lnTo>
                    <a:pt x="2341" y="1190"/>
                  </a:lnTo>
                  <a:lnTo>
                    <a:pt x="2341" y="1776"/>
                  </a:lnTo>
                  <a:cubicBezTo>
                    <a:pt x="2341" y="2011"/>
                    <a:pt x="2484" y="2225"/>
                    <a:pt x="2704" y="2316"/>
                  </a:cubicBezTo>
                  <a:cubicBezTo>
                    <a:pt x="2776" y="2346"/>
                    <a:pt x="2852" y="2361"/>
                    <a:pt x="2928" y="2361"/>
                  </a:cubicBezTo>
                  <a:cubicBezTo>
                    <a:pt x="3080" y="2361"/>
                    <a:pt x="3229" y="2301"/>
                    <a:pt x="3341" y="2190"/>
                  </a:cubicBezTo>
                  <a:lnTo>
                    <a:pt x="3615" y="1916"/>
                  </a:lnTo>
                  <a:cubicBezTo>
                    <a:pt x="4086" y="1443"/>
                    <a:pt x="4813" y="1173"/>
                    <a:pt x="5559" y="1173"/>
                  </a:cubicBezTo>
                  <a:close/>
                  <a:moveTo>
                    <a:pt x="5553" y="0"/>
                  </a:moveTo>
                  <a:cubicBezTo>
                    <a:pt x="4823" y="0"/>
                    <a:pt x="4110" y="189"/>
                    <a:pt x="3509" y="536"/>
                  </a:cubicBezTo>
                  <a:cubicBezTo>
                    <a:pt x="3475" y="246"/>
                    <a:pt x="3227" y="19"/>
                    <a:pt x="2927" y="19"/>
                  </a:cubicBezTo>
                  <a:lnTo>
                    <a:pt x="586" y="19"/>
                  </a:lnTo>
                  <a:cubicBezTo>
                    <a:pt x="262" y="19"/>
                    <a:pt x="1" y="281"/>
                    <a:pt x="1" y="605"/>
                  </a:cubicBezTo>
                  <a:lnTo>
                    <a:pt x="1" y="9970"/>
                  </a:lnTo>
                  <a:cubicBezTo>
                    <a:pt x="1" y="10294"/>
                    <a:pt x="262" y="10556"/>
                    <a:pt x="586" y="10556"/>
                  </a:cubicBezTo>
                  <a:lnTo>
                    <a:pt x="2927" y="10556"/>
                  </a:lnTo>
                  <a:cubicBezTo>
                    <a:pt x="3250" y="10556"/>
                    <a:pt x="3512" y="10294"/>
                    <a:pt x="3512" y="9970"/>
                  </a:cubicBezTo>
                  <a:lnTo>
                    <a:pt x="3512" y="4702"/>
                  </a:lnTo>
                  <a:cubicBezTo>
                    <a:pt x="3512" y="4056"/>
                    <a:pt x="4038" y="3531"/>
                    <a:pt x="4683" y="3531"/>
                  </a:cubicBezTo>
                  <a:cubicBezTo>
                    <a:pt x="5329" y="3531"/>
                    <a:pt x="5854" y="4056"/>
                    <a:pt x="5854" y="4702"/>
                  </a:cubicBezTo>
                  <a:lnTo>
                    <a:pt x="5854" y="9970"/>
                  </a:lnTo>
                  <a:cubicBezTo>
                    <a:pt x="5854" y="10294"/>
                    <a:pt x="6116" y="10556"/>
                    <a:pt x="6440" y="10556"/>
                  </a:cubicBezTo>
                  <a:lnTo>
                    <a:pt x="8782" y="10556"/>
                  </a:lnTo>
                  <a:cubicBezTo>
                    <a:pt x="9104" y="10556"/>
                    <a:pt x="9368" y="10294"/>
                    <a:pt x="9368" y="9970"/>
                  </a:cubicBezTo>
                  <a:lnTo>
                    <a:pt x="9368" y="3669"/>
                  </a:lnTo>
                  <a:cubicBezTo>
                    <a:pt x="9368" y="1921"/>
                    <a:pt x="8131" y="364"/>
                    <a:pt x="6231" y="55"/>
                  </a:cubicBezTo>
                  <a:cubicBezTo>
                    <a:pt x="6005" y="18"/>
                    <a:pt x="5779" y="0"/>
                    <a:pt x="55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2905;p74">
              <a:extLst>
                <a:ext uri="{FF2B5EF4-FFF2-40B4-BE49-F238E27FC236}">
                  <a16:creationId xmlns:a16="http://schemas.microsoft.com/office/drawing/2014/main" id="{019DF052-8E3F-0715-3092-8625D6408CCC}"/>
                </a:ext>
              </a:extLst>
            </p:cNvPr>
            <p:cNvSpPr/>
            <p:nvPr/>
          </p:nvSpPr>
          <p:spPr>
            <a:xfrm>
              <a:off x="1323129" y="2571761"/>
              <a:ext cx="417024" cy="417024"/>
            </a:xfrm>
            <a:custGeom>
              <a:avLst/>
              <a:gdLst/>
              <a:ahLst/>
              <a:cxnLst/>
              <a:rect l="l" t="t" r="r" b="b"/>
              <a:pathLst>
                <a:path w="19982" h="19982" extrusionOk="0">
                  <a:moveTo>
                    <a:pt x="17015" y="1170"/>
                  </a:moveTo>
                  <a:cubicBezTo>
                    <a:pt x="17989" y="1170"/>
                    <a:pt x="18810" y="1993"/>
                    <a:pt x="18810" y="2966"/>
                  </a:cubicBezTo>
                  <a:lnTo>
                    <a:pt x="18810" y="17015"/>
                  </a:lnTo>
                  <a:cubicBezTo>
                    <a:pt x="18810" y="17990"/>
                    <a:pt x="17989" y="18811"/>
                    <a:pt x="17015" y="18811"/>
                  </a:cubicBezTo>
                  <a:lnTo>
                    <a:pt x="2965" y="18811"/>
                  </a:lnTo>
                  <a:cubicBezTo>
                    <a:pt x="1992" y="18811"/>
                    <a:pt x="1170" y="17990"/>
                    <a:pt x="1170" y="17015"/>
                  </a:cubicBezTo>
                  <a:lnTo>
                    <a:pt x="1170" y="2966"/>
                  </a:lnTo>
                  <a:cubicBezTo>
                    <a:pt x="1170" y="1993"/>
                    <a:pt x="1992" y="1170"/>
                    <a:pt x="2965" y="1170"/>
                  </a:cubicBezTo>
                  <a:close/>
                  <a:moveTo>
                    <a:pt x="2965" y="1"/>
                  </a:moveTo>
                  <a:cubicBezTo>
                    <a:pt x="1347" y="1"/>
                    <a:pt x="0" y="1349"/>
                    <a:pt x="0" y="2966"/>
                  </a:cubicBezTo>
                  <a:lnTo>
                    <a:pt x="0" y="17015"/>
                  </a:lnTo>
                  <a:cubicBezTo>
                    <a:pt x="0" y="18635"/>
                    <a:pt x="1348" y="19982"/>
                    <a:pt x="2965" y="19982"/>
                  </a:cubicBezTo>
                  <a:lnTo>
                    <a:pt x="17017" y="19982"/>
                  </a:lnTo>
                  <a:cubicBezTo>
                    <a:pt x="18635" y="19982"/>
                    <a:pt x="19981" y="18634"/>
                    <a:pt x="19981" y="17015"/>
                  </a:cubicBezTo>
                  <a:lnTo>
                    <a:pt x="19981" y="2966"/>
                  </a:lnTo>
                  <a:cubicBezTo>
                    <a:pt x="19981" y="1347"/>
                    <a:pt x="18633" y="1"/>
                    <a:pt x="170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2" descr="Projekt ILIAS NRW">
            <a:extLst>
              <a:ext uri="{FF2B5EF4-FFF2-40B4-BE49-F238E27FC236}">
                <a16:creationId xmlns:a16="http://schemas.microsoft.com/office/drawing/2014/main" id="{FFF45759-6DE2-E885-93EA-50115834FB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516" y="3592409"/>
            <a:ext cx="2162276" cy="44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pieren 4" descr="Eine Kooperation empfohlen durch die: Digitale Hochschule NRW&#10;Innovation durch Kooperation&#10;&#10;Gefördert durch: Ministerium für Kultur und Wissenschaft des Landes Nordrhein-Westfalen">
            <a:extLst>
              <a:ext uri="{FF2B5EF4-FFF2-40B4-BE49-F238E27FC236}">
                <a16:creationId xmlns:a16="http://schemas.microsoft.com/office/drawing/2014/main" id="{21312B16-0C84-FE3D-6F6E-26400DF440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>
            <a:grpSpLocks noChangeAspect="1"/>
          </p:cNvGrpSpPr>
          <p:nvPr/>
        </p:nvGrpSpPr>
        <p:grpSpPr>
          <a:xfrm>
            <a:off x="4734477" y="3205523"/>
            <a:ext cx="6343596" cy="1219333"/>
            <a:chOff x="0" y="-37071"/>
            <a:chExt cx="2246726" cy="431800"/>
          </a:xfrm>
        </p:grpSpPr>
        <p:pic>
          <p:nvPicPr>
            <p:cNvPr id="15" name="Grafik 3">
              <a:extLst>
                <a:ext uri="{FF2B5EF4-FFF2-40B4-BE49-F238E27FC236}">
                  <a16:creationId xmlns:a16="http://schemas.microsoft.com/office/drawing/2014/main" id="{598E0D59-79A3-2D12-F965-7D071218AC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66" y="-37071"/>
              <a:ext cx="1394460" cy="431800"/>
            </a:xfrm>
            <a:prstGeom prst="rect">
              <a:avLst/>
            </a:prstGeom>
          </p:spPr>
        </p:pic>
        <p:pic>
          <p:nvPicPr>
            <p:cNvPr id="16" name="Grafik 2">
              <a:extLst>
                <a:ext uri="{FF2B5EF4-FFF2-40B4-BE49-F238E27FC236}">
                  <a16:creationId xmlns:a16="http://schemas.microsoft.com/office/drawing/2014/main" id="{B5565E95-9155-0491-9912-1EEE39698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54050" cy="359410"/>
            </a:xfrm>
            <a:prstGeom prst="rect">
              <a:avLst/>
            </a:prstGeom>
          </p:spPr>
        </p:pic>
      </p:grpSp>
      <p:sp>
        <p:nvSpPr>
          <p:cNvPr id="17" name="Title 16">
            <a:extLst>
              <a:ext uri="{FF2B5EF4-FFF2-40B4-BE49-F238E27FC236}">
                <a16:creationId xmlns:a16="http://schemas.microsoft.com/office/drawing/2014/main" id="{79A2581C-6B2E-72B8-F771-1837AB955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3049" y="1228357"/>
            <a:ext cx="9132499" cy="1207609"/>
          </a:xfrm>
        </p:spPr>
        <p:txBody>
          <a:bodyPr/>
          <a:lstStyle/>
          <a:p>
            <a:r>
              <a:rPr lang="en-US" dirty="0" err="1"/>
              <a:t>Vielen</a:t>
            </a:r>
            <a:r>
              <a:rPr lang="en-US" dirty="0"/>
              <a:t> Dank für die </a:t>
            </a:r>
            <a:r>
              <a:rPr lang="en-US" dirty="0" err="1"/>
              <a:t>Aufmerksamkeit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6863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3BAEB-1E26-2032-4D91-2A4D60DE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Kluft</a:t>
            </a:r>
            <a:r>
              <a:rPr lang="en-US" dirty="0"/>
              <a:t> und 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A8E38-BFDC-2AC4-4EF9-1D0161FCC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47" y="1802175"/>
            <a:ext cx="11412603" cy="3795825"/>
          </a:xfrm>
        </p:spPr>
        <p:txBody>
          <a:bodyPr/>
          <a:lstStyle/>
          <a:p>
            <a:r>
              <a:rPr lang="en-US" dirty="0"/>
              <a:t>1. Ebene: </a:t>
            </a:r>
            <a:r>
              <a:rPr lang="en-US" dirty="0" err="1"/>
              <a:t>Zugang</a:t>
            </a:r>
            <a:r>
              <a:rPr lang="en-US" dirty="0"/>
              <a:t> </a:t>
            </a:r>
            <a:r>
              <a:rPr lang="en-US" dirty="0" err="1"/>
              <a:t>zum</a:t>
            </a:r>
            <a:r>
              <a:rPr lang="en-US" dirty="0"/>
              <a:t> Internet (</a:t>
            </a:r>
            <a:r>
              <a:rPr lang="en-US" dirty="0" err="1"/>
              <a:t>Hargittai</a:t>
            </a:r>
            <a:r>
              <a:rPr lang="en-US" dirty="0"/>
              <a:t> 2003)</a:t>
            </a:r>
          </a:p>
          <a:p>
            <a:r>
              <a:rPr lang="en-US" dirty="0"/>
              <a:t>2. Ebene: </a:t>
            </a:r>
            <a:r>
              <a:rPr lang="en-US" dirty="0" err="1"/>
              <a:t>Nutzungsunterschiede</a:t>
            </a:r>
            <a:r>
              <a:rPr lang="en-US" dirty="0"/>
              <a:t> (</a:t>
            </a:r>
            <a:r>
              <a:rPr lang="en-US" dirty="0" err="1"/>
              <a:t>Hargittai</a:t>
            </a:r>
            <a:r>
              <a:rPr lang="en-US" dirty="0"/>
              <a:t> 2003)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Barrierefreiheit</a:t>
            </a:r>
            <a:endParaRPr lang="en-US" dirty="0"/>
          </a:p>
          <a:p>
            <a:r>
              <a:rPr lang="en-US" dirty="0"/>
              <a:t>3. Ebene: </a:t>
            </a:r>
            <a:r>
              <a:rPr lang="en-US" dirty="0" err="1"/>
              <a:t>Bewertung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Datenverarbeitung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(Zorn 2017)  </a:t>
            </a:r>
            <a:r>
              <a:rPr lang="en-US" dirty="0" err="1">
                <a:sym typeface="Wingdings" pitchFamily="2" charset="2"/>
              </a:rPr>
              <a:t>Datenschutz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 KI </a:t>
            </a:r>
            <a:r>
              <a:rPr lang="en-US" dirty="0" err="1">
                <a:sym typeface="Wingdings" pitchFamily="2" charset="2"/>
              </a:rPr>
              <a:t>kann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Ungleichheit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mindern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oder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verstärken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E8383-8140-57DD-74A3-6DD2DF1D3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187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25E5-56D2-36B4-0520-607F06DF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Chancen</a:t>
            </a:r>
            <a:r>
              <a:rPr lang="en-US" dirty="0"/>
              <a:t> der KI für </a:t>
            </a:r>
            <a:r>
              <a:rPr lang="en-US" dirty="0" err="1"/>
              <a:t>Barrierefreiheit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7B70-F1F4-7735-58FA-D9D87BB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Untertitelung</a:t>
            </a:r>
            <a:r>
              <a:rPr lang="en-US" dirty="0"/>
              <a:t> in </a:t>
            </a:r>
            <a:r>
              <a:rPr lang="en-US" dirty="0" err="1"/>
              <a:t>Echtzeit</a:t>
            </a:r>
            <a:endParaRPr lang="en-US" dirty="0"/>
          </a:p>
          <a:p>
            <a:r>
              <a:rPr lang="en-US" dirty="0" err="1"/>
              <a:t>Automatische</a:t>
            </a:r>
            <a:r>
              <a:rPr lang="en-US" dirty="0"/>
              <a:t> </a:t>
            </a:r>
            <a:r>
              <a:rPr lang="en-US" dirty="0" err="1"/>
              <a:t>Bildbeschreibungen</a:t>
            </a:r>
            <a:endParaRPr lang="en-US" dirty="0"/>
          </a:p>
          <a:p>
            <a:r>
              <a:rPr lang="en-US" dirty="0"/>
              <a:t>Text-to-Speech und </a:t>
            </a:r>
            <a:r>
              <a:rPr lang="en-US" dirty="0" err="1"/>
              <a:t>adaptives</a:t>
            </a:r>
            <a:r>
              <a:rPr lang="en-US" dirty="0"/>
              <a:t> </a:t>
            </a:r>
            <a:r>
              <a:rPr lang="en-US" dirty="0" err="1"/>
              <a:t>Lernen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Umsetzung</a:t>
            </a:r>
            <a:r>
              <a:rPr lang="en-US" dirty="0">
                <a:sym typeface="Wingdings" pitchFamily="2" charset="2"/>
              </a:rPr>
              <a:t> von UN-BRK Art. 9: </a:t>
            </a:r>
            <a:r>
              <a:rPr lang="en-US" dirty="0" err="1">
                <a:sym typeface="Wingdings" pitchFamily="2" charset="2"/>
              </a:rPr>
              <a:t>Zugang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zu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Bildung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238D3-9AF6-DBDB-E439-9165B27EC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377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675C1-07D6-2943-4B52-4D8B5702A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Rechtliche</a:t>
            </a:r>
            <a:r>
              <a:rPr lang="en-US" dirty="0"/>
              <a:t> </a:t>
            </a:r>
            <a:r>
              <a:rPr lang="en-US" dirty="0" err="1"/>
              <a:t>Grundlagen</a:t>
            </a:r>
            <a:r>
              <a:rPr lang="en-US" dirty="0"/>
              <a:t> für </a:t>
            </a:r>
            <a:r>
              <a:rPr lang="en-US" dirty="0" err="1"/>
              <a:t>Hochschulen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4C259-7799-4AB7-B492-8CA124E9D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EU-</a:t>
            </a:r>
            <a:r>
              <a:rPr lang="en-US" dirty="0" err="1"/>
              <a:t>Richtlinie</a:t>
            </a:r>
            <a:r>
              <a:rPr lang="en-US" dirty="0"/>
              <a:t> 2016/2102: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Barrierefreiheit</a:t>
            </a:r>
            <a:endParaRPr lang="en-US" dirty="0"/>
          </a:p>
          <a:p>
            <a:r>
              <a:rPr lang="en-US" dirty="0"/>
              <a:t>BGG §§ 4, 12 Abs. 3</a:t>
            </a:r>
          </a:p>
          <a:p>
            <a:r>
              <a:rPr lang="en-US" dirty="0"/>
              <a:t>HRG § 2 Abs. 4, IGG NRW § 2</a:t>
            </a:r>
          </a:p>
          <a:p>
            <a:r>
              <a:rPr lang="en-US" dirty="0"/>
              <a:t>GWB § 121 Abs. 2, </a:t>
            </a:r>
            <a:r>
              <a:rPr lang="en-US" dirty="0" err="1"/>
              <a:t>VgV</a:t>
            </a:r>
            <a:r>
              <a:rPr lang="en-US" dirty="0"/>
              <a:t> §§ 31, 58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939A0-F1FC-24CB-849D-9D8019901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58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25E5-56D2-36B4-0520-607F06DF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Datenschutzrechtliche</a:t>
            </a:r>
            <a:r>
              <a:rPr lang="en-US" dirty="0"/>
              <a:t> </a:t>
            </a:r>
            <a:r>
              <a:rPr lang="en-US" dirty="0" err="1"/>
              <a:t>Anforderungen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7B70-F1F4-7735-58FA-D9D87BB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Personenbezogene</a:t>
            </a:r>
            <a:r>
              <a:rPr lang="en-US" dirty="0"/>
              <a:t> </a:t>
            </a:r>
            <a:r>
              <a:rPr lang="en-US" dirty="0" err="1"/>
              <a:t>Daten</a:t>
            </a:r>
            <a:r>
              <a:rPr lang="en-US" dirty="0"/>
              <a:t> (Art. 4 Nr. 1 DSGVO)</a:t>
            </a:r>
          </a:p>
          <a:p>
            <a:r>
              <a:rPr lang="en-US" dirty="0" err="1"/>
              <a:t>Biometrische</a:t>
            </a:r>
            <a:r>
              <a:rPr lang="en-US" dirty="0"/>
              <a:t> </a:t>
            </a:r>
            <a:r>
              <a:rPr lang="en-US" dirty="0" err="1"/>
              <a:t>Daten</a:t>
            </a:r>
            <a:r>
              <a:rPr lang="en-US" dirty="0"/>
              <a:t> (Art. 9 Abs. 1 DSGVO)</a:t>
            </a:r>
          </a:p>
          <a:p>
            <a:r>
              <a:rPr lang="en-US" dirty="0" err="1"/>
              <a:t>Profilbildung</a:t>
            </a:r>
            <a:r>
              <a:rPr lang="en-US" dirty="0"/>
              <a:t> in </a:t>
            </a:r>
            <a:r>
              <a:rPr lang="en-US" dirty="0" err="1"/>
              <a:t>Lernsystemen</a:t>
            </a:r>
            <a:endParaRPr lang="en-US" dirty="0"/>
          </a:p>
          <a:p>
            <a:r>
              <a:rPr lang="en-US" dirty="0" err="1"/>
              <a:t>Grundsätze</a:t>
            </a:r>
            <a:r>
              <a:rPr lang="en-US" dirty="0"/>
              <a:t> (Art. 5 Abs. 1): </a:t>
            </a:r>
            <a:r>
              <a:rPr lang="en-US" dirty="0" err="1"/>
              <a:t>Zweckbindung</a:t>
            </a:r>
            <a:r>
              <a:rPr lang="en-US" dirty="0"/>
              <a:t>, </a:t>
            </a:r>
            <a:r>
              <a:rPr lang="en-US" dirty="0" err="1"/>
              <a:t>Datenminimierung</a:t>
            </a:r>
            <a:r>
              <a:rPr lang="en-US" dirty="0"/>
              <a:t>, </a:t>
            </a:r>
            <a:r>
              <a:rPr lang="en-US" dirty="0" err="1"/>
              <a:t>Vertraulichkeit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238D3-9AF6-DBDB-E439-9165B27EC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216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25E5-56D2-36B4-0520-607F06DF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Datenschutz-Folgenabschätzung</a:t>
            </a:r>
            <a:r>
              <a:rPr lang="en-US" dirty="0"/>
              <a:t> (DSFA)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B7B70-F1F4-7735-58FA-D9D87BB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Pflicht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hohem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(Art. 35 DSGVO)</a:t>
            </a:r>
          </a:p>
          <a:p>
            <a:r>
              <a:rPr lang="en-US" dirty="0" err="1"/>
              <a:t>Beispiel</a:t>
            </a:r>
            <a:r>
              <a:rPr lang="en-US" dirty="0"/>
              <a:t>: adaptive </a:t>
            </a:r>
            <a:r>
              <a:rPr lang="en-US" dirty="0" err="1"/>
              <a:t>Prüfungssysteme</a:t>
            </a:r>
            <a:r>
              <a:rPr lang="en-US" dirty="0"/>
              <a:t>, </a:t>
            </a:r>
            <a:r>
              <a:rPr lang="en-US" dirty="0" err="1"/>
              <a:t>Sprachanalyse</a:t>
            </a:r>
            <a:endParaRPr lang="en-US" dirty="0"/>
          </a:p>
          <a:p>
            <a:r>
              <a:rPr lang="en-US" dirty="0" err="1"/>
              <a:t>Hochschulen</a:t>
            </a:r>
            <a:r>
              <a:rPr lang="en-US" dirty="0"/>
              <a:t> </a:t>
            </a:r>
            <a:r>
              <a:rPr lang="en-US" dirty="0" err="1"/>
              <a:t>müssen</a:t>
            </a:r>
            <a:r>
              <a:rPr lang="en-US" dirty="0"/>
              <a:t> DSFA </a:t>
            </a:r>
            <a:r>
              <a:rPr lang="en-US" dirty="0" err="1"/>
              <a:t>dokumentieren</a:t>
            </a:r>
            <a:endParaRPr lang="en-US" dirty="0"/>
          </a:p>
          <a:p>
            <a:r>
              <a:rPr lang="en-US" dirty="0" err="1"/>
              <a:t>Kombination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HG NRW § 3 Abs.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238D3-9AF6-DBDB-E439-9165B27EC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680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AAB7-B67D-68BE-06D8-3840DE5E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48" y="483079"/>
            <a:ext cx="10729696" cy="120760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Spannungsfeld</a:t>
            </a:r>
            <a:r>
              <a:rPr lang="en-US" dirty="0"/>
              <a:t>: </a:t>
            </a:r>
            <a:r>
              <a:rPr lang="en-US" dirty="0" err="1"/>
              <a:t>Barrierefreiheit</a:t>
            </a:r>
            <a:r>
              <a:rPr lang="en-US" dirty="0"/>
              <a:t> vs. </a:t>
            </a:r>
            <a:r>
              <a:rPr lang="en-US" dirty="0" err="1"/>
              <a:t>Datenschutz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11CEF-46EE-BFD0-0EFC-6A6A63EDC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Barrierefreiheit braucht Daten </a:t>
            </a:r>
            <a:r>
              <a:rPr lang="de-DE" dirty="0">
                <a:sym typeface="Wingdings" pitchFamily="2" charset="2"/>
              </a:rPr>
              <a:t> Assistenzsysteme</a:t>
            </a:r>
          </a:p>
          <a:p>
            <a:r>
              <a:rPr lang="de-DE" dirty="0">
                <a:sym typeface="Wingdings" pitchFamily="2" charset="2"/>
              </a:rPr>
              <a:t>Datenschutz will Datensparsamkeit</a:t>
            </a:r>
          </a:p>
          <a:p>
            <a:r>
              <a:rPr lang="de-DE" dirty="0">
                <a:sym typeface="Wingdings" pitchFamily="2" charset="2"/>
              </a:rPr>
              <a:t>Lösung: Abwägung nach Zweck, Erforderlichkeit, Angemessenheit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55B89-B271-A6A3-3B40-B61851297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06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60E1D-4C3F-B8B6-E095-DD34BC3D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Fallbeispiel</a:t>
            </a:r>
            <a:r>
              <a:rPr lang="en-US" dirty="0"/>
              <a:t>: Live-</a:t>
            </a:r>
            <a:r>
              <a:rPr lang="en-US" dirty="0" err="1"/>
              <a:t>Transkription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70BD2-9E9F-8FA3-CF0E-488D0A2DB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8</a:t>
            </a:fld>
            <a:endParaRPr lang="de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4B207E-BAE8-3503-9D61-BC39F726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455" r="21407"/>
          <a:stretch/>
        </p:blipFill>
        <p:spPr>
          <a:xfrm>
            <a:off x="1146555" y="2321599"/>
            <a:ext cx="2520280" cy="25253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04CC6D-2864-4B52-1462-982BEFC8A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292" r="26464"/>
          <a:stretch/>
        </p:blipFill>
        <p:spPr>
          <a:xfrm>
            <a:off x="3577466" y="2651027"/>
            <a:ext cx="854101" cy="20708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8E86C6-780A-02BD-6322-FBAD25E90659}"/>
              </a:ext>
            </a:extLst>
          </p:cNvPr>
          <p:cNvSpPr txBox="1"/>
          <p:nvPr/>
        </p:nvSpPr>
        <p:spPr>
          <a:xfrm>
            <a:off x="6107684" y="2466361"/>
            <a:ext cx="436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Professor S. plant </a:t>
            </a:r>
            <a:r>
              <a:rPr lang="en-US" dirty="0" err="1"/>
              <a:t>eine</a:t>
            </a:r>
            <a:r>
              <a:rPr lang="en-US" dirty="0"/>
              <a:t> Online-</a:t>
            </a:r>
            <a:r>
              <a:rPr lang="en-US" dirty="0" err="1"/>
              <a:t>Veranstaltung</a:t>
            </a: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FED1C1-16FF-700B-3B18-6B44C5B23672}"/>
              </a:ext>
            </a:extLst>
          </p:cNvPr>
          <p:cNvSpPr txBox="1"/>
          <p:nvPr/>
        </p:nvSpPr>
        <p:spPr>
          <a:xfrm>
            <a:off x="6084317" y="3584253"/>
            <a:ext cx="6025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Die </a:t>
            </a:r>
            <a:r>
              <a:rPr lang="en-US" dirty="0" err="1"/>
              <a:t>gehörlose</a:t>
            </a:r>
            <a:r>
              <a:rPr lang="en-US" dirty="0"/>
              <a:t> </a:t>
            </a:r>
            <a:r>
              <a:rPr lang="en-US" dirty="0" err="1"/>
              <a:t>Teilnehmerin</a:t>
            </a:r>
            <a:r>
              <a:rPr lang="en-US" dirty="0"/>
              <a:t> F. </a:t>
            </a:r>
            <a:r>
              <a:rPr lang="en-US" dirty="0" err="1"/>
              <a:t>fragt</a:t>
            </a:r>
            <a:r>
              <a:rPr lang="en-US" dirty="0"/>
              <a:t>,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Live-</a:t>
            </a:r>
            <a:r>
              <a:rPr lang="en-US" dirty="0" err="1"/>
              <a:t>Transkription</a:t>
            </a:r>
            <a:r>
              <a:rPr lang="en-US" dirty="0"/>
              <a:t> </a:t>
            </a:r>
          </a:p>
          <a:p>
            <a:r>
              <a:rPr lang="en-US" dirty="0"/>
              <a:t>der </a:t>
            </a:r>
            <a:r>
              <a:rPr lang="en-US" dirty="0" err="1"/>
              <a:t>gesprochenen</a:t>
            </a:r>
            <a:r>
              <a:rPr lang="en-US" dirty="0"/>
              <a:t> </a:t>
            </a:r>
            <a:r>
              <a:rPr lang="en-US" dirty="0" err="1"/>
              <a:t>Inhalte</a:t>
            </a:r>
            <a:r>
              <a:rPr lang="en-US" dirty="0"/>
              <a:t> </a:t>
            </a:r>
            <a:r>
              <a:rPr lang="en-US" dirty="0" err="1"/>
              <a:t>möglich</a:t>
            </a:r>
            <a:r>
              <a:rPr lang="en-US" dirty="0"/>
              <a:t> </a:t>
            </a:r>
            <a:r>
              <a:rPr lang="en-US" dirty="0" err="1"/>
              <a:t>wäre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14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60E1D-4C3F-B8B6-E095-DD34BC3D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Fallbeispiel</a:t>
            </a:r>
            <a:r>
              <a:rPr lang="en-US" dirty="0"/>
              <a:t>: Live-</a:t>
            </a:r>
            <a:r>
              <a:rPr lang="en-US" dirty="0" err="1"/>
              <a:t>Transkription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70BD2-9E9F-8FA3-CF0E-488D0A2DB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C89596-E18E-4950-BD5B-5016B733A891}" type="slidenum">
              <a:rPr lang="de-DE" sz="1200" smtClean="0">
                <a:solidFill>
                  <a:srgbClr val="AC145A"/>
                </a:solidFill>
              </a:rPr>
              <a:pPr/>
              <a:t>9</a:t>
            </a:fld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E86C6-780A-02BD-6322-FBAD25E90659}"/>
              </a:ext>
            </a:extLst>
          </p:cNvPr>
          <p:cNvSpPr txBox="1"/>
          <p:nvPr/>
        </p:nvSpPr>
        <p:spPr>
          <a:xfrm>
            <a:off x="6107684" y="2466361"/>
            <a:ext cx="5565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Professor S. </a:t>
            </a:r>
            <a:r>
              <a:rPr lang="en-US" dirty="0" err="1"/>
              <a:t>sucht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geeigneten</a:t>
            </a:r>
            <a:r>
              <a:rPr lang="en-US" dirty="0"/>
              <a:t> </a:t>
            </a:r>
            <a:r>
              <a:rPr lang="en-US" dirty="0" err="1"/>
              <a:t>Konferenztool</a:t>
            </a:r>
            <a:r>
              <a:rPr lang="en-US" dirty="0"/>
              <a:t>, </a:t>
            </a:r>
          </a:p>
          <a:p>
            <a:r>
              <a:rPr lang="en-US" dirty="0"/>
              <a:t>das </a:t>
            </a:r>
            <a:r>
              <a:rPr lang="en-US" dirty="0" err="1"/>
              <a:t>diese</a:t>
            </a:r>
            <a:r>
              <a:rPr lang="en-US" dirty="0"/>
              <a:t> </a:t>
            </a:r>
            <a:r>
              <a:rPr lang="en-US" dirty="0" err="1"/>
              <a:t>Funktion</a:t>
            </a:r>
            <a:r>
              <a:rPr lang="en-US" dirty="0"/>
              <a:t> </a:t>
            </a:r>
            <a:r>
              <a:rPr lang="en-US" dirty="0" err="1"/>
              <a:t>bietet</a:t>
            </a: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FED1C1-16FF-700B-3B18-6B44C5B23672}"/>
              </a:ext>
            </a:extLst>
          </p:cNvPr>
          <p:cNvSpPr txBox="1"/>
          <p:nvPr/>
        </p:nvSpPr>
        <p:spPr>
          <a:xfrm>
            <a:off x="6107684" y="4536745"/>
            <a:ext cx="5956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Professor S. </a:t>
            </a:r>
            <a:r>
              <a:rPr lang="en-US" dirty="0" err="1"/>
              <a:t>findet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Tool, </a:t>
            </a:r>
            <a:r>
              <a:rPr lang="en-US" dirty="0" err="1"/>
              <a:t>jedoch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die </a:t>
            </a:r>
            <a:r>
              <a:rPr lang="en-US" dirty="0" err="1"/>
              <a:t>gesprochenen</a:t>
            </a:r>
            <a:r>
              <a:rPr lang="en-US" dirty="0"/>
              <a:t> </a:t>
            </a:r>
          </a:p>
          <a:p>
            <a:r>
              <a:rPr lang="en-US" dirty="0" err="1"/>
              <a:t>Inhalte</a:t>
            </a:r>
            <a:r>
              <a:rPr lang="en-US" dirty="0"/>
              <a:t> und </a:t>
            </a:r>
            <a:r>
              <a:rPr lang="en-US" dirty="0" err="1"/>
              <a:t>Nutzerdaten</a:t>
            </a:r>
            <a:r>
              <a:rPr lang="en-US" dirty="0"/>
              <a:t> </a:t>
            </a:r>
            <a:r>
              <a:rPr lang="en-US" dirty="0" err="1"/>
              <a:t>ohne</a:t>
            </a:r>
            <a:r>
              <a:rPr lang="en-US" dirty="0"/>
              <a:t> </a:t>
            </a:r>
            <a:r>
              <a:rPr lang="en-US" dirty="0" err="1"/>
              <a:t>Anonymisierung</a:t>
            </a:r>
            <a:r>
              <a:rPr lang="en-US" dirty="0"/>
              <a:t> </a:t>
            </a:r>
            <a:r>
              <a:rPr lang="en-US" dirty="0" err="1"/>
              <a:t>gespeichert</a:t>
            </a:r>
            <a:r>
              <a:rPr 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B3883E-56F0-A24C-3335-BBB99726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11" t="12717" r="32240" b="11421"/>
          <a:stretch/>
        </p:blipFill>
        <p:spPr>
          <a:xfrm>
            <a:off x="1308600" y="1556262"/>
            <a:ext cx="1656184" cy="20279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CE2678-ECA0-602D-3DCB-56873FB68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238" t="9912" r="37280" b="8320"/>
          <a:stretch/>
        </p:blipFill>
        <p:spPr>
          <a:xfrm>
            <a:off x="1460751" y="3864568"/>
            <a:ext cx="1146154" cy="19906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119591-0C94-2BFB-3CC9-93FDD45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9907" y="2825104"/>
            <a:ext cx="2095388" cy="18217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321D41-3939-D232-7B3B-09E74C4F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769016" y="3320381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DE" sz="1600" dirty="0"/>
              <a:t>Darf ich das Tool trotzdem verwenden?</a:t>
            </a:r>
          </a:p>
        </p:txBody>
      </p:sp>
    </p:spTree>
    <p:extLst>
      <p:ext uri="{BB962C8B-B14F-4D97-AF65-F5344CB8AC3E}">
        <p14:creationId xmlns:p14="http://schemas.microsoft.com/office/powerpoint/2010/main" val="17946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Master Moodle.NRW">
  <a:themeElements>
    <a:clrScheme name="moodle-nrw">
      <a:dk1>
        <a:srgbClr val="003057"/>
      </a:dk1>
      <a:lt1>
        <a:srgbClr val="FFFFFF"/>
      </a:lt1>
      <a:dk2>
        <a:srgbClr val="003057"/>
      </a:dk2>
      <a:lt2>
        <a:srgbClr val="DBE2E9"/>
      </a:lt2>
      <a:accent1>
        <a:srgbClr val="003057"/>
      </a:accent1>
      <a:accent2>
        <a:srgbClr val="AC145A"/>
      </a:accent2>
      <a:accent3>
        <a:srgbClr val="DBE2E9"/>
      </a:accent3>
      <a:accent4>
        <a:srgbClr val="FFFFFF"/>
      </a:accent4>
      <a:accent5>
        <a:srgbClr val="003057"/>
      </a:accent5>
      <a:accent6>
        <a:srgbClr val="AC145A"/>
      </a:accent6>
      <a:hlink>
        <a:srgbClr val="AC145A"/>
      </a:hlink>
      <a:folHlink>
        <a:srgbClr val="AC14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475</Words>
  <Application>Microsoft Macintosh PowerPoint</Application>
  <PresentationFormat>Widescreen</PresentationFormat>
  <Paragraphs>85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Fira Sans SemiBold</vt:lpstr>
      <vt:lpstr>Wingdings</vt:lpstr>
      <vt:lpstr>Master Moodle.NRW</vt:lpstr>
      <vt:lpstr>Digitale Teilhabe durch KI</vt:lpstr>
      <vt:lpstr>Digitale Kluft und KI</vt:lpstr>
      <vt:lpstr>Chancen der KI für Barrierefreiheit</vt:lpstr>
      <vt:lpstr>Rechtliche Grundlagen für Hochschulen</vt:lpstr>
      <vt:lpstr>Datenschutzrechtliche Anforderungen</vt:lpstr>
      <vt:lpstr>Datenschutz-Folgenabschätzung (DSFA)</vt:lpstr>
      <vt:lpstr>Spannungsfeld: Barrierefreiheit vs. Datenschutz</vt:lpstr>
      <vt:lpstr>Fallbeispiel: Live-Transkription</vt:lpstr>
      <vt:lpstr>Fallbeispiel: Live-Transkription</vt:lpstr>
      <vt:lpstr>Fallbeispiel: Lösungsansätze</vt:lpstr>
      <vt:lpstr>Ausblick: EU AI Act</vt:lpstr>
      <vt:lpstr>Fazit und Diskussion</vt:lpstr>
      <vt:lpstr>Vielen Dank für die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Kurzvorstellung_Moodle.NRW</dc:title>
  <dc:creator>Simon Lowe</dc:creator>
  <cp:lastModifiedBy>Elyesa Seidel</cp:lastModifiedBy>
  <cp:revision>255</cp:revision>
  <cp:lastPrinted>2022-08-31T09:24:02Z</cp:lastPrinted>
  <dcterms:created xsi:type="dcterms:W3CDTF">2021-08-30T12:06:27Z</dcterms:created>
  <dcterms:modified xsi:type="dcterms:W3CDTF">2025-05-14T20:39:09Z</dcterms:modified>
</cp:coreProperties>
</file>