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3" r:id="rId11"/>
    <p:sldId id="264" r:id="rId12"/>
  </p:sldIdLst>
  <p:sldSz cx="12192000" cy="6858000"/>
  <p:notesSz cx="6797675" cy="9928225"/>
  <p:defaultTextStyle>
    <a:defPPr>
      <a:defRPr lang="de-DE"/>
    </a:defPPr>
    <a:lvl1pPr algn="l" defTabSz="457200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1pPr>
    <a:lvl2pPr marL="457200" algn="l" defTabSz="457200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2pPr>
    <a:lvl3pPr marL="914400" algn="l" defTabSz="457200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3pPr>
    <a:lvl4pPr marL="1371600" algn="l" defTabSz="457200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4pPr>
    <a:lvl5pPr marL="1828800" algn="l" defTabSz="457200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5pPr>
    <a:lvl6pPr marL="2286000" algn="l" defTabSz="914400">
      <a:defRPr>
        <a:solidFill>
          <a:schemeClr val="tx1"/>
        </a:solidFill>
        <a:latin typeface="Arial"/>
        <a:ea typeface="+mn-ea"/>
        <a:cs typeface="Arial"/>
      </a:defRPr>
    </a:lvl6pPr>
    <a:lvl7pPr marL="2743200" algn="l" defTabSz="914400">
      <a:defRPr>
        <a:solidFill>
          <a:schemeClr val="tx1"/>
        </a:solidFill>
        <a:latin typeface="Arial"/>
        <a:ea typeface="+mn-ea"/>
        <a:cs typeface="Arial"/>
      </a:defRPr>
    </a:lvl7pPr>
    <a:lvl8pPr marL="3200400" algn="l" defTabSz="914400">
      <a:defRPr>
        <a:solidFill>
          <a:schemeClr val="tx1"/>
        </a:solidFill>
        <a:latin typeface="Arial"/>
        <a:ea typeface="+mn-ea"/>
        <a:cs typeface="Arial"/>
      </a:defRPr>
    </a:lvl8pPr>
    <a:lvl9pPr marL="3657600" algn="l" defTabSz="914400">
      <a:defRPr>
        <a:solidFill>
          <a:schemeClr val="tx1"/>
        </a:solidFill>
        <a:latin typeface="Arial"/>
        <a:ea typeface="+mn-ea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ike Kaul (mkaul1)" initials="MK(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69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5-06T14:44:48" idx="1">
    <p:pos x="7680" y="45"/>
    <p:text>Aber in der Demo sieht Sam jetzt doch wieder aus wie in der alten Version, oder? Dieses Bild ist aus dem Game Design Document</p:text>
    <p:extLst>
      <p:ext uri="{C676402C-5697-4E1C-873F-D02D1690AC5C}">
        <p15:threadingInfo xmlns:p15="http://schemas.microsoft.com/office/powerpoint/2012/main" timeZoneBias="-120"/>
      </p:ext>
      <p:ext uri="{19B8F6BF-5375-455C-9EA6-DF929625EA0E}">
        <p15:presenceInfo xmlns="" xmlns:m="http://schemas.openxmlformats.org/officeDocument/2006/math" xmlns:w="http://schemas.openxmlformats.org/wordprocessingml/2006/main" xmlns:p15="http://schemas.microsoft.com/office/powerpoint/2012/main" userId="teamlab_data:0;1;1;1;19;Maike Kaul (mkaul1);2;1;0;3;20;2025-05-06T12:44:48Z;4;38;{003A00FF-0015-416C-B161-00C80088001C};" providerId="AD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5-06T14:45:36" idx="2">
    <p:pos x="7680" y="45"/>
    <p:text>Brauche noch ein Bild der aktuellen Demo + Link</p:text>
    <p:extLst>
      <p:ext uri="{C676402C-5697-4E1C-873F-D02D1690AC5C}">
        <p15:threadingInfo xmlns:p15="http://schemas.microsoft.com/office/powerpoint/2012/main" timeZoneBias="-120"/>
      </p:ext>
      <p:ext uri="{19B8F6BF-5375-455C-9EA6-DF929625EA0E}">
        <p15:presenceInfo xmlns="" xmlns:m="http://schemas.openxmlformats.org/officeDocument/2006/math" xmlns:w="http://schemas.openxmlformats.org/wordprocessingml/2006/main" xmlns:p15="http://schemas.microsoft.com/office/powerpoint/2012/main" userId="teamlab_data:0;1;1;1;19;Maike Kaul (mkaul1);2;1;0;3;20;2025-05-06T12:45:36Z;4;38;{00F4009E-00F2-455D-A69B-0091007B008B};" providerId="AD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99616197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47663" y="744538"/>
            <a:ext cx="4978400" cy="2800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>
              <a:defRPr/>
            </a:pPr>
            <a:endParaRPr lang="de-DE"/>
          </a:p>
        </p:txBody>
      </p:sp>
      <p:sp>
        <p:nvSpPr>
          <p:cNvPr id="451304757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1133475" y="3697288"/>
            <a:ext cx="5414963" cy="47847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1853576496" name="Überschriftenplatzhalter 1"/>
          <p:cNvSpPr>
            <a:spLocks noGrp="1"/>
          </p:cNvSpPr>
          <p:nvPr>
            <p:ph type="hdr" sz="quarter"/>
          </p:nvPr>
        </p:nvSpPr>
        <p:spPr bwMode="auto">
          <a:xfrm>
            <a:off x="1141413" y="150813"/>
            <a:ext cx="3398837" cy="48260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spcBef>
                <a:spcPts val="0"/>
              </a:spcBef>
              <a:spcAft>
                <a:spcPts val="0"/>
              </a:spcAft>
              <a:defRPr sz="900">
                <a:latin typeface="Arial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grpSp>
        <p:nvGrpSpPr>
          <p:cNvPr id="284556171" name="Gruppierung 1"/>
          <p:cNvGrpSpPr/>
          <p:nvPr/>
        </p:nvGrpSpPr>
        <p:grpSpPr bwMode="auto">
          <a:xfrm>
            <a:off x="1133475" y="0"/>
            <a:ext cx="5664200" cy="77788"/>
            <a:chOff x="1143000" y="-2"/>
            <a:chExt cx="5714999" cy="108000"/>
          </a:xfrm>
        </p:grpSpPr>
        <p:sp>
          <p:nvSpPr>
            <p:cNvPr id="9" name="Rechteck 8"/>
            <p:cNvSpPr/>
            <p:nvPr/>
          </p:nvSpPr>
          <p:spPr bwMode="auto">
            <a:xfrm>
              <a:off x="1143000" y="-2"/>
              <a:ext cx="1800353" cy="108000"/>
            </a:xfrm>
            <a:prstGeom prst="rect">
              <a:avLst/>
            </a:prstGeom>
            <a:solidFill>
              <a:srgbClr val="AA0F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" name="Rechteck 9"/>
            <p:cNvSpPr/>
            <p:nvPr/>
          </p:nvSpPr>
          <p:spPr bwMode="auto">
            <a:xfrm>
              <a:off x="2943353" y="-2"/>
              <a:ext cx="1801955" cy="108000"/>
            </a:xfrm>
            <a:prstGeom prst="rect">
              <a:avLst/>
            </a:prstGeom>
            <a:solidFill>
              <a:srgbClr val="D747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" name="Rechteck 10"/>
            <p:cNvSpPr/>
            <p:nvPr/>
          </p:nvSpPr>
          <p:spPr bwMode="auto">
            <a:xfrm>
              <a:off x="4745308" y="-2"/>
              <a:ext cx="2112691" cy="108000"/>
            </a:xfrm>
            <a:prstGeom prst="rect">
              <a:avLst/>
            </a:prstGeom>
            <a:solidFill>
              <a:srgbClr val="901B6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sp>
        <p:nvSpPr>
          <p:cNvPr id="908883794" name="Rectangle 4"/>
          <p:cNvSpPr>
            <a:spLocks noChangeArrowheads="1"/>
          </p:cNvSpPr>
          <p:nvPr/>
        </p:nvSpPr>
        <p:spPr bwMode="auto">
          <a:xfrm>
            <a:off x="4700588" y="411163"/>
            <a:ext cx="955675" cy="39211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lnSpc>
                <a:spcPts val="1175"/>
              </a:lnSpc>
              <a:defRPr/>
            </a:pPr>
            <a:r>
              <a:rPr lang="de-DE" sz="900"/>
              <a:t>Chart</a:t>
            </a:r>
            <a:r>
              <a:rPr lang="de-DE" sz="900">
                <a:solidFill>
                  <a:srgbClr val="000000"/>
                </a:solidFill>
              </a:rPr>
              <a:t>: </a:t>
            </a:r>
            <a:fld id="{461BB4A2-88BF-4F1A-ADC3-F64B0D1FA15C}" type="slidenum">
              <a:rPr lang="de-DE" sz="900">
                <a:solidFill>
                  <a:srgbClr val="000000"/>
                </a:solidFill>
              </a:rPr>
              <a:t>‹Nr.›</a:t>
            </a:fld>
            <a:endParaRPr lang="de-DE" sz="900"/>
          </a:p>
        </p:txBody>
      </p:sp>
      <p:pic>
        <p:nvPicPr>
          <p:cNvPr id="1191672543" name="Bild 7" descr="Logo_17pt.wmf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702175" y="8851900"/>
            <a:ext cx="1041400" cy="66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42392012" name="Rectangle 10"/>
          <p:cNvSpPr txBox="1">
            <a:spLocks noChangeArrowheads="1"/>
          </p:cNvSpPr>
          <p:nvPr/>
        </p:nvSpPr>
        <p:spPr bwMode="auto">
          <a:xfrm>
            <a:off x="4700588" y="161925"/>
            <a:ext cx="1042987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>
            <a:defPPr>
              <a:defRPr lang="de-DE"/>
            </a:defPPr>
            <a:lvl1pPr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1pPr>
            <a:lvl2pPr marL="457200" algn="l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Myriad Pro"/>
                <a:ea typeface="ＭＳ Ｐゴシック"/>
                <a:cs typeface="+mn-cs"/>
              </a:defRPr>
            </a:lvl2pPr>
            <a:lvl3pPr marL="914400" algn="l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Myriad Pro"/>
                <a:ea typeface="ＭＳ Ｐゴシック"/>
                <a:cs typeface="+mn-cs"/>
              </a:defRPr>
            </a:lvl3pPr>
            <a:lvl4pPr marL="1371600" algn="l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Myriad Pro"/>
                <a:ea typeface="ＭＳ Ｐゴシック"/>
                <a:cs typeface="+mn-cs"/>
              </a:defRPr>
            </a:lvl4pPr>
            <a:lvl5pPr marL="1828800" algn="l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Myriad Pro"/>
                <a:ea typeface="ＭＳ Ｐゴシック"/>
                <a:cs typeface="+mn-cs"/>
              </a:defRPr>
            </a:lvl5pPr>
            <a:lvl6pPr marL="2286000" algn="l" defTabSz="457200">
              <a:defRPr sz="1200">
                <a:solidFill>
                  <a:schemeClr val="bg2"/>
                </a:solidFill>
                <a:latin typeface="Myriad Pro"/>
                <a:ea typeface="ＭＳ Ｐゴシック"/>
                <a:cs typeface="+mn-cs"/>
              </a:defRPr>
            </a:lvl6pPr>
            <a:lvl7pPr marL="2743200" algn="l" defTabSz="457200">
              <a:defRPr sz="1200">
                <a:solidFill>
                  <a:schemeClr val="bg2"/>
                </a:solidFill>
                <a:latin typeface="Myriad Pro"/>
                <a:ea typeface="ＭＳ Ｐゴシック"/>
                <a:cs typeface="+mn-cs"/>
              </a:defRPr>
            </a:lvl7pPr>
            <a:lvl8pPr marL="3200400" algn="l" defTabSz="457200">
              <a:defRPr sz="1200">
                <a:solidFill>
                  <a:schemeClr val="bg2"/>
                </a:solidFill>
                <a:latin typeface="Myriad Pro"/>
                <a:ea typeface="ＭＳ Ｐゴシック"/>
                <a:cs typeface="+mn-cs"/>
              </a:defRPr>
            </a:lvl8pPr>
            <a:lvl9pPr marL="3657600" algn="l" defTabSz="457200">
              <a:defRPr sz="1200">
                <a:solidFill>
                  <a:schemeClr val="bg2"/>
                </a:solidFill>
                <a:latin typeface="Myriad Pro"/>
                <a:ea typeface="ＭＳ Ｐゴシック"/>
                <a:cs typeface="+mn-cs"/>
              </a:defRPr>
            </a:lvl9pPr>
          </a:lstStyle>
          <a:p>
            <a:pPr>
              <a:lnSpc>
                <a:spcPts val="1180"/>
              </a:lnSpc>
              <a:defRPr/>
            </a:pPr>
            <a:fld id="{3A6DA0C8-B110-EF42-9B42-44D642A5B286}" type="datetime1">
              <a:rPr lang="de-DE" sz="900"/>
              <a:t>15.05.2025</a:t>
            </a:fld>
            <a:endParaRPr lang="de-DE" sz="900"/>
          </a:p>
        </p:txBody>
      </p:sp>
      <p:sp>
        <p:nvSpPr>
          <p:cNvPr id="1893035712" name="Fußzeilenplatzhalter 3"/>
          <p:cNvSpPr txBox="1"/>
          <p:nvPr/>
        </p:nvSpPr>
        <p:spPr bwMode="auto">
          <a:xfrm>
            <a:off x="1133475" y="8861425"/>
            <a:ext cx="3924300" cy="895350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 sz="1200" b="1" i="0">
                <a:solidFill>
                  <a:srgbClr val="141313"/>
                </a:solidFill>
                <a:latin typeface="Arial"/>
                <a:ea typeface="ＭＳ Ｐゴシック"/>
                <a:cs typeface="+mn-cs"/>
              </a:defRPr>
            </a:lvl1pPr>
            <a:lvl2pPr marL="457200" algn="l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Myriad Pro"/>
                <a:ea typeface="ＭＳ Ｐゴシック"/>
                <a:cs typeface="+mn-cs"/>
              </a:defRPr>
            </a:lvl2pPr>
            <a:lvl3pPr marL="914400" algn="l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Myriad Pro"/>
                <a:ea typeface="ＭＳ Ｐゴシック"/>
                <a:cs typeface="+mn-cs"/>
              </a:defRPr>
            </a:lvl3pPr>
            <a:lvl4pPr marL="1371600" algn="l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Myriad Pro"/>
                <a:ea typeface="ＭＳ Ｐゴシック"/>
                <a:cs typeface="+mn-cs"/>
              </a:defRPr>
            </a:lvl4pPr>
            <a:lvl5pPr marL="1828800" algn="l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Myriad Pro"/>
                <a:ea typeface="ＭＳ Ｐゴシック"/>
                <a:cs typeface="+mn-cs"/>
              </a:defRPr>
            </a:lvl5pPr>
            <a:lvl6pPr marL="2286000" algn="l" defTabSz="457200">
              <a:defRPr sz="1200">
                <a:solidFill>
                  <a:schemeClr val="bg2"/>
                </a:solidFill>
                <a:latin typeface="Myriad Pro"/>
                <a:ea typeface="ＭＳ Ｐゴシック"/>
                <a:cs typeface="+mn-cs"/>
              </a:defRPr>
            </a:lvl6pPr>
            <a:lvl7pPr marL="2743200" algn="l" defTabSz="457200">
              <a:defRPr sz="1200">
                <a:solidFill>
                  <a:schemeClr val="bg2"/>
                </a:solidFill>
                <a:latin typeface="Myriad Pro"/>
                <a:ea typeface="ＭＳ Ｐゴシック"/>
                <a:cs typeface="+mn-cs"/>
              </a:defRPr>
            </a:lvl7pPr>
            <a:lvl8pPr marL="3200400" algn="l" defTabSz="457200">
              <a:defRPr sz="1200">
                <a:solidFill>
                  <a:schemeClr val="bg2"/>
                </a:solidFill>
                <a:latin typeface="Myriad Pro"/>
                <a:ea typeface="ＭＳ Ｐゴシック"/>
                <a:cs typeface="+mn-cs"/>
              </a:defRPr>
            </a:lvl8pPr>
            <a:lvl9pPr marL="3657600" algn="l" defTabSz="457200">
              <a:defRPr sz="1200">
                <a:solidFill>
                  <a:schemeClr val="bg2"/>
                </a:solidFill>
                <a:latin typeface="Myriad Pro"/>
                <a:ea typeface="ＭＳ Ｐゴシック"/>
                <a:cs typeface="+mn-cs"/>
              </a:defRPr>
            </a:lvl9pPr>
          </a:lstStyle>
          <a:p>
            <a:pPr>
              <a:lnSpc>
                <a:spcPts val="1180"/>
              </a:lnSpc>
              <a:defRPr/>
            </a:pPr>
            <a:r>
              <a:rPr lang="de-DE" sz="900"/>
              <a:t>Prof. Dr. Elisabeth Exempel</a:t>
            </a:r>
            <a:endParaRPr/>
          </a:p>
          <a:p>
            <a:pPr>
              <a:lnSpc>
                <a:spcPts val="1180"/>
              </a:lnSpc>
              <a:defRPr/>
            </a:pPr>
            <a:r>
              <a:rPr lang="de-DE" sz="900" b="0">
                <a:solidFill>
                  <a:schemeClr val="tx1"/>
                </a:solidFill>
              </a:rPr>
              <a:t>Ggf. Funktionsbezeichnung</a:t>
            </a:r>
            <a:endParaRPr/>
          </a:p>
          <a:p>
            <a:pPr>
              <a:lnSpc>
                <a:spcPts val="1180"/>
              </a:lnSpc>
              <a:defRPr/>
            </a:pPr>
            <a:r>
              <a:rPr lang="de-DE" sz="900" b="0">
                <a:solidFill>
                  <a:schemeClr val="tx1"/>
                </a:solidFill>
              </a:rPr>
              <a:t>Instituts- und/oder Fakultäts-, Referats-, Teambezeichnung</a:t>
            </a:r>
            <a:br>
              <a:rPr lang="de-DE" sz="900" b="0">
                <a:solidFill>
                  <a:schemeClr val="tx1"/>
                </a:solidFill>
              </a:rPr>
            </a:br>
            <a:r>
              <a:rPr lang="de-DE" sz="900" b="0">
                <a:solidFill>
                  <a:schemeClr val="tx1"/>
                </a:solidFill>
              </a:rPr>
              <a:t>maximal drei Zeilen möglich (editierbar im Foliemaster)</a:t>
            </a:r>
            <a:endParaRPr/>
          </a:p>
          <a:p>
            <a:pPr>
              <a:lnSpc>
                <a:spcPts val="1180"/>
              </a:lnSpc>
              <a:defRPr/>
            </a:pPr>
            <a:endParaRPr lang="de-DE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>
      <a:spcBef>
        <a:spcPts val="0"/>
      </a:spcBef>
      <a:spcAft>
        <a:spcPts val="0"/>
      </a:spcAft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spcBef>
        <a:spcPts val="0"/>
      </a:spcBef>
      <a:spcAft>
        <a:spcPts val="0"/>
      </a:spcAft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spcBef>
        <a:spcPts val="0"/>
      </a:spcBef>
      <a:spcAft>
        <a:spcPts val="0"/>
      </a:spcAft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spcBef>
        <a:spcPts val="0"/>
      </a:spcBef>
      <a:spcAft>
        <a:spcPts val="0"/>
      </a:spcAft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spcBef>
        <a:spcPts val="0"/>
      </a:spcBef>
      <a:spcAft>
        <a:spcPts val="0"/>
      </a:spcAft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eyond-test-4.spoonful.games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barrierefrei@th-koeln.de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928348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2113884" name="Notizenplatzhalter 2"/>
          <p:cNvSpPr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/>
              <a:buNone/>
              <a:defRPr/>
            </a:pPr>
            <a:r>
              <a:rPr lang="de-DE"/>
              <a:t>Maike</a:t>
            </a:r>
            <a:br>
              <a:rPr lang="de-DE"/>
            </a:br>
            <a:r>
              <a:rPr lang="de-DE" b="1"/>
              <a:t>Wer sind wir? </a:t>
            </a:r>
            <a:r>
              <a:rPr lang="de-DE"/>
              <a:t>– Team Barrierefreielehre im ZLE der TH Köln</a:t>
            </a:r>
            <a:endParaRPr/>
          </a:p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de-DE" b="1"/>
              <a:t>Arbeits-Du?</a:t>
            </a:r>
            <a:r>
              <a:rPr lang="de-DE"/>
              <a:t/>
            </a:r>
            <a:br>
              <a:rPr lang="de-DE"/>
            </a:br>
            <a:r>
              <a:rPr lang="de-DE" sz="1200" b="1" strike="sngStrike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Vorstellungsrunde</a:t>
            </a:r>
            <a:r>
              <a:rPr lang="de-DE" sz="1200" strike="sngStrike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de-DE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„Wir diskutieren später (laut Ablauf) noch und jede*r ist eingeladen, dann etwas aus dem eigenen Arbeitsfeld einzubringen. An dieser Stelle kürzen wir aus Zeitgründen.“</a:t>
            </a:r>
            <a:br>
              <a:rPr lang="de-DE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de-DE" sz="12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 in den Chat?</a:t>
            </a:r>
            <a:endParaRPr/>
          </a:p>
          <a:p>
            <a:pPr>
              <a:spcBef>
                <a:spcPts val="0"/>
              </a:spcBef>
              <a:defRPr/>
            </a:pPr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52331953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97822427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 typeface="Arial"/>
              <a:buNone/>
              <a:defRPr/>
            </a:pPr>
            <a:r>
              <a:rPr lang="de-DE" b="0"/>
              <a:t>Maike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de-DE" b="1"/>
              <a:t>Ablauf vorstellen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26194868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776151596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Klara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2830161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56769956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Klara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02152467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363004794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Jasmin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066038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111922150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1200" u="sng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https://beyond-test-4.spoonful.games/"/>
              </a:rPr>
              <a:t>https://beyond-test-4.spoonful.games/</a:t>
            </a:r>
            <a:endParaRPr lang="en-US" sz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en-US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Jasmin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1734544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13556252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200">
                <a:latin typeface="Arial"/>
                <a:cs typeface="Arial"/>
              </a:rPr>
              <a:t>Was kannst du aus unserem Austausch auf deine Praxis übertragen?</a:t>
            </a:r>
            <a:endParaRPr/>
          </a:p>
          <a:p>
            <a:pPr>
              <a:defRPr/>
            </a:pPr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20798489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635871888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Maike</a:t>
            </a:r>
            <a:br>
              <a:rPr lang="de-DE"/>
            </a:br>
            <a:r>
              <a:rPr lang="de-DE"/>
              <a:t>Zum kopieren für den Chat: </a:t>
            </a:r>
            <a:br>
              <a:rPr lang="de-DE"/>
            </a:br>
            <a:r>
              <a:rPr lang="de-DE"/>
              <a:t>Umfrage: https://umfragen.tu-dortmund.de/index.php/173283?newtest=Y&amp;lang=de </a:t>
            </a:r>
            <a:endParaRPr/>
          </a:p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/>
              <a:t>Mail: </a:t>
            </a:r>
            <a:r>
              <a:rPr lang="de-DE" u="sng">
                <a:hlinkClick r:id="rId3" tooltip="mailto:barrierefrei@th-koeln.de"/>
              </a:rPr>
              <a:t>barrierefrei@th-koeln.de</a:t>
            </a:r>
            <a:endParaRPr lang="de-DE"/>
          </a:p>
          <a:p>
            <a:pPr>
              <a:defRPr/>
            </a:pPr>
            <a:r>
              <a:rPr lang="de-DE"/>
              <a:t>Webseite: https://www.th-koeln.de/hochschule/barrierefreie-lehre_115862.php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elseite mit großem Bil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8214988" name="Bildplatzhalter 2"/>
          <p:cNvSpPr>
            <a:spLocks noGrp="1"/>
          </p:cNvSpPr>
          <p:nvPr>
            <p:ph type="pic" idx="1"/>
          </p:nvPr>
        </p:nvSpPr>
        <p:spPr bwMode="auto">
          <a:xfrm>
            <a:off x="1206000" y="72000"/>
            <a:ext cx="10986000" cy="43323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lnSpc>
                <a:spcPts val="22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de-DE"/>
              <a:t>Bild durch Klicken auf Symbol hinzufügen</a:t>
            </a:r>
          </a:p>
        </p:txBody>
      </p:sp>
      <p:sp>
        <p:nvSpPr>
          <p:cNvPr id="252777416" name="Titelplatzhalter 1"/>
          <p:cNvSpPr>
            <a:spLocks noGrp="1"/>
          </p:cNvSpPr>
          <p:nvPr>
            <p:ph type="title" hasCustomPrompt="1"/>
          </p:nvPr>
        </p:nvSpPr>
        <p:spPr bwMode="auto">
          <a:xfrm>
            <a:off x="1206500" y="4535620"/>
            <a:ext cx="10800000" cy="708217"/>
          </a:xfrm>
          <a:prstGeom prst="rect">
            <a:avLst/>
          </a:prstGeom>
        </p:spPr>
        <p:txBody>
          <a:bodyPr tIns="0" rtlCol="0">
            <a:noAutofit/>
          </a:bodyPr>
          <a:lstStyle>
            <a:lvl1pPr>
              <a:lnSpc>
                <a:spcPct val="100000"/>
              </a:lnSpc>
              <a:defRPr sz="2600"/>
            </a:lvl1pPr>
          </a:lstStyle>
          <a:p>
            <a:pPr>
              <a:defRPr/>
            </a:pPr>
            <a:r>
              <a:rPr lang="de-DE"/>
              <a:t>Titelmasterformat durch </a:t>
            </a:r>
            <a:br>
              <a:rPr lang="de-DE"/>
            </a:br>
            <a:r>
              <a:rPr lang="de-DE"/>
              <a:t>Klicken bearbeiten</a:t>
            </a:r>
          </a:p>
        </p:txBody>
      </p:sp>
      <p:sp>
        <p:nvSpPr>
          <p:cNvPr id="1542707455" name="Textplatzhalter 3"/>
          <p:cNvSpPr>
            <a:spLocks noGrp="1"/>
          </p:cNvSpPr>
          <p:nvPr>
            <p:ph type="body" sz="quarter" idx="15"/>
          </p:nvPr>
        </p:nvSpPr>
        <p:spPr bwMode="auto">
          <a:xfrm>
            <a:off x="1206000" y="5455920"/>
            <a:ext cx="10800000" cy="38102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506882829" name="Datumsplatzhalter 3"/>
          <p:cNvSpPr>
            <a:spLocks noGrp="1"/>
          </p:cNvSpPr>
          <p:nvPr>
            <p:ph type="dt" sz="half" idx="16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277A299C-BD0A-4F11-93C3-2AFFB4497655}" type="datetime1">
              <a:rPr lang="de-DE"/>
              <a:t>15.05.2025</a:t>
            </a:fld>
            <a:endParaRPr lang="de-DE"/>
          </a:p>
        </p:txBody>
      </p:sp>
      <p:sp>
        <p:nvSpPr>
          <p:cNvPr id="540759245" name="Foliennummernplatzhalter 4"/>
          <p:cNvSpPr>
            <a:spLocks noGrp="1"/>
          </p:cNvSpPr>
          <p:nvPr>
            <p:ph type="sldNum" sz="quarter" idx="17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BD9B6713-36FE-4B94-85D8-9FA2DCE30A84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8_Sechs Bilder mit Beschriftu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80015865" name="Textplatzhalter 2"/>
          <p:cNvSpPr>
            <a:spLocks noGrp="1"/>
          </p:cNvSpPr>
          <p:nvPr>
            <p:ph type="body" idx="27"/>
          </p:nvPr>
        </p:nvSpPr>
        <p:spPr bwMode="auto">
          <a:xfrm>
            <a:off x="1206000" y="150124"/>
            <a:ext cx="10785474" cy="21516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1581934507" name="Bildplatzhalter 2"/>
          <p:cNvSpPr>
            <a:spLocks noGrp="1"/>
          </p:cNvSpPr>
          <p:nvPr>
            <p:ph type="pic" idx="1"/>
          </p:nvPr>
        </p:nvSpPr>
        <p:spPr bwMode="auto">
          <a:xfrm>
            <a:off x="1206000" y="539920"/>
            <a:ext cx="3456000" cy="21960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lnSpc>
                <a:spcPts val="2200"/>
              </a:lnSpc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de-DE"/>
              <a:t>Bild durch Klicken auf Symbol hinzufügen</a:t>
            </a:r>
          </a:p>
        </p:txBody>
      </p:sp>
      <p:sp>
        <p:nvSpPr>
          <p:cNvPr id="975010911" name="Textplatzhalter 2"/>
          <p:cNvSpPr>
            <a:spLocks noGrp="1"/>
          </p:cNvSpPr>
          <p:nvPr>
            <p:ph type="body" idx="13"/>
          </p:nvPr>
        </p:nvSpPr>
        <p:spPr bwMode="auto">
          <a:xfrm>
            <a:off x="1206000" y="2812230"/>
            <a:ext cx="3456000" cy="324000"/>
          </a:xfrm>
        </p:spPr>
        <p:txBody>
          <a:bodyPr>
            <a:noAutofit/>
          </a:bodyPr>
          <a:lstStyle>
            <a:lvl1pPr marL="0" indent="0">
              <a:lnSpc>
                <a:spcPct val="112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614985609" name="Bildplatzhalter 2"/>
          <p:cNvSpPr>
            <a:spLocks noGrp="1"/>
          </p:cNvSpPr>
          <p:nvPr>
            <p:ph type="pic" idx="14"/>
          </p:nvPr>
        </p:nvSpPr>
        <p:spPr bwMode="auto">
          <a:xfrm>
            <a:off x="4893213" y="539920"/>
            <a:ext cx="3456000" cy="21960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lnSpc>
                <a:spcPts val="2200"/>
              </a:lnSpc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de-DE"/>
              <a:t>Bild durch Klicken auf Symbol hinzufügen</a:t>
            </a:r>
          </a:p>
        </p:txBody>
      </p:sp>
      <p:sp>
        <p:nvSpPr>
          <p:cNvPr id="1032865038" name="Textplatzhalter 2"/>
          <p:cNvSpPr>
            <a:spLocks noGrp="1"/>
          </p:cNvSpPr>
          <p:nvPr>
            <p:ph type="body" idx="15"/>
          </p:nvPr>
        </p:nvSpPr>
        <p:spPr bwMode="auto">
          <a:xfrm>
            <a:off x="4893213" y="2812230"/>
            <a:ext cx="3456000" cy="324000"/>
          </a:xfrm>
        </p:spPr>
        <p:txBody>
          <a:bodyPr>
            <a:noAutofit/>
          </a:bodyPr>
          <a:lstStyle>
            <a:lvl1pPr marL="0" indent="0">
              <a:lnSpc>
                <a:spcPct val="112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1145842491" name="Bildplatzhalter 2"/>
          <p:cNvSpPr>
            <a:spLocks noGrp="1"/>
          </p:cNvSpPr>
          <p:nvPr>
            <p:ph type="pic" idx="16"/>
          </p:nvPr>
        </p:nvSpPr>
        <p:spPr bwMode="auto">
          <a:xfrm>
            <a:off x="8564241" y="539920"/>
            <a:ext cx="3456000" cy="21960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lnSpc>
                <a:spcPts val="2200"/>
              </a:lnSpc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de-DE"/>
              <a:t>Bild durch Klicken auf Symbol hinzufügen</a:t>
            </a:r>
          </a:p>
        </p:txBody>
      </p:sp>
      <p:sp>
        <p:nvSpPr>
          <p:cNvPr id="883165470" name="Textplatzhalter 2"/>
          <p:cNvSpPr>
            <a:spLocks noGrp="1"/>
          </p:cNvSpPr>
          <p:nvPr>
            <p:ph type="body" idx="17"/>
          </p:nvPr>
        </p:nvSpPr>
        <p:spPr bwMode="auto">
          <a:xfrm>
            <a:off x="8564241" y="2812230"/>
            <a:ext cx="3456000" cy="324000"/>
          </a:xfrm>
        </p:spPr>
        <p:txBody>
          <a:bodyPr>
            <a:noAutofit/>
          </a:bodyPr>
          <a:lstStyle>
            <a:lvl1pPr marL="0" indent="0">
              <a:lnSpc>
                <a:spcPct val="112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313090492" name="Bildplatzhalter 2"/>
          <p:cNvSpPr>
            <a:spLocks noGrp="1"/>
          </p:cNvSpPr>
          <p:nvPr>
            <p:ph type="pic" idx="28"/>
          </p:nvPr>
        </p:nvSpPr>
        <p:spPr bwMode="auto">
          <a:xfrm>
            <a:off x="1206000" y="3201819"/>
            <a:ext cx="3456000" cy="21960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lnSpc>
                <a:spcPts val="2200"/>
              </a:lnSpc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de-DE"/>
              <a:t>Bild durch Klicken auf Symbol hinzufügen</a:t>
            </a:r>
          </a:p>
        </p:txBody>
      </p:sp>
      <p:sp>
        <p:nvSpPr>
          <p:cNvPr id="1611605890" name="Textplatzhalter 2"/>
          <p:cNvSpPr>
            <a:spLocks noGrp="1"/>
          </p:cNvSpPr>
          <p:nvPr>
            <p:ph type="body" idx="29"/>
          </p:nvPr>
        </p:nvSpPr>
        <p:spPr bwMode="auto">
          <a:xfrm>
            <a:off x="1206000" y="5474129"/>
            <a:ext cx="3456000" cy="324000"/>
          </a:xfrm>
        </p:spPr>
        <p:txBody>
          <a:bodyPr>
            <a:noAutofit/>
          </a:bodyPr>
          <a:lstStyle>
            <a:lvl1pPr marL="0" indent="0">
              <a:lnSpc>
                <a:spcPct val="112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1455484241" name="Bildplatzhalter 2"/>
          <p:cNvSpPr>
            <a:spLocks noGrp="1"/>
          </p:cNvSpPr>
          <p:nvPr>
            <p:ph type="pic" idx="30"/>
          </p:nvPr>
        </p:nvSpPr>
        <p:spPr bwMode="auto">
          <a:xfrm>
            <a:off x="4890512" y="3201819"/>
            <a:ext cx="3456000" cy="21960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lnSpc>
                <a:spcPts val="2200"/>
              </a:lnSpc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de-DE"/>
              <a:t>Bild durch Klicken auf Symbol hinzufügen</a:t>
            </a:r>
          </a:p>
        </p:txBody>
      </p:sp>
      <p:sp>
        <p:nvSpPr>
          <p:cNvPr id="1852086409" name="Textplatzhalter 2"/>
          <p:cNvSpPr>
            <a:spLocks noGrp="1"/>
          </p:cNvSpPr>
          <p:nvPr>
            <p:ph type="body" idx="31"/>
          </p:nvPr>
        </p:nvSpPr>
        <p:spPr bwMode="auto">
          <a:xfrm>
            <a:off x="4890512" y="5474129"/>
            <a:ext cx="3456000" cy="324000"/>
          </a:xfrm>
        </p:spPr>
        <p:txBody>
          <a:bodyPr>
            <a:noAutofit/>
          </a:bodyPr>
          <a:lstStyle>
            <a:lvl1pPr marL="0" indent="0">
              <a:lnSpc>
                <a:spcPct val="112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521508325" name="Bildplatzhalter 2"/>
          <p:cNvSpPr>
            <a:spLocks noGrp="1"/>
          </p:cNvSpPr>
          <p:nvPr>
            <p:ph type="pic" idx="32"/>
          </p:nvPr>
        </p:nvSpPr>
        <p:spPr bwMode="auto">
          <a:xfrm>
            <a:off x="8558124" y="3201819"/>
            <a:ext cx="3456000" cy="21960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lnSpc>
                <a:spcPts val="2200"/>
              </a:lnSpc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de-DE"/>
              <a:t>Bild durch Klicken auf Symbol hinzufügen</a:t>
            </a:r>
          </a:p>
        </p:txBody>
      </p:sp>
      <p:sp>
        <p:nvSpPr>
          <p:cNvPr id="1157174482" name="Textplatzhalter 2"/>
          <p:cNvSpPr>
            <a:spLocks noGrp="1"/>
          </p:cNvSpPr>
          <p:nvPr>
            <p:ph type="body" idx="33"/>
          </p:nvPr>
        </p:nvSpPr>
        <p:spPr bwMode="auto">
          <a:xfrm>
            <a:off x="8558124" y="5474129"/>
            <a:ext cx="3456000" cy="324000"/>
          </a:xfrm>
        </p:spPr>
        <p:txBody>
          <a:bodyPr>
            <a:noAutofit/>
          </a:bodyPr>
          <a:lstStyle>
            <a:lvl1pPr marL="0" indent="0">
              <a:lnSpc>
                <a:spcPct val="112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591569373" name="Datumsplatzhalter 3"/>
          <p:cNvSpPr>
            <a:spLocks noGrp="1"/>
          </p:cNvSpPr>
          <p:nvPr>
            <p:ph type="dt" sz="half" idx="34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FD6DA79B-A835-414C-9EF3-36DAC407AD4E}" type="datetime1">
              <a:rPr lang="de-DE"/>
              <a:t>15.05.2025</a:t>
            </a:fld>
            <a:endParaRPr lang="de-DE"/>
          </a:p>
        </p:txBody>
      </p:sp>
      <p:sp>
        <p:nvSpPr>
          <p:cNvPr id="1206393415" name="Foliennummernplatzhalter 4"/>
          <p:cNvSpPr>
            <a:spLocks noGrp="1"/>
          </p:cNvSpPr>
          <p:nvPr>
            <p:ph type="sldNum" sz="quarter" idx="35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68BD526D-A506-4272-90FB-C6A2218A9A70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25949426" name="Titel 1"/>
          <p:cNvSpPr>
            <a:spLocks noGrp="1"/>
          </p:cNvSpPr>
          <p:nvPr>
            <p:ph type="title"/>
          </p:nvPr>
        </p:nvSpPr>
        <p:spPr bwMode="auto"/>
        <p:txBody>
          <a:bodyPr tIns="0"/>
          <a:lstStyle>
            <a:lvl1pPr>
              <a:lnSpc>
                <a:spcPts val="3000"/>
              </a:lnSpc>
              <a:defRPr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2076524667" name="Inhaltsplatzhalter 6"/>
          <p:cNvSpPr>
            <a:spLocks noGrp="1"/>
          </p:cNvSpPr>
          <p:nvPr>
            <p:ph sz="quarter" idx="12"/>
          </p:nvPr>
        </p:nvSpPr>
        <p:spPr bwMode="auto">
          <a:xfrm>
            <a:off x="1204913" y="1548000"/>
            <a:ext cx="10799762" cy="4320000"/>
          </a:xfrm>
        </p:spPr>
        <p:txBody>
          <a:bodyPr/>
          <a:lstStyle>
            <a:lvl1pPr>
              <a:lnSpc>
                <a:spcPct val="112000"/>
              </a:lnSpc>
              <a:defRPr sz="1800">
                <a:latin typeface="Arial"/>
                <a:cs typeface="Arial"/>
              </a:defRPr>
            </a:lvl1pPr>
            <a:lvl2pPr>
              <a:lnSpc>
                <a:spcPct val="112000"/>
              </a:lnSpc>
              <a:spcBef>
                <a:spcPts val="0"/>
              </a:spcBef>
              <a:defRPr sz="1800">
                <a:latin typeface="Arial"/>
                <a:cs typeface="Arial"/>
              </a:defRPr>
            </a:lvl2pPr>
            <a:lvl3pPr>
              <a:lnSpc>
                <a:spcPct val="112000"/>
              </a:lnSpc>
              <a:spcBef>
                <a:spcPts val="0"/>
              </a:spcBef>
              <a:defRPr sz="1800">
                <a:latin typeface="Arial"/>
                <a:cs typeface="Arial"/>
              </a:defRPr>
            </a:lvl3pPr>
            <a:lvl4pPr>
              <a:lnSpc>
                <a:spcPct val="112000"/>
              </a:lnSpc>
              <a:spcBef>
                <a:spcPts val="0"/>
              </a:spcBef>
              <a:defRPr sz="1800">
                <a:latin typeface="Arial"/>
                <a:cs typeface="Arial"/>
              </a:defRPr>
            </a:lvl4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</p:txBody>
      </p:sp>
      <p:sp>
        <p:nvSpPr>
          <p:cNvPr id="1463606954" name="Textplatzhalter 2"/>
          <p:cNvSpPr>
            <a:spLocks noGrp="1"/>
          </p:cNvSpPr>
          <p:nvPr>
            <p:ph type="body" idx="13"/>
          </p:nvPr>
        </p:nvSpPr>
        <p:spPr bwMode="auto">
          <a:xfrm>
            <a:off x="1206000" y="150124"/>
            <a:ext cx="10785474" cy="21516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1421969500" name="Datumsplatzhalter 3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E4165A3-ACD9-4AA5-B95A-82DA06B8D41A}" type="datetime1">
              <a:rPr lang="de-DE"/>
              <a:t>15.05.2025</a:t>
            </a:fld>
            <a:endParaRPr lang="de-DE"/>
          </a:p>
        </p:txBody>
      </p:sp>
      <p:sp>
        <p:nvSpPr>
          <p:cNvPr id="1870020879" name="Foliennummernplatzhalter 4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43310F81-32EE-4F95-9E9C-0BDC6AD52EEC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Abschnit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152075" name="Titelplatzhalter 1"/>
          <p:cNvSpPr>
            <a:spLocks noGrp="1"/>
          </p:cNvSpPr>
          <p:nvPr>
            <p:ph type="title"/>
          </p:nvPr>
        </p:nvSpPr>
        <p:spPr bwMode="auto">
          <a:xfrm>
            <a:off x="1204675" y="3276600"/>
            <a:ext cx="10800000" cy="1356360"/>
          </a:xfrm>
          <a:prstGeom prst="rect">
            <a:avLst/>
          </a:prstGeom>
        </p:spPr>
        <p:txBody>
          <a:bodyPr tIns="0" rtlCol="0">
            <a:noAutofit/>
          </a:bodyPr>
          <a:lstStyle>
            <a:lvl1pPr>
              <a:lnSpc>
                <a:spcPts val="3000"/>
              </a:lnSpc>
              <a:defRPr sz="26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112349302" name="Bildplatzhalter 2"/>
          <p:cNvSpPr>
            <a:spLocks noGrp="1"/>
          </p:cNvSpPr>
          <p:nvPr>
            <p:ph type="pic" idx="1"/>
          </p:nvPr>
        </p:nvSpPr>
        <p:spPr bwMode="auto">
          <a:xfrm>
            <a:off x="1206000" y="72000"/>
            <a:ext cx="10986000" cy="30671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lnSpc>
                <a:spcPts val="22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de-DE"/>
              <a:t>Bild durch Klicken auf Symbol hinzufügen</a:t>
            </a:r>
          </a:p>
        </p:txBody>
      </p:sp>
      <p:sp>
        <p:nvSpPr>
          <p:cNvPr id="1052457838" name="Textplatzhalter 3"/>
          <p:cNvSpPr>
            <a:spLocks noGrp="1"/>
          </p:cNvSpPr>
          <p:nvPr>
            <p:ph type="body" sz="quarter" idx="15"/>
          </p:nvPr>
        </p:nvSpPr>
        <p:spPr bwMode="auto">
          <a:xfrm>
            <a:off x="1206000" y="4772804"/>
            <a:ext cx="10800000" cy="1031596"/>
          </a:xfrm>
        </p:spPr>
        <p:txBody>
          <a:bodyPr/>
          <a:lstStyle>
            <a:lvl1pPr>
              <a:lnSpc>
                <a:spcPts val="2200"/>
              </a:lnSpc>
              <a:defRPr sz="1800"/>
            </a:lvl1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432275020" name="Datumsplatzhalter 3"/>
          <p:cNvSpPr>
            <a:spLocks noGrp="1"/>
          </p:cNvSpPr>
          <p:nvPr>
            <p:ph type="dt" sz="half" idx="16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6F3059C-AC1D-4DB8-B34A-88D05D51CBFD}" type="datetime1">
              <a:rPr lang="de-DE"/>
              <a:t>15.05.2025</a:t>
            </a:fld>
            <a:endParaRPr lang="de-DE"/>
          </a:p>
        </p:txBody>
      </p:sp>
      <p:sp>
        <p:nvSpPr>
          <p:cNvPr id="1737128778" name="Foliennummernplatzhalter 4"/>
          <p:cNvSpPr>
            <a:spLocks noGrp="1"/>
          </p:cNvSpPr>
          <p:nvPr>
            <p:ph type="sldNum" sz="quarter" idx="17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538D2255-8A42-41C6-B7FD-A8F81B1858ED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33265692" name="Titel 1"/>
          <p:cNvSpPr>
            <a:spLocks noGrp="1"/>
          </p:cNvSpPr>
          <p:nvPr>
            <p:ph type="title"/>
          </p:nvPr>
        </p:nvSpPr>
        <p:spPr bwMode="auto"/>
        <p:txBody>
          <a:bodyPr tIns="0"/>
          <a:lstStyle>
            <a:lvl1pPr>
              <a:lnSpc>
                <a:spcPct val="100000"/>
              </a:lnSpc>
              <a:defRPr sz="26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2139715204" name="Inhaltsplatzhalter 5"/>
          <p:cNvSpPr>
            <a:spLocks noGrp="1"/>
          </p:cNvSpPr>
          <p:nvPr>
            <p:ph sz="quarter" idx="12"/>
          </p:nvPr>
        </p:nvSpPr>
        <p:spPr bwMode="auto">
          <a:xfrm>
            <a:off x="1206500" y="1520825"/>
            <a:ext cx="5220000" cy="4356100"/>
          </a:xfrm>
        </p:spPr>
        <p:txBody>
          <a:bodyPr/>
          <a:lstStyle>
            <a:lvl1pPr>
              <a:lnSpc>
                <a:spcPct val="112000"/>
              </a:lnSpc>
              <a:spcAft>
                <a:spcPts val="600"/>
              </a:spcAft>
              <a:defRPr sz="1800"/>
            </a:lvl1pPr>
            <a:lvl2pPr>
              <a:lnSpc>
                <a:spcPct val="112000"/>
              </a:lnSpc>
              <a:spcBef>
                <a:spcPts val="0"/>
              </a:spcBef>
              <a:defRPr sz="1800"/>
            </a:lvl2pPr>
            <a:lvl3pPr>
              <a:lnSpc>
                <a:spcPct val="112000"/>
              </a:lnSpc>
              <a:spcBef>
                <a:spcPts val="0"/>
              </a:spcBef>
              <a:defRPr sz="1800"/>
            </a:lvl3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</p:txBody>
      </p:sp>
      <p:sp>
        <p:nvSpPr>
          <p:cNvPr id="878091599" name="Inhaltsplatzhalter 5"/>
          <p:cNvSpPr>
            <a:spLocks noGrp="1"/>
          </p:cNvSpPr>
          <p:nvPr>
            <p:ph sz="quarter" idx="13"/>
          </p:nvPr>
        </p:nvSpPr>
        <p:spPr bwMode="auto">
          <a:xfrm>
            <a:off x="6816425" y="1520825"/>
            <a:ext cx="5188665" cy="4356100"/>
          </a:xfrm>
        </p:spPr>
        <p:txBody>
          <a:bodyPr/>
          <a:lstStyle>
            <a:lvl1pPr>
              <a:lnSpc>
                <a:spcPct val="112000"/>
              </a:lnSpc>
              <a:spcAft>
                <a:spcPts val="600"/>
              </a:spcAft>
              <a:defRPr/>
            </a:lvl1pPr>
            <a:lvl2pPr>
              <a:lnSpc>
                <a:spcPct val="112000"/>
              </a:lnSpc>
              <a:spcBef>
                <a:spcPts val="0"/>
              </a:spcBef>
              <a:defRPr/>
            </a:lvl2pPr>
            <a:lvl3pPr>
              <a:lnSpc>
                <a:spcPct val="112000"/>
              </a:lnSpc>
              <a:spcBef>
                <a:spcPts val="0"/>
              </a:spcBef>
              <a:defRPr/>
            </a:lvl3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</p:txBody>
      </p:sp>
      <p:sp>
        <p:nvSpPr>
          <p:cNvPr id="530746687" name="Textplatzhalter 2"/>
          <p:cNvSpPr>
            <a:spLocks noGrp="1"/>
          </p:cNvSpPr>
          <p:nvPr>
            <p:ph type="body" idx="14"/>
          </p:nvPr>
        </p:nvSpPr>
        <p:spPr bwMode="auto">
          <a:xfrm>
            <a:off x="1206000" y="150124"/>
            <a:ext cx="10785474" cy="21516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1250571308" name="Datumsplatzhalter 3"/>
          <p:cNvSpPr>
            <a:spLocks noGrp="1"/>
          </p:cNvSpPr>
          <p:nvPr>
            <p:ph type="dt" sz="half" idx="15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03A3E09-2410-496A-BB81-F15A07FAC31F}" type="datetime1">
              <a:rPr lang="de-DE"/>
              <a:t>15.05.2025</a:t>
            </a:fld>
            <a:endParaRPr lang="de-DE"/>
          </a:p>
        </p:txBody>
      </p:sp>
      <p:sp>
        <p:nvSpPr>
          <p:cNvPr id="2073485090" name="Foliennummernplatzhalter 4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8EAC3D31-108A-4FE9-91B5-F944D4EE38A8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7641018" name="Titel 1"/>
          <p:cNvSpPr>
            <a:spLocks noGrp="1"/>
          </p:cNvSpPr>
          <p:nvPr>
            <p:ph type="title"/>
          </p:nvPr>
        </p:nvSpPr>
        <p:spPr bwMode="auto"/>
        <p:txBody>
          <a:bodyPr tIns="0"/>
          <a:lstStyle>
            <a:lvl1pPr>
              <a:lnSpc>
                <a:spcPct val="100000"/>
              </a:lnSpc>
              <a:defRPr sz="26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1972188848" name="Inhaltsplatzhalter 5"/>
          <p:cNvSpPr>
            <a:spLocks noGrp="1"/>
          </p:cNvSpPr>
          <p:nvPr>
            <p:ph sz="quarter" idx="12"/>
          </p:nvPr>
        </p:nvSpPr>
        <p:spPr bwMode="auto">
          <a:xfrm>
            <a:off x="1206500" y="2211185"/>
            <a:ext cx="5220000" cy="3665740"/>
          </a:xfrm>
        </p:spPr>
        <p:txBody>
          <a:bodyPr/>
          <a:lstStyle>
            <a:lvl1pPr>
              <a:lnSpc>
                <a:spcPct val="112000"/>
              </a:lnSpc>
              <a:spcAft>
                <a:spcPts val="400"/>
              </a:spcAft>
              <a:defRPr sz="2000">
                <a:latin typeface="Arial "/>
              </a:defRPr>
            </a:lvl1pPr>
            <a:lvl2pPr>
              <a:lnSpc>
                <a:spcPct val="112000"/>
              </a:lnSpc>
              <a:spcBef>
                <a:spcPts val="0"/>
              </a:spcBef>
              <a:defRPr sz="2000">
                <a:latin typeface="Arial "/>
              </a:defRPr>
            </a:lvl2pPr>
            <a:lvl3pPr>
              <a:lnSpc>
                <a:spcPct val="112000"/>
              </a:lnSpc>
              <a:spcBef>
                <a:spcPts val="0"/>
              </a:spcBef>
              <a:defRPr sz="2000">
                <a:latin typeface="Arial "/>
              </a:defRPr>
            </a:lvl3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</p:txBody>
      </p:sp>
      <p:sp>
        <p:nvSpPr>
          <p:cNvPr id="649666356" name="Inhaltsplatzhalter 5"/>
          <p:cNvSpPr>
            <a:spLocks noGrp="1"/>
          </p:cNvSpPr>
          <p:nvPr>
            <p:ph sz="quarter" idx="13"/>
          </p:nvPr>
        </p:nvSpPr>
        <p:spPr bwMode="auto">
          <a:xfrm>
            <a:off x="6792149" y="2211185"/>
            <a:ext cx="5220000" cy="3665740"/>
          </a:xfrm>
        </p:spPr>
        <p:txBody>
          <a:bodyPr/>
          <a:lstStyle>
            <a:lvl1pPr>
              <a:lnSpc>
                <a:spcPct val="112000"/>
              </a:lnSpc>
              <a:spcAft>
                <a:spcPts val="400"/>
              </a:spcAft>
              <a:defRPr sz="2000">
                <a:latin typeface="+mj-lt"/>
              </a:defRPr>
            </a:lvl1pPr>
            <a:lvl2pPr>
              <a:lnSpc>
                <a:spcPct val="112000"/>
              </a:lnSpc>
              <a:spcBef>
                <a:spcPts val="0"/>
              </a:spcBef>
              <a:defRPr sz="2000">
                <a:latin typeface="+mj-lt"/>
              </a:defRPr>
            </a:lvl2pPr>
            <a:lvl3pPr>
              <a:lnSpc>
                <a:spcPct val="112000"/>
              </a:lnSpc>
              <a:spcBef>
                <a:spcPts val="0"/>
              </a:spcBef>
              <a:defRPr sz="2000">
                <a:latin typeface="+mj-lt"/>
              </a:defRPr>
            </a:lvl3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</p:txBody>
      </p:sp>
      <p:sp>
        <p:nvSpPr>
          <p:cNvPr id="125337951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208242" y="1522817"/>
            <a:ext cx="5220000" cy="688368"/>
          </a:xfrm>
        </p:spPr>
        <p:txBody>
          <a:bodyPr/>
          <a:lstStyle>
            <a:lvl1pPr marL="0" indent="0">
              <a:lnSpc>
                <a:spcPct val="112000"/>
              </a:lnSpc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174269243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792149" y="1522817"/>
            <a:ext cx="5220000" cy="688368"/>
          </a:xfrm>
        </p:spPr>
        <p:txBody>
          <a:bodyPr/>
          <a:lstStyle>
            <a:lvl1pPr marL="0" indent="0">
              <a:lnSpc>
                <a:spcPct val="112000"/>
              </a:lnSpc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1303403416" name="Textplatzhalter 2"/>
          <p:cNvSpPr>
            <a:spLocks noGrp="1"/>
          </p:cNvSpPr>
          <p:nvPr>
            <p:ph type="body" idx="14"/>
          </p:nvPr>
        </p:nvSpPr>
        <p:spPr bwMode="auto">
          <a:xfrm>
            <a:off x="1206000" y="150124"/>
            <a:ext cx="10785474" cy="21516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931285782" name="Datumsplatzhalter 3"/>
          <p:cNvSpPr>
            <a:spLocks noGrp="1"/>
          </p:cNvSpPr>
          <p:nvPr>
            <p:ph type="dt" sz="half" idx="15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7DB3B67-7491-4764-8971-75C7656DBFD5}" type="datetime1">
              <a:rPr lang="de-DE"/>
              <a:t>15.05.2025</a:t>
            </a:fld>
            <a:endParaRPr lang="de-DE"/>
          </a:p>
        </p:txBody>
      </p:sp>
      <p:sp>
        <p:nvSpPr>
          <p:cNvPr id="769054651" name="Foliennummernplatzhalter 4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2C0031C7-9188-4972-9DD4-DD3C320BBBD9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5_nur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5833908" name="Titel 1"/>
          <p:cNvSpPr>
            <a:spLocks noGrp="1"/>
          </p:cNvSpPr>
          <p:nvPr>
            <p:ph type="title"/>
          </p:nvPr>
        </p:nvSpPr>
        <p:spPr bwMode="auto">
          <a:xfrm>
            <a:off x="1205090" y="521252"/>
            <a:ext cx="10800000" cy="900000"/>
          </a:xfrm>
        </p:spPr>
        <p:txBody>
          <a:bodyPr tIns="0"/>
          <a:lstStyle>
            <a:lvl1pPr>
              <a:lnSpc>
                <a:spcPct val="100000"/>
              </a:lnSpc>
              <a:defRPr sz="26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1386241498" name="Textplatzhalter 2"/>
          <p:cNvSpPr>
            <a:spLocks noGrp="1"/>
          </p:cNvSpPr>
          <p:nvPr>
            <p:ph type="body" idx="13"/>
          </p:nvPr>
        </p:nvSpPr>
        <p:spPr bwMode="auto">
          <a:xfrm>
            <a:off x="1219200" y="150124"/>
            <a:ext cx="10785474" cy="21516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1123275908" name="Datumsplatzhalter 3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422955BD-54FA-4358-AB02-34607414E985}" type="datetime1">
              <a:rPr lang="de-DE"/>
              <a:t>15.05.2025</a:t>
            </a:fld>
            <a:endParaRPr lang="de-DE"/>
          </a:p>
        </p:txBody>
      </p:sp>
      <p:sp>
        <p:nvSpPr>
          <p:cNvPr id="2065757992" name="Foliennummernplatzhalter 4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065F7AFB-E617-4306-8E77-B348F91DE560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6_Leer mit Log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29912872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911D003-432A-4126-9774-8DE8781ABB33}" type="datetime1">
              <a:rPr lang="de-DE"/>
              <a:t>15.05.2025</a:t>
            </a:fld>
            <a:endParaRPr lang="de-DE"/>
          </a:p>
        </p:txBody>
      </p:sp>
      <p:sp>
        <p:nvSpPr>
          <p:cNvPr id="582535273" name="Foliennummernplatzhalter 4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56339FEA-45E0-4CEE-87DD-55B9FB70659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6_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011647" name="Rechteck 1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7_Drei Bilder mit Beschriftu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7747051" name="Bildplatzhalter 2"/>
          <p:cNvSpPr>
            <a:spLocks noGrp="1"/>
          </p:cNvSpPr>
          <p:nvPr>
            <p:ph type="pic" idx="1"/>
          </p:nvPr>
        </p:nvSpPr>
        <p:spPr bwMode="auto">
          <a:xfrm>
            <a:off x="1206000" y="1520825"/>
            <a:ext cx="3456000" cy="2747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lnSpc>
                <a:spcPts val="2200"/>
              </a:lnSpc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de-DE"/>
              <a:t>Bild durch Klicken auf Symbol hinzufügen</a:t>
            </a:r>
          </a:p>
        </p:txBody>
      </p:sp>
      <p:sp>
        <p:nvSpPr>
          <p:cNvPr id="1781738711" name="Textplatzhalter 2"/>
          <p:cNvSpPr>
            <a:spLocks noGrp="1"/>
          </p:cNvSpPr>
          <p:nvPr>
            <p:ph type="body" idx="13"/>
          </p:nvPr>
        </p:nvSpPr>
        <p:spPr bwMode="auto">
          <a:xfrm>
            <a:off x="1206000" y="4341767"/>
            <a:ext cx="3456000" cy="1224000"/>
          </a:xfrm>
        </p:spPr>
        <p:txBody>
          <a:bodyPr>
            <a:noAutofit/>
          </a:bodyPr>
          <a:lstStyle>
            <a:lvl1pPr marL="0" indent="0">
              <a:lnSpc>
                <a:spcPct val="112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1152881205" name="Bildplatzhalter 2"/>
          <p:cNvSpPr>
            <a:spLocks noGrp="1"/>
          </p:cNvSpPr>
          <p:nvPr>
            <p:ph type="pic" idx="14"/>
          </p:nvPr>
        </p:nvSpPr>
        <p:spPr bwMode="auto">
          <a:xfrm>
            <a:off x="4893213" y="1520825"/>
            <a:ext cx="3456000" cy="2747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lnSpc>
                <a:spcPts val="2200"/>
              </a:lnSpc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de-DE"/>
              <a:t>Bild durch Klicken auf Symbol hinzufügen</a:t>
            </a:r>
          </a:p>
        </p:txBody>
      </p:sp>
      <p:sp>
        <p:nvSpPr>
          <p:cNvPr id="1035239880" name="Textplatzhalter 2"/>
          <p:cNvSpPr>
            <a:spLocks noGrp="1"/>
          </p:cNvSpPr>
          <p:nvPr>
            <p:ph type="body" idx="15"/>
          </p:nvPr>
        </p:nvSpPr>
        <p:spPr bwMode="auto">
          <a:xfrm>
            <a:off x="4893213" y="4341767"/>
            <a:ext cx="3456000" cy="1224000"/>
          </a:xfrm>
        </p:spPr>
        <p:txBody>
          <a:bodyPr>
            <a:noAutofit/>
          </a:bodyPr>
          <a:lstStyle>
            <a:lvl1pPr marL="0" indent="0">
              <a:lnSpc>
                <a:spcPct val="112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2082596716" name="Bildplatzhalter 2"/>
          <p:cNvSpPr>
            <a:spLocks noGrp="1"/>
          </p:cNvSpPr>
          <p:nvPr>
            <p:ph type="pic" idx="16"/>
          </p:nvPr>
        </p:nvSpPr>
        <p:spPr bwMode="auto">
          <a:xfrm>
            <a:off x="8556149" y="1520825"/>
            <a:ext cx="3456000" cy="2747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lnSpc>
                <a:spcPts val="2200"/>
              </a:lnSpc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de-DE"/>
              <a:t>Bild durch Klicken auf Symbol hinzufügen</a:t>
            </a:r>
          </a:p>
        </p:txBody>
      </p:sp>
      <p:sp>
        <p:nvSpPr>
          <p:cNvPr id="1946982198" name="Textplatzhalter 2"/>
          <p:cNvSpPr>
            <a:spLocks noGrp="1"/>
          </p:cNvSpPr>
          <p:nvPr>
            <p:ph type="body" idx="17"/>
          </p:nvPr>
        </p:nvSpPr>
        <p:spPr bwMode="auto">
          <a:xfrm>
            <a:off x="8564241" y="4341767"/>
            <a:ext cx="3456000" cy="1224000"/>
          </a:xfrm>
        </p:spPr>
        <p:txBody>
          <a:bodyPr>
            <a:noAutofit/>
          </a:bodyPr>
          <a:lstStyle>
            <a:lvl1pPr marL="0" indent="0">
              <a:lnSpc>
                <a:spcPct val="112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2082975177" name="Titel 1"/>
          <p:cNvSpPr>
            <a:spLocks noGrp="1"/>
          </p:cNvSpPr>
          <p:nvPr>
            <p:ph type="title"/>
          </p:nvPr>
        </p:nvSpPr>
        <p:spPr bwMode="auto">
          <a:xfrm>
            <a:off x="1205090" y="521252"/>
            <a:ext cx="10800000" cy="900000"/>
          </a:xfrm>
        </p:spPr>
        <p:txBody>
          <a:bodyPr tIns="0"/>
          <a:lstStyle>
            <a:lvl1pPr>
              <a:lnSpc>
                <a:spcPct val="100000"/>
              </a:lnSpc>
              <a:defRPr sz="26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533151807" name="Textplatzhalter 2"/>
          <p:cNvSpPr>
            <a:spLocks noGrp="1"/>
          </p:cNvSpPr>
          <p:nvPr>
            <p:ph type="body" idx="20"/>
          </p:nvPr>
        </p:nvSpPr>
        <p:spPr bwMode="auto">
          <a:xfrm>
            <a:off x="1206000" y="150124"/>
            <a:ext cx="10785474" cy="21516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1202872922" name="Datumsplatzhalter 3"/>
          <p:cNvSpPr>
            <a:spLocks noGrp="1"/>
          </p:cNvSpPr>
          <p:nvPr>
            <p:ph type="dt" sz="half" idx="2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10CF9D63-7010-4FAA-BE3B-4CB189B9794C}" type="datetime1">
              <a:rPr lang="de-DE"/>
              <a:t>15.05.2025</a:t>
            </a:fld>
            <a:endParaRPr lang="de-DE"/>
          </a:p>
        </p:txBody>
      </p:sp>
      <p:sp>
        <p:nvSpPr>
          <p:cNvPr id="1516856141" name="Foliennummernplatzhalter 4"/>
          <p:cNvSpPr>
            <a:spLocks noGrp="1"/>
          </p:cNvSpPr>
          <p:nvPr>
            <p:ph type="sldNum" sz="quarter" idx="2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53DECBAF-54BF-43CB-A029-D1DF8A041DDD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57611575" name="Titelplatzhalter 1"/>
          <p:cNvSpPr>
            <a:spLocks noGrp="1"/>
          </p:cNvSpPr>
          <p:nvPr>
            <p:ph type="title"/>
          </p:nvPr>
        </p:nvSpPr>
        <p:spPr bwMode="auto">
          <a:xfrm>
            <a:off x="1204913" y="520700"/>
            <a:ext cx="10799762" cy="900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de-DE"/>
              <a:t>Überschrift</a:t>
            </a:r>
            <a:endParaRPr/>
          </a:p>
        </p:txBody>
      </p:sp>
      <p:sp>
        <p:nvSpPr>
          <p:cNvPr id="951380494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206500" y="1547813"/>
            <a:ext cx="10799763" cy="43195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de-DE"/>
              <a:t>Text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</p:txBody>
      </p:sp>
      <p:pic>
        <p:nvPicPr>
          <p:cNvPr id="1849743564" name="Bild 7" descr="Logo_17pt.wmf"/>
          <p:cNvPicPr/>
          <p:nvPr/>
        </p:nvPicPr>
        <p:blipFill>
          <a:blip r:embed="rId12"/>
          <a:stretch/>
        </p:blipFill>
        <p:spPr bwMode="auto">
          <a:xfrm>
            <a:off x="10715620" y="6000750"/>
            <a:ext cx="1223467" cy="711403"/>
          </a:xfrm>
          <a:prstGeom prst="rect">
            <a:avLst/>
          </a:prstGeom>
          <a:noFill/>
          <a:ln>
            <a:noFill/>
          </a:ln>
        </p:spPr>
      </p:pic>
      <p:sp>
        <p:nvSpPr>
          <p:cNvPr id="392373217" name="Fußzeilenplatzhalter 3"/>
          <p:cNvSpPr txBox="1"/>
          <p:nvPr/>
        </p:nvSpPr>
        <p:spPr bwMode="auto">
          <a:xfrm>
            <a:off x="2590800" y="6011863"/>
            <a:ext cx="5254625" cy="549275"/>
          </a:xfrm>
          <a:prstGeom prst="rect">
            <a:avLst/>
          </a:prstGeom>
        </p:spPr>
        <p:txBody>
          <a:bodyPr wrap="none" lIns="0" tIns="0" rIns="0" bIns="0"/>
          <a:lstStyle>
            <a:defPPr>
              <a:defRPr lang="de-DE"/>
            </a:defPPr>
            <a:lvl1pPr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 sz="1200" b="1" i="0">
                <a:solidFill>
                  <a:srgbClr val="141313"/>
                </a:solidFill>
                <a:latin typeface="Arial"/>
                <a:ea typeface="ＭＳ Ｐゴシック"/>
                <a:cs typeface="+mn-cs"/>
              </a:defRPr>
            </a:lvl1pPr>
            <a:lvl2pPr marL="457200" algn="l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Myriad Pro"/>
                <a:ea typeface="ＭＳ Ｐゴシック"/>
                <a:cs typeface="+mn-cs"/>
              </a:defRPr>
            </a:lvl2pPr>
            <a:lvl3pPr marL="914400" algn="l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Myriad Pro"/>
                <a:ea typeface="ＭＳ Ｐゴシック"/>
                <a:cs typeface="+mn-cs"/>
              </a:defRPr>
            </a:lvl3pPr>
            <a:lvl4pPr marL="1371600" algn="l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Myriad Pro"/>
                <a:ea typeface="ＭＳ Ｐゴシック"/>
                <a:cs typeface="+mn-cs"/>
              </a:defRPr>
            </a:lvl4pPr>
            <a:lvl5pPr marL="1828800" algn="l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Myriad Pro"/>
                <a:ea typeface="ＭＳ Ｐゴシック"/>
                <a:cs typeface="+mn-cs"/>
              </a:defRPr>
            </a:lvl5pPr>
            <a:lvl6pPr marL="2286000" algn="l" defTabSz="457200">
              <a:defRPr sz="1200">
                <a:solidFill>
                  <a:schemeClr val="bg2"/>
                </a:solidFill>
                <a:latin typeface="Myriad Pro"/>
                <a:ea typeface="ＭＳ Ｐゴシック"/>
                <a:cs typeface="+mn-cs"/>
              </a:defRPr>
            </a:lvl6pPr>
            <a:lvl7pPr marL="2743200" algn="l" defTabSz="457200">
              <a:defRPr sz="1200">
                <a:solidFill>
                  <a:schemeClr val="bg2"/>
                </a:solidFill>
                <a:latin typeface="Myriad Pro"/>
                <a:ea typeface="ＭＳ Ｐゴシック"/>
                <a:cs typeface="+mn-cs"/>
              </a:defRPr>
            </a:lvl7pPr>
            <a:lvl8pPr marL="3200400" algn="l" defTabSz="457200">
              <a:defRPr sz="1200">
                <a:solidFill>
                  <a:schemeClr val="bg2"/>
                </a:solidFill>
                <a:latin typeface="Myriad Pro"/>
                <a:ea typeface="ＭＳ Ｐゴシック"/>
                <a:cs typeface="+mn-cs"/>
              </a:defRPr>
            </a:lvl8pPr>
            <a:lvl9pPr marL="3657600" algn="l" defTabSz="457200">
              <a:defRPr sz="1200">
                <a:solidFill>
                  <a:schemeClr val="bg2"/>
                </a:solidFill>
                <a:latin typeface="Myriad Pro"/>
                <a:ea typeface="ＭＳ Ｐゴシック"/>
                <a:cs typeface="+mn-cs"/>
              </a:defRPr>
            </a:lvl9pPr>
          </a:lstStyle>
          <a:p>
            <a:pPr>
              <a:defRPr/>
            </a:pPr>
            <a:r>
              <a:rPr lang="de-DE" sz="900" b="0"/>
              <a:t>Dr. Klara Groß-Elixmann</a:t>
            </a:r>
            <a:br>
              <a:rPr lang="de-DE" sz="900" b="0"/>
            </a:br>
            <a:r>
              <a:rPr lang="de-DE" sz="900" b="0"/>
              <a:t>Zentrum für Lehrentwicklung</a:t>
            </a:r>
            <a:br>
              <a:rPr lang="de-DE" sz="900" b="0"/>
            </a:br>
            <a:r>
              <a:rPr lang="de-DE" sz="900" b="0"/>
              <a:t>Team Hochschuldidaktik – Projekt Barrierefreie Lehre</a:t>
            </a:r>
            <a:endParaRPr lang="de-DE" sz="1000" b="0"/>
          </a:p>
        </p:txBody>
      </p:sp>
      <p:grpSp>
        <p:nvGrpSpPr>
          <p:cNvPr id="1930167219" name="Gruppierung 11"/>
          <p:cNvGrpSpPr/>
          <p:nvPr/>
        </p:nvGrpSpPr>
        <p:grpSpPr bwMode="auto">
          <a:xfrm>
            <a:off x="1204913" y="0"/>
            <a:ext cx="10991850" cy="71438"/>
            <a:chOff x="903819" y="0"/>
            <a:chExt cx="8244000" cy="108000"/>
          </a:xfrm>
        </p:grpSpPr>
        <p:sp>
          <p:nvSpPr>
            <p:cNvPr id="13" name="Rechteck 12"/>
            <p:cNvSpPr/>
            <p:nvPr/>
          </p:nvSpPr>
          <p:spPr bwMode="auto">
            <a:xfrm>
              <a:off x="903819" y="0"/>
              <a:ext cx="2736094" cy="108000"/>
            </a:xfrm>
            <a:prstGeom prst="rect">
              <a:avLst/>
            </a:prstGeom>
            <a:solidFill>
              <a:srgbClr val="AA0F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4" name="Rechteck 13"/>
            <p:cNvSpPr/>
            <p:nvPr/>
          </p:nvSpPr>
          <p:spPr bwMode="auto">
            <a:xfrm>
              <a:off x="3639913" y="0"/>
              <a:ext cx="2736094" cy="108000"/>
            </a:xfrm>
            <a:prstGeom prst="rect">
              <a:avLst/>
            </a:prstGeom>
            <a:solidFill>
              <a:srgbClr val="D747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5" name="Rechteck 14"/>
            <p:cNvSpPr/>
            <p:nvPr/>
          </p:nvSpPr>
          <p:spPr bwMode="auto">
            <a:xfrm>
              <a:off x="6376006" y="0"/>
              <a:ext cx="2771813" cy="108000"/>
            </a:xfrm>
            <a:prstGeom prst="rect">
              <a:avLst/>
            </a:prstGeom>
            <a:solidFill>
              <a:srgbClr val="901B6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cxnSp>
        <p:nvCxnSpPr>
          <p:cNvPr id="547406857" name="Gerade Verbindung 15"/>
          <p:cNvCxnSpPr/>
          <p:nvPr/>
        </p:nvCxnSpPr>
        <p:spPr bwMode="auto">
          <a:xfrm>
            <a:off x="1206500" y="5951538"/>
            <a:ext cx="1098708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706127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1206500" y="6011863"/>
            <a:ext cx="1295400" cy="179387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l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15.05.2025</a:t>
            </a:r>
            <a:endParaRPr/>
          </a:p>
        </p:txBody>
      </p:sp>
      <p:sp>
        <p:nvSpPr>
          <p:cNvPr id="1182735351" name="Foliennummernplatzhalter 4"/>
          <p:cNvSpPr>
            <a:spLocks noGrp="1"/>
          </p:cNvSpPr>
          <p:nvPr>
            <p:ph type="sldNum" sz="quarter" idx="4"/>
          </p:nvPr>
        </p:nvSpPr>
        <p:spPr bwMode="auto">
          <a:xfrm>
            <a:off x="1206500" y="6361113"/>
            <a:ext cx="1295400" cy="21431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297CD77D-B4CD-4177-B2B6-FFDA7A317B1C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/>
  <p:txStyles>
    <p:titleStyle>
      <a:lvl1pPr algn="l" defTabSz="457200">
        <a:lnSpc>
          <a:spcPts val="2800"/>
        </a:lnSpc>
        <a:spcBef>
          <a:spcPts val="0"/>
        </a:spcBef>
        <a:spcAft>
          <a:spcPts val="0"/>
        </a:spcAft>
        <a:defRPr sz="2600" b="1">
          <a:solidFill>
            <a:schemeClr val="tx1"/>
          </a:solidFill>
          <a:latin typeface="Arial"/>
          <a:ea typeface="+mj-ea"/>
          <a:cs typeface="+mj-cs"/>
        </a:defRPr>
      </a:lvl1pPr>
      <a:lvl2pPr algn="l" defTabSz="457200">
        <a:lnSpc>
          <a:spcPts val="2800"/>
        </a:lnSpc>
        <a:spcBef>
          <a:spcPts val="0"/>
        </a:spcBef>
        <a:spcAft>
          <a:spcPts val="0"/>
        </a:spcAft>
        <a:defRPr sz="3200" b="1">
          <a:solidFill>
            <a:schemeClr val="tx1"/>
          </a:solidFill>
          <a:latin typeface="Arial"/>
        </a:defRPr>
      </a:lvl2pPr>
      <a:lvl3pPr algn="l" defTabSz="457200">
        <a:lnSpc>
          <a:spcPts val="2800"/>
        </a:lnSpc>
        <a:spcBef>
          <a:spcPts val="0"/>
        </a:spcBef>
        <a:spcAft>
          <a:spcPts val="0"/>
        </a:spcAft>
        <a:defRPr sz="3200" b="1">
          <a:solidFill>
            <a:schemeClr val="tx1"/>
          </a:solidFill>
          <a:latin typeface="Arial"/>
        </a:defRPr>
      </a:lvl3pPr>
      <a:lvl4pPr algn="l" defTabSz="457200">
        <a:lnSpc>
          <a:spcPts val="2800"/>
        </a:lnSpc>
        <a:spcBef>
          <a:spcPts val="0"/>
        </a:spcBef>
        <a:spcAft>
          <a:spcPts val="0"/>
        </a:spcAft>
        <a:defRPr sz="3200" b="1">
          <a:solidFill>
            <a:schemeClr val="tx1"/>
          </a:solidFill>
          <a:latin typeface="Arial"/>
        </a:defRPr>
      </a:lvl4pPr>
      <a:lvl5pPr algn="l" defTabSz="457200">
        <a:lnSpc>
          <a:spcPts val="2800"/>
        </a:lnSpc>
        <a:spcBef>
          <a:spcPts val="0"/>
        </a:spcBef>
        <a:spcAft>
          <a:spcPts val="0"/>
        </a:spcAft>
        <a:defRPr sz="3200" b="1">
          <a:solidFill>
            <a:schemeClr val="tx1"/>
          </a:solidFill>
          <a:latin typeface="Arial"/>
        </a:defRPr>
      </a:lvl5pPr>
      <a:lvl6pPr marL="457200" algn="l" defTabSz="457200">
        <a:lnSpc>
          <a:spcPts val="2800"/>
        </a:lnSpc>
        <a:spcBef>
          <a:spcPts val="0"/>
        </a:spcBef>
        <a:spcAft>
          <a:spcPts val="0"/>
        </a:spcAft>
        <a:defRPr sz="3200" b="1">
          <a:solidFill>
            <a:schemeClr val="tx1"/>
          </a:solidFill>
          <a:latin typeface="Arial"/>
        </a:defRPr>
      </a:lvl6pPr>
      <a:lvl7pPr marL="914400" algn="l" defTabSz="457200">
        <a:lnSpc>
          <a:spcPts val="2800"/>
        </a:lnSpc>
        <a:spcBef>
          <a:spcPts val="0"/>
        </a:spcBef>
        <a:spcAft>
          <a:spcPts val="0"/>
        </a:spcAft>
        <a:defRPr sz="3200" b="1">
          <a:solidFill>
            <a:schemeClr val="tx1"/>
          </a:solidFill>
          <a:latin typeface="Arial"/>
        </a:defRPr>
      </a:lvl7pPr>
      <a:lvl8pPr marL="1371600" algn="l" defTabSz="457200">
        <a:lnSpc>
          <a:spcPts val="2800"/>
        </a:lnSpc>
        <a:spcBef>
          <a:spcPts val="0"/>
        </a:spcBef>
        <a:spcAft>
          <a:spcPts val="0"/>
        </a:spcAft>
        <a:defRPr sz="3200" b="1">
          <a:solidFill>
            <a:schemeClr val="tx1"/>
          </a:solidFill>
          <a:latin typeface="Arial"/>
        </a:defRPr>
      </a:lvl8pPr>
      <a:lvl9pPr marL="1828800" algn="l" defTabSz="457200">
        <a:lnSpc>
          <a:spcPts val="2800"/>
        </a:lnSpc>
        <a:spcBef>
          <a:spcPts val="0"/>
        </a:spcBef>
        <a:spcAft>
          <a:spcPts val="0"/>
        </a:spcAft>
        <a:defRPr sz="3200" b="1">
          <a:solidFill>
            <a:schemeClr val="tx1"/>
          </a:solidFill>
          <a:latin typeface="Arial"/>
        </a:defRPr>
      </a:lvl9pPr>
    </p:titleStyle>
    <p:bodyStyle>
      <a:lvl1pPr algn="l" defTabSz="457200">
        <a:lnSpc>
          <a:spcPct val="112000"/>
        </a:lnSpc>
        <a:spcBef>
          <a:spcPts val="0"/>
        </a:spcBef>
        <a:spcAft>
          <a:spcPts val="600"/>
        </a:spcAft>
        <a:defRPr sz="1800">
          <a:solidFill>
            <a:schemeClr val="tx1"/>
          </a:solidFill>
          <a:latin typeface="Arial"/>
          <a:ea typeface="+mn-ea"/>
          <a:cs typeface="+mn-cs"/>
        </a:defRPr>
      </a:lvl1pPr>
      <a:lvl2pPr marL="357188" indent="-171450" algn="l" defTabSz="457200">
        <a:lnSpc>
          <a:spcPct val="112000"/>
        </a:lnSpc>
        <a:spcBef>
          <a:spcPts val="600"/>
        </a:spcBef>
        <a:spcAft>
          <a:spcPts val="0"/>
        </a:spcAft>
        <a:buClr>
          <a:schemeClr val="accent1"/>
        </a:buClr>
        <a:buFont typeface="Wingdings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5738" algn="l" defTabSz="457200">
        <a:lnSpc>
          <a:spcPct val="112000"/>
        </a:lnSpc>
        <a:spcBef>
          <a:spcPts val="400"/>
        </a:spcBef>
        <a:spcAft>
          <a:spcPts val="0"/>
        </a:spcAft>
        <a:buClr>
          <a:schemeClr val="accent2"/>
        </a:buClr>
        <a:buFont typeface="Wingdings"/>
        <a:buChar char="§"/>
        <a:defRPr sz="1800">
          <a:solidFill>
            <a:schemeClr val="tx1"/>
          </a:solidFill>
          <a:latin typeface="Arial"/>
          <a:ea typeface="+mn-ea"/>
          <a:cs typeface="+mn-cs"/>
        </a:defRPr>
      </a:lvl3pPr>
      <a:lvl4pPr marL="714375" indent="-171450" algn="l" defTabSz="457200">
        <a:lnSpc>
          <a:spcPct val="112000"/>
        </a:lnSpc>
        <a:spcBef>
          <a:spcPts val="500"/>
        </a:spcBef>
        <a:spcAft>
          <a:spcPts val="0"/>
        </a:spcAft>
        <a:buClr>
          <a:srgbClr val="9D167A"/>
        </a:buClr>
        <a:buFont typeface="Wingdings"/>
        <a:buChar char="§"/>
        <a:defRPr sz="1800">
          <a:solidFill>
            <a:schemeClr val="tx1"/>
          </a:solidFill>
          <a:latin typeface="Arial"/>
          <a:ea typeface="+mn-ea"/>
          <a:cs typeface="+mn-cs"/>
        </a:defRPr>
      </a:lvl4pPr>
      <a:lvl5pPr marL="1074738" indent="-177800" algn="l" defTabSz="457200">
        <a:lnSpc>
          <a:spcPts val="1600"/>
        </a:lnSpc>
        <a:spcBef>
          <a:spcPts val="500"/>
        </a:spcBef>
        <a:spcAft>
          <a:spcPts val="0"/>
        </a:spcAft>
        <a:buFont typeface="Symbol"/>
        <a:buChar char="-"/>
        <a:defRPr sz="20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mfragen.tu-dortmund.de/index.php/173283?newtest=Y&amp;lang=d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h-koeln.de/hochschule/barrierefreie-lehre_115862.php" TargetMode="External"/><Relationship Id="rId4" Type="http://schemas.openxmlformats.org/officeDocument/2006/relationships/hyperlink" Target="mailto:barrierefrei@th-koeln.d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tudierendenwerke.de/beitrag/die-studierendenbefragung-in-deutschland-best3-studieren-mit-einer-gesundheitlichen-beeintraechtigung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eaccessibilityguidelines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2.xml"/><Relationship Id="rId4" Type="http://schemas.openxmlformats.org/officeDocument/2006/relationships/hyperlink" Target="https://beyond-test-4.spoonful.games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8945403" name="Titel 2"/>
          <p:cNvSpPr>
            <a:spLocks noGrp="1"/>
          </p:cNvSpPr>
          <p:nvPr>
            <p:ph type="title"/>
          </p:nvPr>
        </p:nvSpPr>
        <p:spPr bwMode="auto">
          <a:xfrm>
            <a:off x="1206500" y="4719782"/>
            <a:ext cx="10799763" cy="569768"/>
          </a:xfrm>
        </p:spPr>
        <p:txBody>
          <a:bodyPr/>
          <a:lstStyle/>
          <a:p>
            <a:pPr>
              <a:defRPr/>
            </a:pPr>
            <a:r>
              <a:rPr lang="de-DE" sz="2200"/>
              <a:t>Spielerisch sensibilisieren: Ein interaktives Training mit Beyond the Chalkboard</a:t>
            </a:r>
            <a:endParaRPr lang="de-DE" sz="2200">
              <a:latin typeface="Arial"/>
            </a:endParaRPr>
          </a:p>
        </p:txBody>
      </p:sp>
      <p:sp>
        <p:nvSpPr>
          <p:cNvPr id="1575661682" name="Inhaltsplatzhalter 3"/>
          <p:cNvSpPr>
            <a:spLocks noGrp="1"/>
          </p:cNvSpPr>
          <p:nvPr>
            <p:ph sz="quarter" idx="4294967295"/>
          </p:nvPr>
        </p:nvSpPr>
        <p:spPr bwMode="auto">
          <a:xfrm>
            <a:off x="1204913" y="5273675"/>
            <a:ext cx="10799762" cy="468313"/>
          </a:xfrm>
        </p:spPr>
        <p:txBody>
          <a:bodyPr/>
          <a:lstStyle/>
          <a:p>
            <a:pPr>
              <a:defRPr/>
            </a:pPr>
            <a:r>
              <a:rPr lang="de-DE" sz="2000">
                <a:latin typeface="Arial"/>
              </a:rPr>
              <a:t>GAAD 2025</a:t>
            </a:r>
            <a:endParaRPr/>
          </a:p>
        </p:txBody>
      </p:sp>
      <p:pic>
        <p:nvPicPr>
          <p:cNvPr id="335562252" name="Bildplatzhalter 1483838440" descr="Titelbild des Prototypen &quot;Beyond the Chalkboard&quot; (Juli 2023).  Zwei Personen stehen vor einer beschriebenen Tafel.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-595" t="3997" r="594" b="25893"/>
          <a:stretch/>
        </p:blipFill>
        <p:spPr bwMode="auto">
          <a:xfrm>
            <a:off x="1206500" y="74646"/>
            <a:ext cx="10985500" cy="4302092"/>
          </a:xfrm>
          <a:prstGeom prst="rect">
            <a:avLst/>
          </a:prstGeom>
        </p:spPr>
      </p:pic>
      <p:sp>
        <p:nvSpPr>
          <p:cNvPr id="154513403" name="Foliennummernplatzhalter 7"/>
          <p:cNvSpPr>
            <a:spLocks noGrp="1"/>
          </p:cNvSpPr>
          <p:nvPr>
            <p:ph type="sldNum" sz="quarter" idx="17"/>
          </p:nvPr>
        </p:nvSpPr>
        <p:spPr bwMode="auto">
          <a:prstGeom prst="rect">
            <a:avLst/>
          </a:prstGeo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/>
              <a:t>Seite </a:t>
            </a:r>
            <a:fld id="{5900BCAD-2E4D-452E-971A-E255ED365B22}" type="slidenum">
              <a:rPr lang="de-DE"/>
              <a:t>1</a:t>
            </a:fld>
            <a:endParaRPr lang="de-DE"/>
          </a:p>
        </p:txBody>
      </p:sp>
      <p:sp>
        <p:nvSpPr>
          <p:cNvPr id="768829673" name="Datumsplatzhalter 1"/>
          <p:cNvSpPr>
            <a:spLocks noGrp="1"/>
          </p:cNvSpPr>
          <p:nvPr>
            <p:ph type="dt" sz="quarter" idx="16"/>
          </p:nvPr>
        </p:nvSpPr>
        <p:spPr bwMode="auto">
          <a:prstGeom prst="rect">
            <a:avLst/>
          </a:prstGeom>
          <a:noFill/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/>
              <a:t>15.05.2025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00677567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Abschließende Runde</a:t>
            </a:r>
          </a:p>
        </p:txBody>
      </p:sp>
      <p:sp>
        <p:nvSpPr>
          <p:cNvPr id="1243928522" name="Textfeld 9"/>
          <p:cNvSpPr txBox="1"/>
          <p:nvPr/>
        </p:nvSpPr>
        <p:spPr bwMode="auto">
          <a:xfrm>
            <a:off x="1848670" y="1896633"/>
            <a:ext cx="9500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 b="1">
                <a:latin typeface="Arial"/>
                <a:cs typeface="Arial"/>
              </a:rPr>
              <a:t>Was kannst du aus unserem Austausch auf </a:t>
            </a:r>
            <a:r>
              <a:rPr lang="de-DE" sz="2000" b="1"/>
              <a:t>deine </a:t>
            </a:r>
            <a:r>
              <a:rPr lang="de-DE" sz="2000" b="1">
                <a:latin typeface="Arial"/>
                <a:cs typeface="Arial"/>
              </a:rPr>
              <a:t>Praxis übertragen</a:t>
            </a:r>
            <a:r>
              <a:rPr lang="de-DE" sz="2000" b="1"/>
              <a:t>?</a:t>
            </a:r>
            <a:endParaRPr lang="de-DE" sz="2000" b="1">
              <a:latin typeface="Arial"/>
              <a:cs typeface="Arial"/>
            </a:endParaRPr>
          </a:p>
        </p:txBody>
      </p:sp>
      <p:sp>
        <p:nvSpPr>
          <p:cNvPr id="1025526165" name="Datumsplatzhalter 4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pPr>
              <a:defRPr/>
            </a:pPr>
            <a:fld id="{7E4165A3-ACD9-4AA5-B95A-82DA06B8D41A}" type="datetime1">
              <a:rPr lang="de-DE"/>
              <a:t>15.05.2025</a:t>
            </a:fld>
            <a:endParaRPr lang="de-DE"/>
          </a:p>
        </p:txBody>
      </p:sp>
      <p:sp>
        <p:nvSpPr>
          <p:cNvPr id="291844650" name="Foliennummernplatzhalter 5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Seite </a:t>
            </a:r>
            <a:fld id="{43310F81-32EE-4F95-9E9C-0BDC6AD52EEC}" type="slidenum">
              <a:rPr lang="de-DE"/>
              <a:t>10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02900070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Evaluation &amp; Kontakt</a:t>
            </a:r>
          </a:p>
        </p:txBody>
      </p:sp>
      <p:sp>
        <p:nvSpPr>
          <p:cNvPr id="1591860162" name="Textfeld 6"/>
          <p:cNvSpPr txBox="1"/>
          <p:nvPr/>
        </p:nvSpPr>
        <p:spPr bwMode="auto">
          <a:xfrm>
            <a:off x="1107259" y="1376810"/>
            <a:ext cx="4601083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 b="1" dirty="0">
                <a:latin typeface="Arial"/>
                <a:cs typeface="Arial"/>
              </a:rPr>
              <a:t>Evaluation der Veranstaltung:</a:t>
            </a:r>
            <a:endParaRPr b="1" dirty="0"/>
          </a:p>
          <a:p>
            <a:pPr>
              <a:defRPr/>
            </a:pPr>
            <a:endParaRPr lang="de-DE" sz="2000" dirty="0">
              <a:latin typeface="Arial"/>
              <a:cs typeface="Arial"/>
            </a:endParaRPr>
          </a:p>
          <a:p>
            <a:pPr>
              <a:defRPr/>
            </a:pPr>
            <a:r>
              <a:rPr lang="de-DE" sz="2000" u="sng" dirty="0">
                <a:latin typeface="Arial"/>
                <a:cs typeface="Arial"/>
                <a:hlinkClick r:id="rId3" tooltip="https://umfragen.tu-dortmund.de/index.php/173283?newtest=Y&amp;lang=de"/>
              </a:rPr>
              <a:t>Zur </a:t>
            </a:r>
            <a:r>
              <a:rPr lang="de-DE" sz="2000" u="sng" dirty="0" err="1">
                <a:latin typeface="Arial"/>
                <a:cs typeface="Arial"/>
                <a:hlinkClick r:id="rId3" tooltip="https://umfragen.tu-dortmund.de/index.php/173283?newtest=Y&amp;lang=de"/>
              </a:rPr>
              <a:t>LimeSurvey</a:t>
            </a:r>
            <a:r>
              <a:rPr lang="de-DE" sz="2000" u="sng" dirty="0">
                <a:latin typeface="Arial"/>
                <a:cs typeface="Arial"/>
                <a:hlinkClick r:id="rId3" tooltip="https://umfragen.tu-dortmund.de/index.php/173283?newtest=Y&amp;lang=de"/>
              </a:rPr>
              <a:t>-Umfrage</a:t>
            </a:r>
            <a:endParaRPr lang="de-DE" sz="2000" dirty="0">
              <a:latin typeface="Arial"/>
              <a:cs typeface="Arial"/>
            </a:endParaRPr>
          </a:p>
          <a:p>
            <a:pPr>
              <a:defRPr/>
            </a:pPr>
            <a:endParaRPr lang="de-DE" sz="2000" dirty="0">
              <a:latin typeface="Arial"/>
              <a:cs typeface="Arial"/>
            </a:endParaRPr>
          </a:p>
        </p:txBody>
      </p:sp>
      <p:sp>
        <p:nvSpPr>
          <p:cNvPr id="1451988404" name="Inhaltsplatzhalter 2"/>
          <p:cNvSpPr>
            <a:spLocks noGrp="1"/>
          </p:cNvSpPr>
          <p:nvPr>
            <p:ph sz="quarter" idx="12"/>
          </p:nvPr>
        </p:nvSpPr>
        <p:spPr bwMode="auto">
          <a:xfrm>
            <a:off x="6018675" y="1376810"/>
            <a:ext cx="5986000" cy="4320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de-DE" b="1" dirty="0"/>
              <a:t> Jasmin Alfeld, Maike Kaul &amp; Dr. Klara Groß-</a:t>
            </a:r>
            <a:r>
              <a:rPr lang="de-DE" b="1" dirty="0" err="1"/>
              <a:t>Elixmann</a:t>
            </a:r>
            <a:endParaRPr lang="de-DE" dirty="0"/>
          </a:p>
          <a:p>
            <a:pPr>
              <a:defRPr/>
            </a:pPr>
            <a:r>
              <a:rPr lang="de-DE" b="1" dirty="0"/>
              <a:t> Projekt Barrierefreie Lehre </a:t>
            </a:r>
            <a:endParaRPr lang="de-DE" dirty="0"/>
          </a:p>
          <a:p>
            <a:pPr>
              <a:defRPr/>
            </a:pPr>
            <a:r>
              <a:rPr lang="de-DE" dirty="0"/>
              <a:t> Zentrum für Lehrentwicklung, TH Köln </a:t>
            </a:r>
            <a:endParaRPr dirty="0"/>
          </a:p>
          <a:p>
            <a:pPr>
              <a:defRPr/>
            </a:pPr>
            <a:r>
              <a:rPr lang="de-DE" dirty="0"/>
              <a:t> </a:t>
            </a:r>
            <a:endParaRPr dirty="0"/>
          </a:p>
          <a:p>
            <a:pPr>
              <a:defRPr/>
            </a:pPr>
            <a:r>
              <a:rPr lang="de-DE" dirty="0"/>
              <a:t> E-Mail: </a:t>
            </a:r>
            <a:r>
              <a:rPr lang="de-DE" u="sng" dirty="0">
                <a:hlinkClick r:id="rId4" tooltip="mailto:barrierefrei@th-koeln.de"/>
              </a:rPr>
              <a:t>barrierefrei@th-koeln.de</a:t>
            </a:r>
            <a:endParaRPr lang="de-DE" dirty="0"/>
          </a:p>
          <a:p>
            <a:pPr>
              <a:defRPr/>
            </a:pPr>
            <a:r>
              <a:rPr lang="de-DE" u="sng" dirty="0">
                <a:hlinkClick r:id="rId5" tooltip="https://www.th-koeln.de/hochschule/barrierefreie-lehre_115862.php"/>
              </a:rPr>
              <a:t> Webseite Barrierefreie Lehre TH Köln</a:t>
            </a:r>
            <a:endParaRPr lang="de-DE" dirty="0"/>
          </a:p>
        </p:txBody>
      </p:sp>
      <p:sp>
        <p:nvSpPr>
          <p:cNvPr id="1023329180" name="Datumsplatzhalter 4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pPr>
              <a:defRPr/>
            </a:pPr>
            <a:fld id="{7E4165A3-ACD9-4AA5-B95A-82DA06B8D41A}" type="datetime1">
              <a:rPr lang="de-DE"/>
              <a:t>15.05.2025</a:t>
            </a:fld>
            <a:endParaRPr lang="de-DE"/>
          </a:p>
        </p:txBody>
      </p:sp>
      <p:sp>
        <p:nvSpPr>
          <p:cNvPr id="306592787" name="Foliennummernplatzhalter 5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Seite </a:t>
            </a:r>
            <a:fld id="{43310F81-32EE-4F95-9E9C-0BDC6AD52EEC}" type="slidenum">
              <a:rPr lang="de-DE"/>
              <a:t>11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881402" name="Titel 1"/>
          <p:cNvSpPr>
            <a:spLocks noGrp="1"/>
          </p:cNvSpPr>
          <p:nvPr>
            <p:ph type="title"/>
          </p:nvPr>
        </p:nvSpPr>
        <p:spPr bwMode="auto">
          <a:xfrm>
            <a:off x="1204913" y="500380"/>
            <a:ext cx="10799762" cy="900113"/>
          </a:xfrm>
        </p:spPr>
        <p:txBody>
          <a:bodyPr/>
          <a:lstStyle/>
          <a:p>
            <a:pPr>
              <a:defRPr/>
            </a:pPr>
            <a:r>
              <a:rPr lang="de-DE"/>
              <a:t>Herzlich Willkommen</a:t>
            </a:r>
          </a:p>
        </p:txBody>
      </p:sp>
      <p:sp>
        <p:nvSpPr>
          <p:cNvPr id="458366730" name="Inhaltsplatzhalter 2"/>
          <p:cNvSpPr>
            <a:spLocks noGrp="1"/>
          </p:cNvSpPr>
          <p:nvPr>
            <p:ph sz="quarter" idx="12"/>
          </p:nvPr>
        </p:nvSpPr>
        <p:spPr bwMode="auto">
          <a:xfrm>
            <a:off x="1206500" y="1176694"/>
            <a:ext cx="10799762" cy="39365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185738" lvl="1" indent="0">
              <a:buNone/>
              <a:defRPr/>
            </a:pPr>
            <a:endParaRPr lang="de-DE" b="1" u="sng">
              <a:solidFill>
                <a:schemeClr val="tx1"/>
              </a:solidFill>
            </a:endParaRPr>
          </a:p>
          <a:p>
            <a:pPr marL="185738" lvl="1" indent="0">
              <a:buNone/>
              <a:defRPr/>
            </a:pPr>
            <a:r>
              <a:rPr lang="de-DE" b="1" u="sng">
                <a:solidFill>
                  <a:schemeClr val="tx1"/>
                </a:solidFill>
              </a:rPr>
              <a:t>Ablauf</a:t>
            </a:r>
            <a:endParaRPr/>
          </a:p>
          <a:p>
            <a:pPr marL="700088" lvl="1" indent="-342900">
              <a:buFont typeface="+mj-lt"/>
              <a:buAutoNum type="arabicPeriod"/>
              <a:defRPr/>
            </a:pPr>
            <a:r>
              <a:rPr lang="de-DE">
                <a:solidFill>
                  <a:schemeClr val="tx1"/>
                </a:solidFill>
              </a:rPr>
              <a:t>Hintergrund</a:t>
            </a:r>
            <a:endParaRPr/>
          </a:p>
          <a:p>
            <a:pPr marL="700088" lvl="1" indent="-342900">
              <a:buFont typeface="+mj-lt"/>
              <a:buAutoNum type="arabicPeriod"/>
              <a:defRPr/>
            </a:pPr>
            <a:r>
              <a:rPr lang="de-DE">
                <a:solidFill>
                  <a:schemeClr val="tx1"/>
                </a:solidFill>
              </a:rPr>
              <a:t>Ziele</a:t>
            </a:r>
            <a:endParaRPr/>
          </a:p>
          <a:p>
            <a:pPr marL="700088" lvl="1" indent="-342900">
              <a:buFont typeface="+mj-lt"/>
              <a:buAutoNum type="arabicPeriod"/>
              <a:defRPr/>
            </a:pPr>
            <a:r>
              <a:rPr lang="de-DE">
                <a:solidFill>
                  <a:schemeClr val="tx1"/>
                </a:solidFill>
              </a:rPr>
              <a:t>Spielidee</a:t>
            </a:r>
            <a:endParaRPr/>
          </a:p>
          <a:p>
            <a:pPr marL="700088" lvl="1" indent="-342900">
              <a:buFont typeface="+mj-lt"/>
              <a:buAutoNum type="arabicPeriod"/>
              <a:defRPr/>
            </a:pPr>
            <a:r>
              <a:rPr lang="de-DE">
                <a:solidFill>
                  <a:schemeClr val="tx1"/>
                </a:solidFill>
              </a:rPr>
              <a:t>Demo spielen </a:t>
            </a:r>
            <a:endParaRPr/>
          </a:p>
          <a:p>
            <a:pPr marL="700088" lvl="1" indent="-342900">
              <a:buFont typeface="+mj-lt"/>
              <a:buAutoNum type="arabicPeriod"/>
              <a:defRPr/>
            </a:pPr>
            <a:r>
              <a:rPr lang="de-DE">
                <a:solidFill>
                  <a:schemeClr val="tx1"/>
                </a:solidFill>
              </a:rPr>
              <a:t>Gemeinsamer Austausch (Erst Kleingruppe, dann Plenum)</a:t>
            </a:r>
          </a:p>
          <a:p>
            <a:pPr marL="700088" lvl="1" indent="-342900">
              <a:buFont typeface="+mj-lt"/>
              <a:buAutoNum type="arabicPeriod"/>
              <a:defRPr/>
            </a:pPr>
            <a:r>
              <a:rPr lang="de-DE">
                <a:solidFill>
                  <a:schemeClr val="tx1"/>
                </a:solidFill>
              </a:rPr>
              <a:t>Abschluss</a:t>
            </a:r>
            <a:endParaRPr/>
          </a:p>
          <a:p>
            <a:pPr marL="700088" lvl="1" indent="-342900">
              <a:buFont typeface="+mj-lt"/>
              <a:buAutoNum type="arabicPeriod"/>
              <a:defRPr/>
            </a:pPr>
            <a:endParaRPr lang="de-DE">
              <a:solidFill>
                <a:schemeClr val="tx1"/>
              </a:solidFill>
            </a:endParaRPr>
          </a:p>
          <a:p>
            <a:pPr marL="185738" lvl="1" indent="0">
              <a:buNone/>
              <a:defRPr/>
            </a:pPr>
            <a:r>
              <a:rPr lang="de-DE" b="1">
                <a:solidFill>
                  <a:schemeClr val="tx1"/>
                </a:solidFill>
              </a:rPr>
              <a:t>Hinweis: </a:t>
            </a:r>
            <a:r>
              <a:rPr lang="de-DE">
                <a:solidFill>
                  <a:schemeClr val="tx1"/>
                </a:solidFill>
              </a:rPr>
              <a:t>Wir befinden uns noch in der Entwicklung und sprechen mit euch aus dem Prozess heraus</a:t>
            </a:r>
          </a:p>
          <a:p>
            <a:pPr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1784506293" name="Datumsplatzhalter 4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pPr>
              <a:defRPr/>
            </a:pPr>
            <a:fld id="{7E4165A3-ACD9-4AA5-B95A-82DA06B8D41A}" type="datetime1">
              <a:rPr lang="de-DE"/>
              <a:t>15.05.2025</a:t>
            </a:fld>
            <a:endParaRPr lang="de-DE"/>
          </a:p>
        </p:txBody>
      </p:sp>
      <p:sp>
        <p:nvSpPr>
          <p:cNvPr id="976366673" name="Foliennummernplatzhalter 5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Seite </a:t>
            </a:r>
            <a:fld id="{43310F81-32EE-4F95-9E9C-0BDC6AD52EEC}" type="slidenum">
              <a:rPr lang="de-DE"/>
              <a:t>2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35317191" name="Titel 10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latin typeface="Arial"/>
              </a:rPr>
              <a:t>Ergebnisse der best3-Studie</a:t>
            </a:r>
            <a:endParaRPr/>
          </a:p>
        </p:txBody>
      </p:sp>
      <p:pic>
        <p:nvPicPr>
          <p:cNvPr id="253305571" name="Grafik 4" descr="Kreisdiagramm: &quot;Abbildung: Studierene mit und ohne studienerschwerende Beeinträchtigung (in %). 84,1 % Studierende ohne studienerschwerende Beeinträchtigung. 15,9 % Studierende mit studienerschwerender Beeinträchtigung. Davon 65,2 % mit einer psychischen Erkrankung. 13,2 % mit einer chronischen Erkrankung. 7,2 % mit gleich schwerer Mehrfachbeeinträchtigung. 14,3 % mit anderer Beeinträchtigung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43013" y="1298507"/>
            <a:ext cx="2676093" cy="3510574"/>
          </a:xfrm>
          <a:prstGeom prst="rect">
            <a:avLst/>
          </a:prstGeom>
        </p:spPr>
      </p:pic>
      <p:sp>
        <p:nvSpPr>
          <p:cNvPr id="941899555" name="Textfeld 6"/>
          <p:cNvSpPr txBox="1"/>
          <p:nvPr/>
        </p:nvSpPr>
        <p:spPr bwMode="auto">
          <a:xfrm>
            <a:off x="1204913" y="4853945"/>
            <a:ext cx="25762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800">
                <a:latin typeface="Arial"/>
                <a:cs typeface="Arial"/>
              </a:rPr>
              <a:t>Best3 Studie, S. 5</a:t>
            </a:r>
            <a:endParaRPr/>
          </a:p>
        </p:txBody>
      </p:sp>
      <p:pic>
        <p:nvPicPr>
          <p:cNvPr id="1223097080" name="Grafik 5" descr="Balkendiagramm &quot;Abbildung 2.2: Studierene mit studienerschwerender Beeinträchtigung nach Beeinträchtigungsart (in %).  65,2 % mit einer psychischen Erkrankung. 13,2 % mit einer chronischen Erkrankung. 7,2 % mit gleich schwerer Mehrfachbeeinträchtigung. 5,1 % mit anderer Beeinträchtigung. 3,7 % mit Teilleistungsstörung. 2,5 % mit Bewegungsbeeinträchtigung. 1,9 % mit Sehbeeinträchtigung. 1,1 % mit Hörbeeinträchtigung.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913086" y="1052513"/>
            <a:ext cx="6866618" cy="4002562"/>
          </a:xfrm>
          <a:prstGeom prst="rect">
            <a:avLst/>
          </a:prstGeom>
        </p:spPr>
      </p:pic>
      <p:sp>
        <p:nvSpPr>
          <p:cNvPr id="357682793" name="Textfeld 7"/>
          <p:cNvSpPr txBox="1"/>
          <p:nvPr/>
        </p:nvSpPr>
        <p:spPr bwMode="auto">
          <a:xfrm>
            <a:off x="4913086" y="5055075"/>
            <a:ext cx="27867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800">
                <a:latin typeface="Arial"/>
                <a:cs typeface="Arial"/>
              </a:rPr>
              <a:t>Best3 Studie, S. 22</a:t>
            </a:r>
            <a:endParaRPr/>
          </a:p>
        </p:txBody>
      </p:sp>
      <p:sp>
        <p:nvSpPr>
          <p:cNvPr id="1816221418" name="Textplatzhalter 12"/>
          <p:cNvSpPr>
            <a:spLocks noGrp="1"/>
          </p:cNvSpPr>
          <p:nvPr>
            <p:ph type="body" idx="13"/>
          </p:nvPr>
        </p:nvSpPr>
        <p:spPr bwMode="auto">
          <a:xfrm>
            <a:off x="1243013" y="5797551"/>
            <a:ext cx="10785475" cy="214312"/>
          </a:xfrm>
        </p:spPr>
        <p:txBody>
          <a:bodyPr rtlCol="0"/>
          <a:lstStyle/>
          <a:p>
            <a:pPr>
              <a:spcBef>
                <a:spcPts val="0"/>
              </a:spcBef>
              <a:defRPr/>
            </a:pPr>
            <a:r>
              <a:rPr lang="de-DE" u="sng">
                <a:hlinkClick r:id="rId5" tooltip="https://www.studierendenwerke.de/beitrag/die-studierendenbefragung-in-deutschland-best3-studieren-mit-einer-gesundheitlichen-beeintraechtigung"/>
              </a:rPr>
              <a:t>Link: Studierendenbefragung in Deutschland - best3</a:t>
            </a:r>
            <a:r>
              <a:rPr lang="de-DE"/>
              <a:t> </a:t>
            </a:r>
          </a:p>
        </p:txBody>
      </p:sp>
      <p:sp>
        <p:nvSpPr>
          <p:cNvPr id="1021874110" name="Datumsplatzhalter 2"/>
          <p:cNvSpPr>
            <a:spLocks noGrp="1"/>
          </p:cNvSpPr>
          <p:nvPr>
            <p:ph type="dt" sz="quarter" idx="14"/>
          </p:nvPr>
        </p:nvSpPr>
        <p:spPr bwMode="auto">
          <a:prstGeom prst="rect">
            <a:avLst/>
          </a:prstGeom>
          <a:noFill/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/>
              <a:t>15.05.2025</a:t>
            </a:r>
          </a:p>
        </p:txBody>
      </p:sp>
      <p:sp>
        <p:nvSpPr>
          <p:cNvPr id="629932179" name="Foliennummernplatzhalter 3"/>
          <p:cNvSpPr>
            <a:spLocks noGrp="1"/>
          </p:cNvSpPr>
          <p:nvPr>
            <p:ph type="sldNum" sz="quarter" idx="15"/>
          </p:nvPr>
        </p:nvSpPr>
        <p:spPr bwMode="auto">
          <a:prstGeom prst="rect">
            <a:avLst/>
          </a:prstGeo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/>
              <a:t>Seite </a:t>
            </a:r>
            <a:fld id="{774AB95E-8A86-426C-9DE7-327A22F025AC}" type="slidenum">
              <a:rPr lang="de-DE"/>
              <a:t>3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08641558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Was wollen wir mit Beyond the Chalkboard erreichen?</a:t>
            </a:r>
          </a:p>
        </p:txBody>
      </p:sp>
      <p:sp>
        <p:nvSpPr>
          <p:cNvPr id="1074567708" name="Inhaltsplatzhalter 2"/>
          <p:cNvSpPr>
            <a:spLocks noGrp="1"/>
          </p:cNvSpPr>
          <p:nvPr>
            <p:ph sz="quarter" idx="12"/>
          </p:nvPr>
        </p:nvSpPr>
        <p:spPr bwMode="auto">
          <a:xfrm>
            <a:off x="1204913" y="1548000"/>
            <a:ext cx="10799762" cy="3352474"/>
          </a:xfrm>
        </p:spPr>
        <p:txBody>
          <a:bodyPr/>
          <a:lstStyle/>
          <a:p>
            <a:pPr>
              <a:defRPr/>
            </a:pPr>
            <a:r>
              <a:rPr lang="de-DE"/>
              <a:t>Das Ziel von </a:t>
            </a:r>
            <a:r>
              <a:rPr lang="de-DE" i="1"/>
              <a:t>BtC</a:t>
            </a:r>
            <a:r>
              <a:rPr lang="de-DE"/>
              <a:t> ist der </a:t>
            </a:r>
            <a:r>
              <a:rPr lang="de-DE" b="1"/>
              <a:t>Abbau von Barrieren für Menschen mit psychischen Erkrankungen </a:t>
            </a:r>
            <a:r>
              <a:rPr lang="de-DE"/>
              <a:t>in Hochschulen, insbesondere für betroffene Studierende.</a:t>
            </a:r>
            <a:endParaRPr/>
          </a:p>
          <a:p>
            <a:pPr>
              <a:defRPr/>
            </a:pPr>
            <a:endParaRPr lang="de-DE"/>
          </a:p>
          <a:p>
            <a:pPr>
              <a:defRPr/>
            </a:pPr>
            <a:r>
              <a:rPr lang="de-DE"/>
              <a:t>Dazu sollen einerseits Barrieren für psychisch erkrankte Studierende sichtbar und virtuell erfahrbar werden. Andererseits sollen die Spielenden dazu motiviert werden, sich für den Abbau dieser Barrieren zu engagieren.</a:t>
            </a:r>
            <a:endParaRPr/>
          </a:p>
          <a:p>
            <a:pPr>
              <a:defRPr/>
            </a:pPr>
            <a:endParaRPr lang="de-DE"/>
          </a:p>
          <a:p>
            <a:pPr>
              <a:defRPr/>
            </a:pPr>
            <a:r>
              <a:rPr lang="de-DE"/>
              <a:t>In der Entwicklung streben wir „Basic“ gemäß der Game Accessibility Guidelines an.</a:t>
            </a:r>
          </a:p>
          <a:p>
            <a:pPr>
              <a:defRPr/>
            </a:pPr>
            <a:endParaRPr lang="de-DE"/>
          </a:p>
        </p:txBody>
      </p:sp>
      <p:sp>
        <p:nvSpPr>
          <p:cNvPr id="1076745406" name="Textfeld 6"/>
          <p:cNvSpPr txBox="1"/>
          <p:nvPr/>
        </p:nvSpPr>
        <p:spPr bwMode="auto">
          <a:xfrm>
            <a:off x="1118586" y="5611168"/>
            <a:ext cx="6347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900" u="sng">
                <a:hlinkClick r:id="rId3" tooltip="https://gameaccessibilityguidelines.com/"/>
              </a:rPr>
              <a:t>Link zu Game Accessibility Guidelines</a:t>
            </a:r>
            <a:r>
              <a:rPr lang="de-DE" sz="900"/>
              <a:t> </a:t>
            </a:r>
            <a:endParaRPr/>
          </a:p>
        </p:txBody>
      </p:sp>
      <p:sp>
        <p:nvSpPr>
          <p:cNvPr id="524487367" name="Datumsplatzhalter 4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15.05.2025</a:t>
            </a:r>
          </a:p>
        </p:txBody>
      </p:sp>
      <p:sp>
        <p:nvSpPr>
          <p:cNvPr id="1125071035" name="Foliennummernplatzhalter 5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Seite </a:t>
            </a:r>
            <a:fld id="{43310F81-32EE-4F95-9E9C-0BDC6AD52EEC}" type="slidenum">
              <a:rPr lang="de-DE"/>
              <a:t>4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8590155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Lerne unseren Prototypen kennen</a:t>
            </a:r>
            <a:endParaRPr/>
          </a:p>
        </p:txBody>
      </p:sp>
      <p:pic>
        <p:nvPicPr>
          <p:cNvPr id="2076463655" name="Grafik 13" descr="Bildschirmfoto.  Eine weiße Person mit mittellangen braunen Haaren steht vor einer Wand. Sie trägt einen Rucksack und hält ein Buch in der Hand."/>
          <p:cNvPicPr>
            <a:picLocks noChangeAspect="1"/>
          </p:cNvPicPr>
          <p:nvPr/>
        </p:nvPicPr>
        <p:blipFill>
          <a:blip r:embed="rId3"/>
          <a:srcRect t="-1" r="4706" b="29828"/>
          <a:stretch/>
        </p:blipFill>
        <p:spPr bwMode="auto">
          <a:xfrm>
            <a:off x="1206500" y="1164039"/>
            <a:ext cx="3463933" cy="2727241"/>
          </a:xfrm>
          <a:prstGeom prst="rect">
            <a:avLst/>
          </a:prstGeom>
        </p:spPr>
      </p:pic>
      <p:sp>
        <p:nvSpPr>
          <p:cNvPr id="186976458" name="Textplatzhalter 2"/>
          <p:cNvSpPr txBox="1"/>
          <p:nvPr/>
        </p:nvSpPr>
        <p:spPr bwMode="auto">
          <a:xfrm>
            <a:off x="1189347" y="4038606"/>
            <a:ext cx="3456000" cy="150023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 b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indent="0" algn="l" defTabSz="45720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>
              <a:lnSpc>
                <a:spcPct val="112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Wingdings"/>
              <a:buNone/>
              <a:defRPr sz="16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3pPr>
            <a:lvl4pPr marL="1371600" indent="0" algn="l" defTabSz="457200">
              <a:lnSpc>
                <a:spcPct val="112000"/>
              </a:lnSpc>
              <a:spcBef>
                <a:spcPts val="500"/>
              </a:spcBef>
              <a:spcAft>
                <a:spcPts val="0"/>
              </a:spcAft>
              <a:buClr>
                <a:srgbClr val="9D167A"/>
              </a:buClr>
              <a:buFont typeface="Wingdings"/>
              <a:buNone/>
              <a:defRPr sz="14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4pPr>
            <a:lvl5pPr marL="1828800" indent="0" algn="l" defTabSz="457200">
              <a:lnSpc>
                <a:spcPts val="1600"/>
              </a:lnSpc>
              <a:spcBef>
                <a:spcPts val="500"/>
              </a:spcBef>
              <a:spcAft>
                <a:spcPts val="0"/>
              </a:spcAft>
              <a:buFont typeface="Symbol"/>
              <a:buNone/>
              <a:defRPr sz="14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5pPr>
            <a:lvl6pPr marL="2286000" indent="0" algn="l" defTabSz="4572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2000"/>
              </a:lnSpc>
              <a:defRPr/>
            </a:pPr>
            <a:r>
              <a:rPr lang="de-DE" sz="1600" b="1">
                <a:solidFill>
                  <a:schemeClr val="tx1"/>
                </a:solidFill>
              </a:rPr>
              <a:t>Sam</a:t>
            </a:r>
            <a:endParaRPr/>
          </a:p>
          <a:p>
            <a:pPr marL="171450" indent="-171450">
              <a:lnSpc>
                <a:spcPct val="112000"/>
              </a:lnSpc>
              <a:buFont typeface="Arial"/>
              <a:buChar char="•"/>
              <a:defRPr/>
            </a:pPr>
            <a:r>
              <a:rPr lang="de-DE" sz="1600">
                <a:solidFill>
                  <a:schemeClr val="tx1"/>
                </a:solidFill>
              </a:rPr>
              <a:t>Genderneutrale Spielfigur</a:t>
            </a:r>
            <a:endParaRPr/>
          </a:p>
          <a:p>
            <a:pPr marL="171450" indent="-171450">
              <a:lnSpc>
                <a:spcPct val="112000"/>
              </a:lnSpc>
              <a:buFont typeface="Arial"/>
              <a:buChar char="•"/>
              <a:defRPr/>
            </a:pPr>
            <a:r>
              <a:rPr lang="de-DE" sz="1600">
                <a:solidFill>
                  <a:schemeClr val="tx1"/>
                </a:solidFill>
              </a:rPr>
              <a:t>Studiert mit einer psychischen Erkrankung </a:t>
            </a:r>
            <a:endParaRPr/>
          </a:p>
          <a:p>
            <a:pPr marL="171450" indent="-171450">
              <a:lnSpc>
                <a:spcPct val="112000"/>
              </a:lnSpc>
              <a:buFont typeface="Arial"/>
              <a:buChar char="•"/>
              <a:defRPr/>
            </a:pPr>
            <a:r>
              <a:rPr lang="de-DE" sz="1600">
                <a:solidFill>
                  <a:schemeClr val="tx1"/>
                </a:solidFill>
              </a:rPr>
              <a:t>Begrenzte Handlungsoptionen während des Spiels</a:t>
            </a:r>
            <a:endParaRPr/>
          </a:p>
        </p:txBody>
      </p:sp>
      <p:pic>
        <p:nvPicPr>
          <p:cNvPr id="1861197315" name="Grafik 15" descr="Bildschirmfoto. 2 Personen stehen nebeneinander in einem Seminarraum. Im Hintergrund eine Tafel und ein Pult mit einer Tastatur."/>
          <p:cNvPicPr>
            <a:picLocks noChangeAspect="1"/>
          </p:cNvPicPr>
          <p:nvPr/>
        </p:nvPicPr>
        <p:blipFill>
          <a:blip r:embed="rId4"/>
          <a:srcRect l="13762" t="7622" r="14099" b="30271"/>
          <a:stretch/>
        </p:blipFill>
        <p:spPr bwMode="auto">
          <a:xfrm>
            <a:off x="4811784" y="1164039"/>
            <a:ext cx="3545840" cy="2702560"/>
          </a:xfrm>
          <a:prstGeom prst="rect">
            <a:avLst/>
          </a:prstGeom>
        </p:spPr>
      </p:pic>
      <p:sp>
        <p:nvSpPr>
          <p:cNvPr id="2108065747" name="Textplatzhalter 4"/>
          <p:cNvSpPr txBox="1"/>
          <p:nvPr/>
        </p:nvSpPr>
        <p:spPr bwMode="auto">
          <a:xfrm>
            <a:off x="4869010" y="4038606"/>
            <a:ext cx="3456000" cy="1748413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 algn="l" defTabSz="457200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600" b="1">
                <a:latin typeface="Arial"/>
                <a:cs typeface="+mn-cs"/>
              </a:rPr>
              <a:t>Beyond the Chalkboard</a:t>
            </a:r>
          </a:p>
          <a:p>
            <a:pPr marL="171450" indent="-17145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de-DE" sz="1600">
                <a:latin typeface="Arial"/>
                <a:cs typeface="+mn-cs"/>
              </a:rPr>
              <a:t>Setting zwischen Apartment,  Hörsaal und Außengelände</a:t>
            </a:r>
            <a:endParaRPr/>
          </a:p>
          <a:p>
            <a:pPr marL="171450" indent="-17145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de-DE" sz="1600">
                <a:latin typeface="Arial"/>
                <a:cs typeface="+mn-cs"/>
              </a:rPr>
              <a:t>Bewältigung von Alltags- und Studienanforderungen und Gefühlsmanagement</a:t>
            </a:r>
            <a:endParaRPr/>
          </a:p>
        </p:txBody>
      </p:sp>
      <p:pic>
        <p:nvPicPr>
          <p:cNvPr id="479163349" name="Grafik 12" descr="Bildschirmfotot. Nahaufnahme eines Kopfes. Darin die Umrisse eines Gehirns. In dem Gehirn sind verschiedenefarbige geografiche Formen. Ein Teil des Gehirns ist grau hinter legt. Der andere Teil ist bunt. Darüber steht: &quot;Gedanken sortieren&quot;."/>
          <p:cNvPicPr>
            <a:picLocks noChangeAspect="1"/>
          </p:cNvPicPr>
          <p:nvPr/>
        </p:nvPicPr>
        <p:blipFill>
          <a:blip r:embed="rId5"/>
          <a:srcRect b="19305"/>
          <a:stretch/>
        </p:blipFill>
        <p:spPr bwMode="auto">
          <a:xfrm>
            <a:off x="8516130" y="1164039"/>
            <a:ext cx="3475344" cy="2671290"/>
          </a:xfrm>
          <a:prstGeom prst="rect">
            <a:avLst/>
          </a:prstGeom>
        </p:spPr>
      </p:pic>
      <p:sp>
        <p:nvSpPr>
          <p:cNvPr id="1287856702" name="Textplatzhalter 6"/>
          <p:cNvSpPr txBox="1"/>
          <p:nvPr/>
        </p:nvSpPr>
        <p:spPr bwMode="auto">
          <a:xfrm>
            <a:off x="8516130" y="4038606"/>
            <a:ext cx="3456000" cy="1500233"/>
          </a:xfrm>
          <a:prstGeom prst="rect">
            <a:avLst/>
          </a:prstGeom>
        </p:spPr>
        <p:txBody>
          <a:bodyPr/>
          <a:lstStyle>
            <a:lvl1pPr algn="l" defTabSz="45720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357188" indent="-171450" algn="l" defTabSz="45720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5738" algn="l" defTabSz="457200">
              <a:lnSpc>
                <a:spcPct val="112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18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714375" indent="-171450" algn="l" defTabSz="457200">
              <a:lnSpc>
                <a:spcPct val="112000"/>
              </a:lnSpc>
              <a:spcBef>
                <a:spcPts val="500"/>
              </a:spcBef>
              <a:spcAft>
                <a:spcPts val="0"/>
              </a:spcAft>
              <a:buClr>
                <a:srgbClr val="9D167A"/>
              </a:buClr>
              <a:buFont typeface="Wingdings"/>
              <a:buChar char="§"/>
              <a:defRPr sz="18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074738" indent="-177800" algn="l" defTabSz="457200">
              <a:lnSpc>
                <a:spcPts val="1600"/>
              </a:lnSpc>
              <a:spcBef>
                <a:spcPts val="500"/>
              </a:spcBef>
              <a:spcAft>
                <a:spcPts val="0"/>
              </a:spcAft>
              <a:buFont typeface="Symbol"/>
              <a:buChar char="-"/>
              <a:defRPr sz="20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600" b="1"/>
              <a:t>Gedanken</a:t>
            </a:r>
            <a:endParaRPr lang="de-DE"/>
          </a:p>
          <a:p>
            <a:pPr marL="171450" indent="-171450">
              <a:buFont typeface="Arial"/>
              <a:buChar char="•"/>
              <a:defRPr/>
            </a:pPr>
            <a:r>
              <a:rPr lang="de-DE" sz="1600"/>
              <a:t>Nebel/ Unterbewusstsein</a:t>
            </a:r>
            <a:endParaRPr/>
          </a:p>
          <a:p>
            <a:pPr marL="171450" indent="-171450">
              <a:buFont typeface="Arial"/>
              <a:buChar char="•"/>
              <a:defRPr/>
            </a:pPr>
            <a:r>
              <a:rPr lang="de-DE" sz="1600"/>
              <a:t>Unterschiedliche Größe und Schwere der Gedanken</a:t>
            </a:r>
            <a:endParaRPr/>
          </a:p>
        </p:txBody>
      </p:sp>
      <p:sp>
        <p:nvSpPr>
          <p:cNvPr id="508032783" name="Datumsplatzhalter 4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pPr>
              <a:defRPr/>
            </a:pPr>
            <a:fld id="{7E4165A3-ACD9-4AA5-B95A-82DA06B8D41A}" type="datetime1">
              <a:rPr lang="de-DE"/>
              <a:t>15.05.2025</a:t>
            </a:fld>
            <a:endParaRPr lang="de-DE"/>
          </a:p>
        </p:txBody>
      </p:sp>
      <p:sp>
        <p:nvSpPr>
          <p:cNvPr id="669766905" name="Foliennummernplatzhalter 5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Seite </a:t>
            </a:r>
            <a:fld id="{43310F81-32EE-4F95-9E9C-0BDC6AD52EEC}" type="slidenum">
              <a:rPr lang="de-DE"/>
              <a:t>5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51165880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Demo Spielen – 15 min</a:t>
            </a:r>
          </a:p>
        </p:txBody>
      </p:sp>
      <p:pic>
        <p:nvPicPr>
          <p:cNvPr id="1812939525" name="Bildplatzhalter 7" descr="Titelbild des Prototypen Beyond the Chalkboard (Mai 2025). Eine Person steht vor einer mit Formeln und einem Graphen beschriebenen Tafel.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0748" b="20748"/>
          <a:stretch/>
        </p:blipFill>
        <p:spPr bwMode="auto">
          <a:xfrm>
            <a:off x="1206500" y="44450"/>
            <a:ext cx="10985500" cy="3067050"/>
          </a:xfrm>
          <a:prstGeom prst="rect">
            <a:avLst/>
          </a:prstGeom>
        </p:spPr>
      </p:pic>
      <p:sp>
        <p:nvSpPr>
          <p:cNvPr id="915516171" name="Textplatzhalter 3"/>
          <p:cNvSpPr>
            <a:spLocks noGrp="1"/>
          </p:cNvSpPr>
          <p:nvPr>
            <p:ph type="body" sz="quarter" idx="15"/>
          </p:nvPr>
        </p:nvSpPr>
        <p:spPr bwMode="auto">
          <a:xfrm>
            <a:off x="1206000" y="4490403"/>
            <a:ext cx="10800000" cy="1313997"/>
          </a:xfrm>
        </p:spPr>
        <p:txBody>
          <a:bodyPr/>
          <a:lstStyle/>
          <a:p>
            <a:pPr>
              <a:defRPr/>
            </a:pPr>
            <a:r>
              <a:rPr lang="en-US" u="sng">
                <a:hlinkClick r:id="rId4" tooltip="https://beyond-test-4.spoonful.games/"/>
              </a:rPr>
              <a:t>Link zum Prototypen von Beyond the Chalkboard</a:t>
            </a:r>
            <a:endParaRPr lang="en-US"/>
          </a:p>
          <a:p>
            <a:pPr>
              <a:defRPr/>
            </a:pPr>
            <a:r>
              <a:rPr lang="de-DE"/>
              <a:t>Kleingruppen und Austausch (2-5 Personen)</a:t>
            </a:r>
            <a:endParaRPr/>
          </a:p>
          <a:p>
            <a:pPr>
              <a:defRPr/>
            </a:pPr>
            <a:endParaRPr lang="de-DE"/>
          </a:p>
          <a:p>
            <a:pPr>
              <a:defRPr/>
            </a:pPr>
            <a:r>
              <a:rPr lang="de-DE" b="1"/>
              <a:t>Hinweis: </a:t>
            </a:r>
            <a:r>
              <a:rPr lang="de-DE"/>
              <a:t>Bisher nur in der Wohnung mit Inhalt gefüllt</a:t>
            </a:r>
          </a:p>
        </p:txBody>
      </p:sp>
      <p:sp>
        <p:nvSpPr>
          <p:cNvPr id="1080018644" name="Datumsplatzhalter 4"/>
          <p:cNvSpPr>
            <a:spLocks noGrp="1"/>
          </p:cNvSpPr>
          <p:nvPr>
            <p:ph type="dt" sz="half" idx="16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15.05.2025</a:t>
            </a:r>
          </a:p>
        </p:txBody>
      </p:sp>
      <p:sp>
        <p:nvSpPr>
          <p:cNvPr id="399148978" name="Foliennummernplatzhalter 5"/>
          <p:cNvSpPr>
            <a:spLocks noGrp="1"/>
          </p:cNvSpPr>
          <p:nvPr>
            <p:ph type="sldNum" sz="quarter" idx="17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Seite </a:t>
            </a:r>
            <a:fld id="{538D2255-8A42-41C6-B7FD-A8F81B1858ED}" type="slidenum">
              <a:rPr lang="de-DE"/>
              <a:t>6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Ergebnisse der </a:t>
            </a:r>
            <a:r>
              <a:rPr lang="de-DE" dirty="0" smtClean="0"/>
              <a:t>Kleingruppen-Diskussion (1/3): </a:t>
            </a:r>
            <a:endParaRPr lang="de-DE" dirty="0"/>
          </a:p>
        </p:txBody>
      </p:sp>
      <p:graphicFrame>
        <p:nvGraphicFramePr>
          <p:cNvPr id="7" name="Tabelle" descr="Tabelle mit 3 Spalten: 1. &quot;Gruppe&quot; 2. &quot;Was sind eure ersten Eindrücke zum Spiel. &quot;3. &quot;Sam kommt in eure Lehrveranstaltung. Was würde das für euch bedeuten?&quot;&#10;Hier sind die Inhalte von Gruppe Jasmin zu sehen. In Spalte 2 steht zu &quot;Was sind eure ersten Eindrücke zum Spiel.&quot;: &#10;- Verdeutlichen, dass es nur ein Beispiel ist -&gt; individuelles Beispiel für vielfältige Studierende&#10;- Hintergrundmusik ablenkend&#10;- Gedankensortierung zu leicht?&#10;In Spalte 3 steht zu &quot;Sam kommt in eure Lehrveranstaltung. Was würde das für euch bedeuten?&quot;: &#10;- Verspätungen —&gt; wie reagieren Kommiliton*innen Lehrenden&#10;- Sam schläft ein&#10;- Ablenkungsmöglichkeiten im Hörsaal und Seminar&#10;- Wie hält man die Konzentration aufrecht?&#10;- Didaktik der Lehrveranstaltung (Strukturierung und Gliederung)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1713623"/>
              </p:ext>
            </p:extLst>
          </p:nvPr>
        </p:nvGraphicFramePr>
        <p:xfrm>
          <a:off x="913048" y="1483921"/>
          <a:ext cx="10799762" cy="1521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3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4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13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53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de-DE" sz="1200" dirty="0"/>
                        <a:t>Gruppe</a:t>
                      </a: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200" dirty="0">
                          <a:latin typeface="Arial"/>
                          <a:cs typeface="Arial"/>
                        </a:rPr>
                        <a:t>Was sind eure ersten Eindrücke zum Spiel?</a:t>
                      </a: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200">
                          <a:latin typeface="Arial"/>
                          <a:cs typeface="Arial"/>
                        </a:rPr>
                        <a:t>Sam kommt in eure Lehrveranstaltung. Was würde das für euch bedeuten?</a:t>
                      </a:r>
                      <a:endParaRPr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48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de-DE" sz="1200"/>
                        <a:t>Jasmin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Symbol" panose="05050102010706020507" pitchFamily="18" charset="2"/>
                        <a:buChar char="-"/>
                      </a:pPr>
                      <a:r>
                        <a:rPr lang="de-DE" sz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Verdeutlichen, dass es nur ein Beispiel ist -&gt; individuelles Beispiel für vielfältige Studierende</a:t>
                      </a:r>
                    </a:p>
                    <a:p>
                      <a:pPr marL="285750" lvl="0" indent="-285750">
                        <a:buFont typeface="Symbol" panose="05050102010706020507" pitchFamily="18" charset="2"/>
                        <a:buChar char="-"/>
                      </a:pPr>
                      <a:r>
                        <a:rPr lang="de-DE" sz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Hintergrundmusik ablenkend</a:t>
                      </a:r>
                    </a:p>
                    <a:p>
                      <a:pPr marL="285750" lvl="0" indent="-285750">
                        <a:buFont typeface="Symbol" panose="05050102010706020507" pitchFamily="18" charset="2"/>
                        <a:buChar char="-"/>
                      </a:pPr>
                      <a:r>
                        <a:rPr lang="de-DE" sz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Gedankensortierung zu leicht?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7793" indent="-217793">
                        <a:buFont typeface="Arial"/>
                        <a:buChar char="–"/>
                        <a:defRPr/>
                      </a:pPr>
                      <a:r>
                        <a:rPr lang="de-DE" sz="1200" dirty="0"/>
                        <a:t>Verspätungen —&gt; wie reagieren </a:t>
                      </a:r>
                      <a:r>
                        <a:rPr lang="de-DE" sz="1200" dirty="0" err="1"/>
                        <a:t>Kommiliton</a:t>
                      </a:r>
                      <a:r>
                        <a:rPr lang="de-DE" sz="1200" dirty="0"/>
                        <a:t>*innen Lehrenden</a:t>
                      </a:r>
                    </a:p>
                    <a:p>
                      <a:pPr marL="217793" indent="-217793">
                        <a:buFont typeface="Arial"/>
                        <a:buChar char="–"/>
                        <a:defRPr/>
                      </a:pPr>
                      <a:r>
                        <a:rPr lang="de-DE" sz="1200" dirty="0"/>
                        <a:t>Sam schläft ein</a:t>
                      </a:r>
                    </a:p>
                    <a:p>
                      <a:pPr marL="217793" indent="-217793">
                        <a:buFont typeface="Arial"/>
                        <a:buChar char="–"/>
                        <a:defRPr/>
                      </a:pPr>
                      <a:r>
                        <a:rPr lang="de-DE" sz="1200" dirty="0"/>
                        <a:t>Ablenkungsmöglichkeiten im Hörsaal und Seminar</a:t>
                      </a:r>
                    </a:p>
                    <a:p>
                      <a:pPr marL="217793" indent="-217793">
                        <a:buFont typeface="Arial"/>
                        <a:buChar char="–"/>
                        <a:defRPr/>
                      </a:pPr>
                      <a:r>
                        <a:rPr lang="de-DE" sz="1200" dirty="0"/>
                        <a:t>Wie hält man die Konzentration aufrecht?</a:t>
                      </a:r>
                    </a:p>
                    <a:p>
                      <a:pPr marL="217793" indent="-217793">
                        <a:buFont typeface="Arial"/>
                        <a:buChar char="–"/>
                        <a:defRPr/>
                      </a:pPr>
                      <a:r>
                        <a:rPr lang="de-DE" sz="1200" dirty="0"/>
                        <a:t>Didaktik der Lehrveranstaltung (Strukturierung und Gliederung)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platzhalter 3" hidden="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7E4165A3-ACD9-4AA5-B95A-82DA06B8D41A}" type="datetime1">
              <a:rPr lang="de-DE" smtClean="0"/>
              <a:t>15.05.2025</a:t>
            </a:fld>
            <a:endParaRPr lang="de-DE"/>
          </a:p>
        </p:txBody>
      </p:sp>
      <p:sp>
        <p:nvSpPr>
          <p:cNvPr id="6" name="Foliennummer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43310F81-32EE-4F95-9E9C-0BDC6AD52EE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181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Ergebnisse der </a:t>
            </a:r>
            <a:r>
              <a:rPr lang="de-DE" dirty="0" smtClean="0"/>
              <a:t>Kleingruppen-Diskussion (2/3): </a:t>
            </a:r>
            <a:endParaRPr lang="de-DE" dirty="0"/>
          </a:p>
        </p:txBody>
      </p:sp>
      <p:graphicFrame>
        <p:nvGraphicFramePr>
          <p:cNvPr id="8" name="Tabelle" descr="Tabelle mit 3 Spalten: 1. &quot;Gruppe&quot; 2. &quot;Was sind eure ersten Eindrücke zum Spiel. &quot;3. &quot;Sam kommt in eure Lehrveranstaltung. Was würde das für euch bedeuten?&quot;&#10;Hier sind die Inhalte von Gruppe Klara zu sehen. In Spalte 2 steht zu &quot;Was sind eure ersten Eindrücke zum Spiel.&quot;: &#10;- Interessant, dass Sam bereits angezogen ist&#10;- Könnte Sam nach Anklicken von Krümel auch noch „nichts“ tun? Also die Interaktion abbrechen?&#10;- Im Seminarraum: Kann Sam auch einen Platz ganz hinten wählen, sich quasi verstecken/zurückziehen?&#10;- Storyline - kennt man die Leute schon? - Sind das neue Menschen? (Herausforderung, dass wir am zweiten Tag starten)&#10;- sehr schön gemacht&#10;In Spalte 3 steht zu &quot;Sam kommt in eure Lehrveranstaltung. Was würde das für euch bedeuten?&quot;: &#10;- Sam würde an viele Ecken stoßen, viele Hürden in Praktika (zwei mal zu spät kommen, raus...)&#10;- sehr lange Tage, wenig Ruhe, belastend&#10;- es ist schwer, Unterstützung zu geben&#10;- Herausforderung Struktur - einerseits Halt und Steuerung und gleichzeitig wechseln Elemente sehr schnell, weil Strukturen dann doch nicht eingehalten werden&#10;- Wahlmöglichkeiten bei Abgaben wären toll, Flexibilität ermöglichen&#10;- Wie ist es mit (spontanen) Gruppenarbeiten?&#10;- Anwesenheitspflicht als Herausforderung, die eventuell zu umgehen ist&#10;- Wie bringe ich Personen in sicheren Kontakt?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97149550"/>
              </p:ext>
            </p:extLst>
          </p:nvPr>
        </p:nvGraphicFramePr>
        <p:xfrm>
          <a:off x="913048" y="1483921"/>
          <a:ext cx="10799762" cy="2884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7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1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60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799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de-DE" sz="1200" dirty="0"/>
                        <a:t>Gruppe</a:t>
                      </a: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200" dirty="0">
                          <a:latin typeface="Arial"/>
                          <a:cs typeface="Arial"/>
                        </a:rPr>
                        <a:t>Was sind eure ersten Eindrücke zum Spiel?</a:t>
                      </a: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200" dirty="0">
                          <a:latin typeface="Arial"/>
                          <a:cs typeface="Arial"/>
                        </a:rPr>
                        <a:t>Sam kommt in eure Lehrveranstaltung. Was würde das für euch bedeuten?</a:t>
                      </a:r>
                      <a:endParaRPr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682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de-DE" sz="1200" dirty="0"/>
                        <a:t>Klara</a:t>
                      </a: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7793" indent="-217793">
                        <a:buFont typeface="Arial"/>
                        <a:buChar char="–"/>
                        <a:defRPr/>
                      </a:pPr>
                      <a:r>
                        <a:rPr lang="de-DE" sz="1200" dirty="0"/>
                        <a:t>Interessant, dass Sam bereits angezogen ist</a:t>
                      </a:r>
                    </a:p>
                    <a:p>
                      <a:pPr marL="217793" indent="-217793">
                        <a:buFont typeface="Arial"/>
                        <a:buChar char="–"/>
                        <a:defRPr/>
                      </a:pPr>
                      <a:r>
                        <a:rPr lang="de-DE" sz="1200" dirty="0"/>
                        <a:t>Könnte Sam nach Anklicken von Krümel auch noch „nichts“ tun? Also die Interaktion abbrechen?</a:t>
                      </a:r>
                    </a:p>
                    <a:p>
                      <a:pPr marL="217793" indent="-217793">
                        <a:buFont typeface="Arial"/>
                        <a:buChar char="–"/>
                        <a:defRPr/>
                      </a:pPr>
                      <a:r>
                        <a:rPr lang="de-DE" sz="1200" dirty="0"/>
                        <a:t>Im Seminarraum - Kann Sam auch einen Platz ganz hinten wählen, sich quasi verstecken/zurückziehen?</a:t>
                      </a:r>
                    </a:p>
                    <a:p>
                      <a:pPr marL="217793" indent="-217793">
                        <a:buFont typeface="Arial"/>
                        <a:buChar char="–"/>
                        <a:defRPr/>
                      </a:pPr>
                      <a:r>
                        <a:rPr lang="de-DE" sz="1200" dirty="0" err="1"/>
                        <a:t>Storyline</a:t>
                      </a:r>
                      <a:r>
                        <a:rPr lang="de-DE" sz="1200" dirty="0"/>
                        <a:t> - kennt man die Leute schon? Sind das neue Menschen? (Herausforderung, dass wir am zweiten Tag starten)</a:t>
                      </a:r>
                    </a:p>
                    <a:p>
                      <a:pPr marL="217793" indent="-217793">
                        <a:buFont typeface="Arial"/>
                        <a:buChar char="–"/>
                        <a:defRPr/>
                      </a:pPr>
                      <a:r>
                        <a:rPr lang="de-DE" sz="1200" dirty="0"/>
                        <a:t>sehr schön gemacht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3879" indent="-283879">
                        <a:buFont typeface="Arial"/>
                        <a:buChar char="–"/>
                        <a:defRPr/>
                      </a:pPr>
                      <a:r>
                        <a:rPr lang="de-DE" sz="1200" dirty="0"/>
                        <a:t>Sam würde an viele Ecken stoßen, viele Hürden in Praktika (zwei mal zu spät kommen, raus...)</a:t>
                      </a:r>
                      <a:endParaRPr sz="1200" dirty="0"/>
                    </a:p>
                    <a:p>
                      <a:pPr marL="283879" indent="-283879">
                        <a:buFont typeface="Arial"/>
                        <a:buChar char="–"/>
                        <a:defRPr/>
                      </a:pPr>
                      <a:r>
                        <a:rPr lang="de-DE" sz="1200" dirty="0"/>
                        <a:t>sehr lange Tage, wenig Ruhe, belastend</a:t>
                      </a:r>
                    </a:p>
                    <a:p>
                      <a:pPr marL="283879" indent="-283879">
                        <a:buFont typeface="Arial"/>
                        <a:buChar char="–"/>
                        <a:defRPr/>
                      </a:pPr>
                      <a:r>
                        <a:rPr lang="de-DE" sz="1200" dirty="0"/>
                        <a:t>es ist schwer, Unterstützung zu geben</a:t>
                      </a:r>
                    </a:p>
                    <a:p>
                      <a:pPr marL="283879" indent="-283879">
                        <a:buFont typeface="Arial"/>
                        <a:buChar char="–"/>
                        <a:defRPr/>
                      </a:pPr>
                      <a:r>
                        <a:rPr lang="de-DE" sz="1200" dirty="0"/>
                        <a:t>Herausforderung Struktur - einerseits Halt und Steuerung und gleichzeitig wechseln Elemente sehr schnell, weil Strukturen dann doch nicht eingehalten werden</a:t>
                      </a:r>
                    </a:p>
                    <a:p>
                      <a:pPr marL="283879" indent="-283879">
                        <a:buFont typeface="Arial"/>
                        <a:buChar char="–"/>
                        <a:defRPr/>
                      </a:pPr>
                      <a:r>
                        <a:rPr lang="de-DE" sz="1200" dirty="0"/>
                        <a:t>Wahlmöglichkeiten bei Abgaben wären toll, Flexibilität ermöglichen</a:t>
                      </a:r>
                    </a:p>
                    <a:p>
                      <a:pPr marL="283879" indent="-283879">
                        <a:buFont typeface="Arial"/>
                        <a:buChar char="–"/>
                        <a:defRPr/>
                      </a:pPr>
                      <a:r>
                        <a:rPr lang="de-DE" sz="1200" dirty="0"/>
                        <a:t>Wie ist es mit (spontanen) Gruppenarbeiten?</a:t>
                      </a:r>
                    </a:p>
                    <a:p>
                      <a:pPr marL="283879" indent="-283879">
                        <a:buFont typeface="Arial"/>
                        <a:buChar char="–"/>
                        <a:defRPr/>
                      </a:pPr>
                      <a:r>
                        <a:rPr lang="de-DE" sz="1200" dirty="0"/>
                        <a:t>Anwesenheitspflicht als Herausforderung, die eventuell zu umgehen ist</a:t>
                      </a:r>
                    </a:p>
                    <a:p>
                      <a:pPr marL="283879" indent="-283879">
                        <a:buFont typeface="Arial"/>
                        <a:buChar char="–"/>
                        <a:defRPr/>
                      </a:pPr>
                      <a:r>
                        <a:rPr lang="de-DE" sz="1200" dirty="0"/>
                        <a:t>Wie bringe ich Personen in sicheren Kontakt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platzhalter 3" hidden="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7E4165A3-ACD9-4AA5-B95A-82DA06B8D41A}" type="datetime1">
              <a:rPr lang="de-DE" smtClean="0"/>
              <a:t>15.05.2025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43310F81-32EE-4F95-9E9C-0BDC6AD52EE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332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Ergebnisse der </a:t>
            </a:r>
            <a:r>
              <a:rPr lang="de-DE" dirty="0" smtClean="0"/>
              <a:t>Kleingruppen-Diskussion (3/3): </a:t>
            </a:r>
            <a:endParaRPr lang="de-DE" dirty="0"/>
          </a:p>
        </p:txBody>
      </p:sp>
      <p:graphicFrame>
        <p:nvGraphicFramePr>
          <p:cNvPr id="9" name="Tabelle" descr="Tabelle mit 3 Spalten: 1. &quot;Gruppe&quot; 2. &quot;Was sind eure ersten Eindrücke zum Spiel. &quot;3. &quot;Sam kommt in eure Lehrveranstaltung. Was würde das für euch bedeuten?&quot;&#10;Hier sind die Inhalte von Gruppe Maike zu sehen. In Spalte 2 steht zu &quot;Was sind eure ersten Eindrücke zum Spiel.&quot;: &#10;- Gute Darstellung von unspektakulären aber doch aufwendigen Dingen&#10;- Spielweise war direkt verständlich (vielleicht zu einfach?)&#10;- Schöne Optik&#10;- Hintergrundmusik macht nervös -&gt; wurde ausgeschaltet&#10;- Es bewegt sich viel in der Grafik, das ist anstrengend&#10;- Es wird erwartet, dass es schwierig wird&#10;In Spalte 3 steht zu &quot;Sam kommt in eure Lehrveranstaltung. Was würde das für euch bedeuten?&quot;: &#10;- Sam ist schon vor der Veranstaltung am Ende ihrer Kräfte&#10;- Es gibt keinen Platz mehr im Kopf für Seminarinhalte&#10;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0232431"/>
              </p:ext>
            </p:extLst>
          </p:nvPr>
        </p:nvGraphicFramePr>
        <p:xfrm>
          <a:off x="913048" y="1483921"/>
          <a:ext cx="10799762" cy="2234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7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94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53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de-DE" sz="1200" dirty="0"/>
                        <a:t>Gruppe</a:t>
                      </a: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200" dirty="0">
                          <a:latin typeface="Arial"/>
                          <a:cs typeface="Arial"/>
                        </a:rPr>
                        <a:t>Was sind eure ersten Eindrücke zum Spiel?</a:t>
                      </a: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200" dirty="0">
                          <a:latin typeface="Arial"/>
                          <a:cs typeface="Arial"/>
                        </a:rPr>
                        <a:t>Sam kommt in eure Lehrveranstaltung. Was würde das für euch bedeuten?</a:t>
                      </a:r>
                      <a:endParaRPr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872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de-DE" sz="1200" dirty="0"/>
                        <a:t>Maike</a:t>
                      </a: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7793" indent="-217793">
                        <a:buFont typeface="Arial"/>
                        <a:buChar char="–"/>
                        <a:defRPr/>
                      </a:pPr>
                      <a:r>
                        <a:rPr lang="de-DE" sz="1200" dirty="0"/>
                        <a:t>Gute Darstellung von </a:t>
                      </a:r>
                      <a:r>
                        <a:rPr lang="de-DE" sz="1200" dirty="0" smtClean="0"/>
                        <a:t>unspektakulären </a:t>
                      </a:r>
                      <a:r>
                        <a:rPr lang="de-DE" sz="1200" dirty="0"/>
                        <a:t>aber doch aufwendigen Dingen</a:t>
                      </a:r>
                    </a:p>
                    <a:p>
                      <a:pPr marL="217793" indent="-217793">
                        <a:buFont typeface="Arial"/>
                        <a:buChar char="–"/>
                        <a:defRPr/>
                      </a:pPr>
                      <a:r>
                        <a:rPr lang="de-DE" sz="1200" dirty="0"/>
                        <a:t>Spielweise war direkt verständlich (vielleicht zu einfach?)</a:t>
                      </a:r>
                    </a:p>
                    <a:p>
                      <a:pPr marL="217793" indent="-217793">
                        <a:buFont typeface="Arial"/>
                        <a:buChar char="–"/>
                        <a:defRPr/>
                      </a:pPr>
                      <a:r>
                        <a:rPr lang="de-DE" sz="1200" dirty="0"/>
                        <a:t>Schöne Optik</a:t>
                      </a:r>
                    </a:p>
                    <a:p>
                      <a:pPr marL="217793" indent="-217793">
                        <a:buFont typeface="Arial"/>
                        <a:buChar char="–"/>
                        <a:defRPr/>
                      </a:pPr>
                      <a:r>
                        <a:rPr lang="de-DE" sz="1200" dirty="0" smtClean="0"/>
                        <a:t>Hintergrundmusik </a:t>
                      </a:r>
                      <a:r>
                        <a:rPr lang="de-DE" sz="1200" dirty="0"/>
                        <a:t>macht nervös -&gt; wurde ausgeschaltet</a:t>
                      </a:r>
                    </a:p>
                    <a:p>
                      <a:pPr marL="217793" indent="-217793">
                        <a:buFont typeface="Arial"/>
                        <a:buChar char="–"/>
                        <a:defRPr/>
                      </a:pPr>
                      <a:r>
                        <a:rPr lang="de-DE" sz="1200" dirty="0"/>
                        <a:t>Es bewegt sich viel in der Grafik, das ist anstrengend</a:t>
                      </a:r>
                    </a:p>
                    <a:p>
                      <a:pPr marL="217793" indent="-217793">
                        <a:buFont typeface="Arial"/>
                        <a:buChar char="–"/>
                        <a:defRPr/>
                      </a:pPr>
                      <a:r>
                        <a:rPr lang="de-DE" sz="1200" dirty="0"/>
                        <a:t>Es wird erwartet, dass es schwierig wird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7793" indent="-217793">
                        <a:buFont typeface="Arial"/>
                        <a:buChar char="–"/>
                        <a:defRPr/>
                      </a:pPr>
                      <a:r>
                        <a:rPr lang="de-DE" sz="1200" dirty="0"/>
                        <a:t>Sam ist schon vor der Veranstaltung am Ende ihrer Kräfte</a:t>
                      </a:r>
                    </a:p>
                    <a:p>
                      <a:pPr marL="217793" indent="-217793">
                        <a:buFont typeface="Arial"/>
                        <a:buChar char="–"/>
                        <a:defRPr/>
                      </a:pPr>
                      <a:r>
                        <a:rPr lang="de-DE" sz="1200" dirty="0"/>
                        <a:t>Es gibt keinen Platz mehr im Kopf für Seminarinhalte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platzhalter 3" hidden="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7E4165A3-ACD9-4AA5-B95A-82DA06B8D41A}" type="datetime1">
              <a:rPr lang="de-DE" smtClean="0"/>
              <a:t>15.05.2025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43310F81-32EE-4F95-9E9C-0BDC6AD52EE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936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folie_16_9neu">
  <a:themeElements>
    <a:clrScheme name="TH Köln Spektrum">
      <a:dk1>
        <a:srgbClr val="000000"/>
      </a:dk1>
      <a:lt1>
        <a:srgbClr val="FFFFFF"/>
      </a:lt1>
      <a:dk2>
        <a:srgbClr val="808080"/>
      </a:dk2>
      <a:lt2>
        <a:srgbClr val="BFBFBF"/>
      </a:lt2>
      <a:accent1>
        <a:srgbClr val="C00009"/>
      </a:accent1>
      <a:accent2>
        <a:srgbClr val="E24300"/>
      </a:accent2>
      <a:accent3>
        <a:srgbClr val="9D167A"/>
      </a:accent3>
      <a:accent4>
        <a:srgbClr val="00CC00"/>
      </a:accent4>
      <a:accent5>
        <a:srgbClr val="FFFF00"/>
      </a:accent5>
      <a:accent6>
        <a:srgbClr val="259EFF"/>
      </a:accent6>
      <a:hlink>
        <a:srgbClr val="005294"/>
      </a:hlink>
      <a:folHlink>
        <a:srgbClr val="6783B4"/>
      </a:folHlink>
    </a:clrScheme>
    <a:fontScheme name="Office Klassisch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bg1"/>
        </a:solidFill>
        <a:ln w="6350">
          <a:solidFill>
            <a:schemeClr val="tx1"/>
          </a:solidFill>
        </a:ln>
      </a:spPr>
      <a:bodyPr/>
      <a:lstStyle/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  <a:lnDef>
      <a:spPr bwMode="auto">
        <a:prstGeom prst="rect">
          <a:avLst/>
        </a:prstGeom>
        <a:ln w="12700">
          <a:solidFill>
            <a:schemeClr val="tx1"/>
          </a:solidFill>
          <a:tailEnd type="triangle" w="med" len="lg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noFill/>
      </a:spPr>
      <a:bodyPr/>
      <a:lstStyle/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GAAD 2025</Template>
  <TotalTime>0</TotalTime>
  <Words>766</Words>
  <Application>Microsoft Office PowerPoint</Application>
  <PresentationFormat>Breitbild</PresentationFormat>
  <Paragraphs>131</Paragraphs>
  <Slides>11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ＭＳ Ｐゴシック</vt:lpstr>
      <vt:lpstr>Arial</vt:lpstr>
      <vt:lpstr>Arial </vt:lpstr>
      <vt:lpstr>Calibri</vt:lpstr>
      <vt:lpstr>Symbol</vt:lpstr>
      <vt:lpstr>Wingdings</vt:lpstr>
      <vt:lpstr>Masterfolie_16_9neu</vt:lpstr>
      <vt:lpstr>Spielerisch sensibilisieren: Ein interaktives Training mit Beyond the Chalkboard</vt:lpstr>
      <vt:lpstr>Herzlich Willkommen</vt:lpstr>
      <vt:lpstr>Ergebnisse der best3-Studie</vt:lpstr>
      <vt:lpstr>Was wollen wir mit Beyond the Chalkboard erreichen?</vt:lpstr>
      <vt:lpstr>Lerne unseren Prototypen kennen</vt:lpstr>
      <vt:lpstr>Demo Spielen – 15 min</vt:lpstr>
      <vt:lpstr>Ergebnisse der Kleingruppen-Diskussion (1/3): </vt:lpstr>
      <vt:lpstr>Ergebnisse der Kleingruppen-Diskussion (2/3): </vt:lpstr>
      <vt:lpstr>Ergebnisse der Kleingruppen-Diskussion (3/3): </vt:lpstr>
      <vt:lpstr>Abschließende Runde</vt:lpstr>
      <vt:lpstr>Evaluation &amp; Kontakt</vt:lpstr>
    </vt:vector>
  </TitlesOfParts>
  <Company>CIT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Spielerisch sensibilisieren: Ein interaktives Training mit Beyond the Chalkboard</dc:title>
  <dc:creator>Maike Kaul (mkaul1)</dc:creator>
  <cp:lastModifiedBy>Maike Kaul (mkaul1)</cp:lastModifiedBy>
  <cp:revision>42</cp:revision>
  <dcterms:created xsi:type="dcterms:W3CDTF">2025-03-26T14:32:12Z</dcterms:created>
  <dcterms:modified xsi:type="dcterms:W3CDTF">2025-05-15T14:08:59Z</dcterms:modified>
</cp:coreProperties>
</file>