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410" r:id="rId4"/>
    <p:sldId id="426" r:id="rId5"/>
    <p:sldId id="420" r:id="rId6"/>
    <p:sldId id="427" r:id="rId7"/>
    <p:sldId id="428" r:id="rId8"/>
    <p:sldId id="411" r:id="rId9"/>
    <p:sldId id="419" r:id="rId10"/>
    <p:sldId id="417" r:id="rId11"/>
    <p:sldId id="418" r:id="rId12"/>
    <p:sldId id="422" r:id="rId13"/>
    <p:sldId id="412" r:id="rId14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deker, Christine" initials="RC" lastIdx="1" clrIdx="0">
    <p:extLst>
      <p:ext uri="{19B8F6BF-5375-455C-9EA6-DF929625EA0E}">
        <p15:presenceInfo xmlns:p15="http://schemas.microsoft.com/office/powerpoint/2012/main" userId="Redeker, Christ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191"/>
    <a:srgbClr val="07A1E2"/>
    <a:srgbClr val="EACB8D"/>
    <a:srgbClr val="FFF3B2"/>
    <a:srgbClr val="FF321B"/>
    <a:srgbClr val="AFC4E6"/>
    <a:srgbClr val="184689"/>
    <a:srgbClr val="00ACE6"/>
    <a:srgbClr val="B3B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959" autoAdjust="0"/>
  </p:normalViewPr>
  <p:slideViewPr>
    <p:cSldViewPr>
      <p:cViewPr varScale="1">
        <p:scale>
          <a:sx n="105" d="100"/>
          <a:sy n="105" d="100"/>
        </p:scale>
        <p:origin x="8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346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46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1BD6A-310C-4538-89A2-AFC8250950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320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10B8802F-82A9-451E-A33F-CBB7B95655D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0172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C51D2-92C8-4390-8ACA-023918EA38EB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0707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5388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65DF5-E45B-41CB-8A59-DA48C43F384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2129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3757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407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895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6959A-1A63-4632-BCEB-C39C0822EFEF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28032-5B70-463B-94AE-AE091326C116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612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8" y="2256801"/>
            <a:ext cx="1828804" cy="4998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 userDrawn="1"/>
        </p:nvSpPr>
        <p:spPr>
          <a:xfrm>
            <a:off x="2478931" y="2452487"/>
            <a:ext cx="4186139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50" b="1" i="0" u="none" strike="noStrike" kern="0" cap="none" spc="0" normalizeH="0" baseline="0" noProof="0" dirty="0" smtClean="0">
                <a:ln>
                  <a:noFill/>
                </a:ln>
                <a:solidFill>
                  <a:srgbClr val="185191"/>
                </a:solidFill>
                <a:effectLst/>
                <a:uLnTx/>
                <a:uFillTx/>
                <a:latin typeface="Arial"/>
                <a:ea typeface="+mn-ea"/>
              </a:rPr>
              <a:t>Hochschule Niederrhein. </a:t>
            </a:r>
            <a:r>
              <a:rPr kumimoji="0" lang="de-DE" sz="95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</a:rPr>
              <a:t>Dein Weg.</a:t>
            </a:r>
          </a:p>
        </p:txBody>
      </p:sp>
    </p:spTree>
    <p:extLst>
      <p:ext uri="{BB962C8B-B14F-4D97-AF65-F5344CB8AC3E}">
        <p14:creationId xmlns:p14="http://schemas.microsoft.com/office/powerpoint/2010/main" val="89858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5191"/>
                </a:solidFill>
              </a:defRPr>
            </a:lvl1pPr>
            <a:lvl2pPr>
              <a:defRPr>
                <a:solidFill>
                  <a:srgbClr val="185191"/>
                </a:solidFill>
              </a:defRPr>
            </a:lvl2pPr>
            <a:lvl3pPr>
              <a:defRPr>
                <a:solidFill>
                  <a:srgbClr val="185191"/>
                </a:solidFill>
              </a:defRPr>
            </a:lvl3pPr>
            <a:lvl4pPr>
              <a:defRPr>
                <a:solidFill>
                  <a:srgbClr val="185191"/>
                </a:solidFill>
              </a:defRPr>
            </a:lvl4pPr>
            <a:lvl5pPr>
              <a:defRPr>
                <a:solidFill>
                  <a:srgbClr val="185191"/>
                </a:solidFill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61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8519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29712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257300"/>
            <a:ext cx="4114800" cy="3429000"/>
          </a:xfrm>
        </p:spPr>
        <p:txBody>
          <a:bodyPr/>
          <a:lstStyle>
            <a:lvl1pPr>
              <a:defRPr sz="2800">
                <a:solidFill>
                  <a:srgbClr val="185191"/>
                </a:solidFill>
              </a:defRPr>
            </a:lvl1pPr>
            <a:lvl2pPr>
              <a:defRPr sz="2400">
                <a:solidFill>
                  <a:srgbClr val="185191"/>
                </a:solidFill>
              </a:defRPr>
            </a:lvl2pPr>
            <a:lvl3pPr>
              <a:defRPr sz="2000">
                <a:solidFill>
                  <a:srgbClr val="185191"/>
                </a:solidFill>
              </a:defRPr>
            </a:lvl3pPr>
            <a:lvl4pPr>
              <a:defRPr sz="1800">
                <a:solidFill>
                  <a:srgbClr val="185191"/>
                </a:solidFill>
              </a:defRPr>
            </a:lvl4pPr>
            <a:lvl5pPr>
              <a:defRPr sz="1800">
                <a:solidFill>
                  <a:srgbClr val="18519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57300"/>
            <a:ext cx="4114800" cy="3429000"/>
          </a:xfrm>
        </p:spPr>
        <p:txBody>
          <a:bodyPr/>
          <a:lstStyle>
            <a:lvl1pPr>
              <a:defRPr sz="2800">
                <a:solidFill>
                  <a:srgbClr val="185191"/>
                </a:solidFill>
              </a:defRPr>
            </a:lvl1pPr>
            <a:lvl2pPr>
              <a:defRPr sz="2400">
                <a:solidFill>
                  <a:srgbClr val="185191"/>
                </a:solidFill>
              </a:defRPr>
            </a:lvl2pPr>
            <a:lvl3pPr>
              <a:defRPr sz="2000">
                <a:solidFill>
                  <a:srgbClr val="185191"/>
                </a:solidFill>
              </a:defRPr>
            </a:lvl3pPr>
            <a:lvl4pPr>
              <a:defRPr sz="1800">
                <a:solidFill>
                  <a:srgbClr val="185191"/>
                </a:solidFill>
              </a:defRPr>
            </a:lvl4pPr>
            <a:lvl5pPr>
              <a:defRPr sz="1800">
                <a:solidFill>
                  <a:srgbClr val="18519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071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502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7A1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5800" y="1956321"/>
            <a:ext cx="7772400" cy="1230858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sz="2400" b="0" dirty="0"/>
          </a:p>
        </p:txBody>
      </p:sp>
    </p:spTree>
    <p:extLst>
      <p:ext uri="{BB962C8B-B14F-4D97-AF65-F5344CB8AC3E}">
        <p14:creationId xmlns:p14="http://schemas.microsoft.com/office/powerpoint/2010/main" val="20644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>
                <a:solidFill>
                  <a:srgbClr val="185191"/>
                </a:solidFill>
              </a:defRPr>
            </a:lvl1pPr>
            <a:lvl2pPr>
              <a:defRPr sz="2800">
                <a:solidFill>
                  <a:srgbClr val="185191"/>
                </a:solidFill>
              </a:defRPr>
            </a:lvl2pPr>
            <a:lvl3pPr>
              <a:defRPr sz="2400">
                <a:solidFill>
                  <a:srgbClr val="185191"/>
                </a:solidFill>
              </a:defRPr>
            </a:lvl3pPr>
            <a:lvl4pPr>
              <a:defRPr sz="2000">
                <a:solidFill>
                  <a:srgbClr val="185191"/>
                </a:solidFill>
              </a:defRPr>
            </a:lvl4pPr>
            <a:lvl5pPr>
              <a:defRPr sz="2000">
                <a:solidFill>
                  <a:srgbClr val="18519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1851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701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07A1E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solidFill>
                  <a:srgbClr val="18519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1851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917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85750"/>
            <a:ext cx="838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57300"/>
            <a:ext cx="838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476" y="4703805"/>
            <a:ext cx="1275129" cy="3506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ACE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184689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Regeln für Alternativtexte (2/2)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 startAt="7"/>
            </a:pPr>
            <a:r>
              <a:rPr lang="de-DE" altLang="de-DE" b="0" dirty="0" smtClean="0"/>
              <a:t>Text im Bild in Anführungszeichen angeben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Font typeface="+mj-lt"/>
              <a:buAutoNum type="arabicPeriod" startAt="7"/>
            </a:pPr>
            <a:r>
              <a:rPr lang="de-DE" altLang="de-DE" b="0" dirty="0" smtClean="0"/>
              <a:t>Fachbegriffe und bekannte Personen benennen</a:t>
            </a:r>
            <a:br>
              <a:rPr lang="de-DE" altLang="de-DE" b="0" dirty="0" smtClean="0"/>
            </a:br>
            <a:endParaRPr lang="de-DE" altLang="de-DE" b="0" dirty="0"/>
          </a:p>
          <a:p>
            <a:pPr marL="0" indent="0"/>
            <a:r>
              <a:rPr lang="de-DE" altLang="de-DE" dirty="0" smtClean="0"/>
              <a:t>Wichtig: </a:t>
            </a:r>
          </a:p>
          <a:p>
            <a:pPr marL="0" indent="0"/>
            <a:r>
              <a:rPr lang="de-DE" altLang="de-DE" b="0" dirty="0" smtClean="0"/>
              <a:t>Sollten Sie sich unsicher sein, wie Sie ein Bild beschreiben sollen, vermeiden Sie keinen Alternativtext. </a:t>
            </a:r>
          </a:p>
          <a:p>
            <a:pPr marL="0" indent="0"/>
            <a:r>
              <a:rPr lang="de-DE" altLang="de-DE" b="0" dirty="0" smtClean="0"/>
              <a:t>Es gilt: Besser ein unvollständiger Alternativtext als gar kein Alternativtext! </a:t>
            </a:r>
            <a:endParaRPr lang="de-DE" altLang="de-DE" b="0" dirty="0"/>
          </a:p>
        </p:txBody>
      </p:sp>
    </p:spTree>
    <p:extLst>
      <p:ext uri="{BB962C8B-B14F-4D97-AF65-F5344CB8AC3E}">
        <p14:creationId xmlns:p14="http://schemas.microsoft.com/office/powerpoint/2010/main" val="16829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Regeln für Alternativtexte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altLang="de-DE" dirty="0" smtClean="0"/>
              <a:t>Wichtig im Bildungskontext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Erhalten die Lernenden wirklich alle Informationen, die für den Lernprozess relevant sind?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Welche Informationen werden zum Lösen von Aufgaben, die sich auf ein Bild beziehen, benötigt?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Welche Beschreibungen würden den eigenen Lernprozess / eigene Schlussfolgerungen vorwegnehmen?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Welche Informationen sind nötig, damit sehende und seh-beeinträchtigte Personen gemeinsam über ein Bild reden können? </a:t>
            </a:r>
          </a:p>
        </p:txBody>
      </p:sp>
    </p:spTree>
    <p:extLst>
      <p:ext uri="{BB962C8B-B14F-4D97-AF65-F5344CB8AC3E}">
        <p14:creationId xmlns:p14="http://schemas.microsoft.com/office/powerpoint/2010/main" val="16240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Passende Alternativtexte auswählen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dirty="0" smtClean="0"/>
              <a:t>An dieser Stelle finde eine Übung statt, in der zu vorgegebenen Bildern ein passender Alt-Text zugeordnet werden soll. 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12574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0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3" y="1143000"/>
            <a:ext cx="8837613" cy="857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4500" dirty="0" err="1" smtClean="0">
                <a:solidFill>
                  <a:srgbClr val="185191"/>
                </a:solidFill>
              </a:rPr>
              <a:t>How-To</a:t>
            </a:r>
            <a:r>
              <a:rPr lang="de-DE" altLang="de-DE" sz="4500" dirty="0" smtClean="0">
                <a:solidFill>
                  <a:srgbClr val="185191"/>
                </a:solidFill>
              </a:rPr>
              <a:t> Alternativtexte: </a:t>
            </a:r>
            <a:r>
              <a:rPr lang="de-DE" altLang="de-DE" sz="4500" dirty="0" smtClean="0">
                <a:solidFill>
                  <a:srgbClr val="07A1E2"/>
                </a:solidFill>
              </a:rPr>
              <a:t>Bilder &amp; Grafiken barrierefrei einsetzen.</a:t>
            </a:r>
            <a:endParaRPr lang="de-DE" altLang="de-DE" dirty="0">
              <a:solidFill>
                <a:srgbClr val="07A1E2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14700"/>
            <a:ext cx="8382000" cy="769218"/>
          </a:xfrm>
        </p:spPr>
        <p:txBody>
          <a:bodyPr/>
          <a:lstStyle/>
          <a:p>
            <a:r>
              <a:rPr lang="de-DE" altLang="de-DE" dirty="0" smtClean="0">
                <a:solidFill>
                  <a:srgbClr val="185191"/>
                </a:solidFill>
              </a:rPr>
              <a:t>GAAD 2025.</a:t>
            </a:r>
            <a:endParaRPr lang="de-DE" altLang="de-DE" dirty="0">
              <a:solidFill>
                <a:srgbClr val="185191"/>
              </a:solidFill>
            </a:endParaRPr>
          </a:p>
          <a:p>
            <a:r>
              <a:rPr lang="de-DE" altLang="de-DE" dirty="0" smtClean="0">
                <a:solidFill>
                  <a:srgbClr val="07A1E2"/>
                </a:solidFill>
              </a:rPr>
              <a:t>15.05.2025 </a:t>
            </a:r>
            <a:r>
              <a:rPr lang="de-DE" altLang="de-DE" dirty="0">
                <a:solidFill>
                  <a:srgbClr val="07A1E2"/>
                </a:solidFill>
              </a:rPr>
              <a:t>| </a:t>
            </a:r>
            <a:r>
              <a:rPr lang="de-DE" altLang="de-DE" dirty="0" smtClean="0">
                <a:solidFill>
                  <a:srgbClr val="07A1E2"/>
                </a:solidFill>
              </a:rPr>
              <a:t>Christine Redeker &amp; Guntram Fink | eLearning-Team, HSNR</a:t>
            </a:r>
            <a:endParaRPr lang="de-DE" altLang="de-DE" dirty="0">
              <a:solidFill>
                <a:srgbClr val="07A1E2"/>
              </a:solidFill>
            </a:endParaRPr>
          </a:p>
          <a:p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Was machen wir heute?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/>
              <a:t>Ablauf </a:t>
            </a:r>
          </a:p>
          <a:p>
            <a:endParaRPr lang="de-DE" alt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Thematischer Einstieg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Regeln für Alternativtexte | Übung &amp; Erklärung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Alternativtexte auswählen | Übung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Austausch im Plenum &amp; Abschluss </a:t>
            </a:r>
          </a:p>
          <a:p>
            <a:pPr>
              <a:buFontTx/>
              <a:buChar char="-"/>
            </a:pP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Warum sind Alternativtexte wichtig?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0" dirty="0"/>
              <a:t>Bilder transportieren meist zusätzliche, relevante Informationen oder stellen selbst ein</a:t>
            </a:r>
          </a:p>
          <a:p>
            <a:r>
              <a:rPr lang="de-DE" altLang="de-DE" b="0" dirty="0"/>
              <a:t>Lern-Element dar</a:t>
            </a:r>
          </a:p>
          <a:p>
            <a:endParaRPr lang="de-DE" altLang="de-DE" b="0" dirty="0"/>
          </a:p>
          <a:p>
            <a:r>
              <a:rPr lang="de-DE" altLang="de-DE" dirty="0"/>
              <a:t>Barriere </a:t>
            </a:r>
            <a:r>
              <a:rPr lang="de-DE" altLang="de-DE" b="0" dirty="0"/>
              <a:t/>
            </a:r>
            <a:br>
              <a:rPr lang="de-DE" altLang="de-DE" b="0" dirty="0"/>
            </a:br>
            <a:r>
              <a:rPr lang="de-DE" altLang="de-DE" b="0" dirty="0"/>
              <a:t>Bilder sind nur visuell wahrnehmbar </a:t>
            </a:r>
          </a:p>
          <a:p>
            <a:endParaRPr lang="de-DE" altLang="de-DE" b="0" dirty="0"/>
          </a:p>
          <a:p>
            <a:r>
              <a:rPr lang="de-DE" altLang="de-DE" dirty="0"/>
              <a:t>Abbau </a:t>
            </a:r>
            <a:r>
              <a:rPr lang="de-DE" altLang="de-DE" b="0" dirty="0"/>
              <a:t/>
            </a:r>
            <a:br>
              <a:rPr lang="de-DE" altLang="de-DE" b="0" dirty="0"/>
            </a:br>
            <a:r>
              <a:rPr lang="de-DE" altLang="de-DE" b="0" dirty="0"/>
              <a:t>Angebot der Informationen auf einem </a:t>
            </a:r>
            <a:r>
              <a:rPr lang="de-DE" altLang="de-DE" b="0"/>
              <a:t>anderen </a:t>
            </a:r>
            <a:r>
              <a:rPr lang="de-DE" altLang="de-DE" b="0" smtClean="0"/>
              <a:t>Wahrnehmungsweg </a:t>
            </a:r>
            <a:endParaRPr lang="de-DE" altLang="de-DE" b="0" dirty="0"/>
          </a:p>
          <a:p>
            <a:endParaRPr lang="de-DE" altLang="de-DE" b="0" dirty="0"/>
          </a:p>
          <a:p>
            <a:r>
              <a:rPr lang="de-DE" altLang="de-DE" dirty="0"/>
              <a:t>Lösung </a:t>
            </a:r>
            <a:r>
              <a:rPr lang="de-DE" altLang="de-DE" b="0" dirty="0"/>
              <a:t/>
            </a:r>
            <a:br>
              <a:rPr lang="de-DE" altLang="de-DE" b="0" dirty="0"/>
            </a:br>
            <a:r>
              <a:rPr lang="de-DE" altLang="de-DE" b="0" dirty="0"/>
              <a:t>Schriftliche Beschreibung: Begleittext, Alternativtext, Bildbeschreibung</a:t>
            </a:r>
          </a:p>
          <a:p>
            <a:pPr marL="0" indent="0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5378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Was sind Alternativtexte? 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Alternativtexte (kurz: Alt-Texte) = beschreiben den Inhalt oder die Funktion einer visuellen Darstellung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Auf Internetseiten oder in digitalen Dokumenten sind sie nicht sichtbar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 smtClean="0"/>
              <a:t>Werden nur von Sprachausgabe-Software (</a:t>
            </a:r>
            <a:r>
              <a:rPr lang="de-DE" altLang="de-DE" b="0" dirty="0" err="1" smtClean="0"/>
              <a:t>Screenreader</a:t>
            </a:r>
            <a:r>
              <a:rPr lang="de-DE" altLang="de-DE" b="0" dirty="0" smtClean="0"/>
              <a:t>) erkannt und vorgelesen </a:t>
            </a:r>
          </a:p>
          <a:p>
            <a:pPr marL="0" indent="0"/>
            <a:endParaRPr lang="de-DE" altLang="de-DE" b="0" dirty="0"/>
          </a:p>
          <a:p>
            <a:pPr marL="0" indent="0"/>
            <a:r>
              <a:rPr lang="de-DE" altLang="de-DE" b="0" dirty="0" smtClean="0"/>
              <a:t>Alternativtexte gewährleisten, dass alle Nutzenden die Informationen erhalten, die zum Verständnis eines Bildes im Kontext des digitalen Materials notwendig sind! </a:t>
            </a:r>
          </a:p>
        </p:txBody>
      </p:sp>
    </p:spTree>
    <p:extLst>
      <p:ext uri="{BB962C8B-B14F-4D97-AF65-F5344CB8AC3E}">
        <p14:creationId xmlns:p14="http://schemas.microsoft.com/office/powerpoint/2010/main" val="39190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Unterschiedliche Bildtypen (1/2)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altLang="de-DE" dirty="0"/>
              <a:t>Dekorative Bilder /Schmuckgrafiken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benötigen keine Alternativtexte </a:t>
            </a:r>
          </a:p>
          <a:p>
            <a:pPr marL="285750" indent="-285750">
              <a:buFontTx/>
              <a:buChar char="-"/>
            </a:pPr>
            <a:endParaRPr lang="de-DE" altLang="de-DE" b="0" dirty="0"/>
          </a:p>
          <a:p>
            <a:pPr marL="0" indent="0"/>
            <a:r>
              <a:rPr lang="de-DE" altLang="de-DE" dirty="0"/>
              <a:t>Funktionale Bilder </a:t>
            </a:r>
            <a:endParaRPr lang="de-DE" altLang="de-DE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funktionale Zwecke, wie eine Verlinkung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Alternativtext sollte nicht den Inhalt, sondern die Funktion </a:t>
            </a:r>
            <a:r>
              <a:rPr lang="de-DE" altLang="de-DE" b="0" dirty="0" smtClean="0"/>
              <a:t>beschreiben</a:t>
            </a:r>
            <a:endParaRPr lang="de-DE" altLang="de-DE" b="0" dirty="0"/>
          </a:p>
        </p:txBody>
      </p:sp>
    </p:spTree>
    <p:extLst>
      <p:ext uri="{BB962C8B-B14F-4D97-AF65-F5344CB8AC3E}">
        <p14:creationId xmlns:p14="http://schemas.microsoft.com/office/powerpoint/2010/main" val="32309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Unterschiedliche Bildtypen (2/2)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altLang="de-DE" dirty="0"/>
              <a:t>Informative Bilder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Vermitteln Informationen ergänzend oder gleichberechtigt zum Begleittext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Kurzer Alternativtext ohne Informationen zu wiederholen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altLang="de-DE" b="0" dirty="0"/>
          </a:p>
          <a:p>
            <a:pPr marL="0" indent="0"/>
            <a:r>
              <a:rPr lang="de-DE" altLang="de-DE" dirty="0"/>
              <a:t>Komplexe Bilder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Alternativtext reicht nicht aus, um alle Informationen zu beschreiben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b="0" dirty="0"/>
              <a:t>Im Alternativtext auf eine zusätzliche, ausführliche Bildbeschreibung verweisen (z.B. integriert in den Begleittext als Box oder als Zusatzdokument)</a:t>
            </a:r>
          </a:p>
        </p:txBody>
      </p:sp>
    </p:spTree>
    <p:extLst>
      <p:ext uri="{BB962C8B-B14F-4D97-AF65-F5344CB8AC3E}">
        <p14:creationId xmlns:p14="http://schemas.microsoft.com/office/powerpoint/2010/main" val="13944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Wie sollten Alternativtexte formuliert sein?</a:t>
            </a:r>
            <a:r>
              <a:rPr lang="de-DE" altLang="de-DE" dirty="0"/>
              <a:t/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de-DE" altLang="de-DE" b="0" dirty="0" smtClean="0"/>
              <a:t>An dieser Stelle findet eine Übung statt, um relevante Elemente von Alt-Texten auszumachen.  </a:t>
            </a:r>
          </a:p>
          <a:p>
            <a:pPr marL="0" indent="0"/>
            <a:endParaRPr lang="de-DE" altLang="de-DE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Regeln für Alternativtexte (1/2)</a:t>
            </a:r>
            <a:endParaRPr lang="de-DE" altLang="de-DE" dirty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de-DE" altLang="de-DE" b="0" dirty="0" smtClean="0"/>
              <a:t>Kurze und prägnante Formulierungen nach dem Motto: So wenig Text wie möglich, so viele Informationen wie nötig!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AutoNum type="arabicPeriod"/>
            </a:pPr>
            <a:r>
              <a:rPr lang="de-DE" altLang="de-DE" b="0" dirty="0" smtClean="0"/>
              <a:t>Zu Beginn den </a:t>
            </a:r>
            <a:r>
              <a:rPr lang="de-DE" altLang="de-DE" b="0" dirty="0" err="1" smtClean="0"/>
              <a:t>Bildtyp</a:t>
            </a:r>
            <a:r>
              <a:rPr lang="de-DE" altLang="de-DE" b="0" dirty="0" smtClean="0"/>
              <a:t> angeben (Foto, Gemälde, Diagramm etc.)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AutoNum type="arabicPeriod"/>
            </a:pPr>
            <a:r>
              <a:rPr lang="de-DE" altLang="de-DE" b="0" dirty="0" smtClean="0"/>
              <a:t>Objektive Beschreibungen – Interpretationen vermeiden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AutoNum type="arabicPeriod"/>
            </a:pPr>
            <a:r>
              <a:rPr lang="de-DE" altLang="de-DE" b="0" dirty="0" smtClean="0"/>
              <a:t>Keine Informationen aus dem Begleittext / der Bildunterschrift wiederholen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AutoNum type="arabicPeriod"/>
            </a:pPr>
            <a:r>
              <a:rPr lang="de-DE" altLang="de-DE" b="0" dirty="0" smtClean="0"/>
              <a:t>Auf Formulierungen wie „Dieses Bild zeigt…“ verzichten </a:t>
            </a:r>
            <a:br>
              <a:rPr lang="de-DE" altLang="de-DE" b="0" dirty="0" smtClean="0"/>
            </a:br>
            <a:endParaRPr lang="de-DE" altLang="de-DE" b="0" dirty="0" smtClean="0"/>
          </a:p>
          <a:p>
            <a:pPr>
              <a:buAutoNum type="arabicPeriod"/>
            </a:pPr>
            <a:r>
              <a:rPr lang="de-DE" altLang="de-DE" b="0" dirty="0"/>
              <a:t>Farben nur beschreiben, wenn sie für den Kontext essenziell sind</a:t>
            </a:r>
            <a:endParaRPr lang="de-DE" altLang="de-DE" b="0" dirty="0" smtClean="0"/>
          </a:p>
        </p:txBody>
      </p:sp>
    </p:spTree>
    <p:extLst>
      <p:ext uri="{BB962C8B-B14F-4D97-AF65-F5344CB8AC3E}">
        <p14:creationId xmlns:p14="http://schemas.microsoft.com/office/powerpoint/2010/main" val="5036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B08_16-9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4" id="{CD872DEA-DB31-46FB-A61B-FE7D0B51394A}" vid="{860B5CF9-615B-4A7C-A79B-E5A9A32C52D4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HN_allgemein_16-9</Template>
  <TotalTime>0</TotalTime>
  <Words>497</Words>
  <Application>Microsoft Office PowerPoint</Application>
  <PresentationFormat>Bildschirmpräsentation (16:9)</PresentationFormat>
  <Paragraphs>74</Paragraphs>
  <Slides>13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ＭＳ Ｐゴシック</vt:lpstr>
      <vt:lpstr>Arial</vt:lpstr>
      <vt:lpstr>FB08_16-9</vt:lpstr>
      <vt:lpstr>PowerPoint-Präsentation</vt:lpstr>
      <vt:lpstr>How-To Alternativtexte: Bilder &amp; Grafiken barrierefrei einsetzen.</vt:lpstr>
      <vt:lpstr>Was machen wir heute?</vt:lpstr>
      <vt:lpstr>Warum sind Alternativtexte wichtig?</vt:lpstr>
      <vt:lpstr>Was sind Alternativtexte? </vt:lpstr>
      <vt:lpstr>Unterschiedliche Bildtypen (1/2)</vt:lpstr>
      <vt:lpstr>Unterschiedliche Bildtypen (2/2)</vt:lpstr>
      <vt:lpstr>Wie sollten Alternativtexte formuliert sein? </vt:lpstr>
      <vt:lpstr>Regeln für Alternativtexte (1/2)</vt:lpstr>
      <vt:lpstr>Regeln für Alternativtexte (2/2)</vt:lpstr>
      <vt:lpstr>Regeln für Alternativtexte</vt:lpstr>
      <vt:lpstr>Passende Alternativtexte auswählen</vt:lpstr>
      <vt:lpstr>PowerPoint-Präsentation</vt:lpstr>
    </vt:vector>
  </TitlesOfParts>
  <Company>Hochschule Niederrhein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Redeker, Christine</dc:creator>
  <cp:lastModifiedBy>Redeker, Christine</cp:lastModifiedBy>
  <cp:revision>48</cp:revision>
  <cp:lastPrinted>2009-03-22T12:30:41Z</cp:lastPrinted>
  <dcterms:created xsi:type="dcterms:W3CDTF">2024-07-31T12:19:15Z</dcterms:created>
  <dcterms:modified xsi:type="dcterms:W3CDTF">2025-05-13T08:35:04Z</dcterms:modified>
</cp:coreProperties>
</file>