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94" r:id="rId2"/>
    <p:sldId id="386" r:id="rId3"/>
    <p:sldId id="387" r:id="rId4"/>
    <p:sldId id="373" r:id="rId5"/>
    <p:sldId id="379" r:id="rId6"/>
    <p:sldId id="375" r:id="rId7"/>
    <p:sldId id="376" r:id="rId8"/>
    <p:sldId id="380" r:id="rId9"/>
    <p:sldId id="351" r:id="rId10"/>
    <p:sldId id="356" r:id="rId11"/>
    <p:sldId id="358" r:id="rId12"/>
    <p:sldId id="360" r:id="rId13"/>
    <p:sldId id="361" r:id="rId14"/>
    <p:sldId id="372" r:id="rId15"/>
    <p:sldId id="289" r:id="rId16"/>
    <p:sldId id="345" r:id="rId17"/>
    <p:sldId id="346" r:id="rId18"/>
    <p:sldId id="347" r:id="rId19"/>
    <p:sldId id="348" r:id="rId20"/>
    <p:sldId id="343" r:id="rId21"/>
    <p:sldId id="384" r:id="rId22"/>
    <p:sldId id="344" r:id="rId23"/>
    <p:sldId id="385" r:id="rId24"/>
    <p:sldId id="349" r:id="rId25"/>
    <p:sldId id="352" r:id="rId26"/>
    <p:sldId id="374" r:id="rId27"/>
    <p:sldId id="354" r:id="rId28"/>
    <p:sldId id="350" r:id="rId29"/>
    <p:sldId id="364" r:id="rId30"/>
    <p:sldId id="366" r:id="rId31"/>
    <p:sldId id="365" r:id="rId32"/>
    <p:sldId id="367" r:id="rId33"/>
    <p:sldId id="369" r:id="rId34"/>
    <p:sldId id="381" r:id="rId35"/>
    <p:sldId id="382" r:id="rId36"/>
    <p:sldId id="383" r:id="rId37"/>
    <p:sldId id="363" r:id="rId38"/>
    <p:sldId id="338" r:id="rId39"/>
    <p:sldId id="339" r:id="rId40"/>
    <p:sldId id="388"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003057"/>
    <a:srgbClr val="FF66FF"/>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79" autoAdjust="0"/>
  </p:normalViewPr>
  <p:slideViewPr>
    <p:cSldViewPr snapToGrid="0">
      <p:cViewPr varScale="1">
        <p:scale>
          <a:sx n="66" d="100"/>
          <a:sy n="66" d="100"/>
        </p:scale>
        <p:origin x="600" y="32"/>
      </p:cViewPr>
      <p:guideLst>
        <p:guide orient="horz" pos="2160"/>
        <p:guide pos="3840"/>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1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14.05.2025</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14.05.2025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261064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22</a:t>
            </a:fld>
            <a:endParaRPr lang="de-DE"/>
          </a:p>
        </p:txBody>
      </p:sp>
    </p:spTree>
    <p:extLst>
      <p:ext uri="{BB962C8B-B14F-4D97-AF65-F5344CB8AC3E}">
        <p14:creationId xmlns:p14="http://schemas.microsoft.com/office/powerpoint/2010/main" val="316757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23</a:t>
            </a:fld>
            <a:endParaRPr lang="de-DE"/>
          </a:p>
        </p:txBody>
      </p:sp>
    </p:spTree>
    <p:extLst>
      <p:ext uri="{BB962C8B-B14F-4D97-AF65-F5344CB8AC3E}">
        <p14:creationId xmlns:p14="http://schemas.microsoft.com/office/powerpoint/2010/main" val="21963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25</a:t>
            </a:fld>
            <a:endParaRPr lang="de-DE"/>
          </a:p>
        </p:txBody>
      </p:sp>
    </p:spTree>
    <p:extLst>
      <p:ext uri="{BB962C8B-B14F-4D97-AF65-F5344CB8AC3E}">
        <p14:creationId xmlns:p14="http://schemas.microsoft.com/office/powerpoint/2010/main" val="189102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26</a:t>
            </a:fld>
            <a:endParaRPr lang="de-DE"/>
          </a:p>
        </p:txBody>
      </p:sp>
    </p:spTree>
    <p:extLst>
      <p:ext uri="{BB962C8B-B14F-4D97-AF65-F5344CB8AC3E}">
        <p14:creationId xmlns:p14="http://schemas.microsoft.com/office/powerpoint/2010/main" val="3352552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30</a:t>
            </a:fld>
            <a:endParaRPr lang="de-DE"/>
          </a:p>
        </p:txBody>
      </p:sp>
    </p:spTree>
    <p:extLst>
      <p:ext uri="{BB962C8B-B14F-4D97-AF65-F5344CB8AC3E}">
        <p14:creationId xmlns:p14="http://schemas.microsoft.com/office/powerpoint/2010/main" val="336333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31</a:t>
            </a:fld>
            <a:endParaRPr lang="de-DE"/>
          </a:p>
        </p:txBody>
      </p:sp>
    </p:spTree>
    <p:extLst>
      <p:ext uri="{BB962C8B-B14F-4D97-AF65-F5344CB8AC3E}">
        <p14:creationId xmlns:p14="http://schemas.microsoft.com/office/powerpoint/2010/main" val="286684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32</a:t>
            </a:fld>
            <a:endParaRPr lang="de-DE"/>
          </a:p>
        </p:txBody>
      </p:sp>
    </p:spTree>
    <p:extLst>
      <p:ext uri="{BB962C8B-B14F-4D97-AF65-F5344CB8AC3E}">
        <p14:creationId xmlns:p14="http://schemas.microsoft.com/office/powerpoint/2010/main" val="313456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34</a:t>
            </a:fld>
            <a:endParaRPr lang="de-DE"/>
          </a:p>
        </p:txBody>
      </p:sp>
    </p:spTree>
    <p:extLst>
      <p:ext uri="{BB962C8B-B14F-4D97-AF65-F5344CB8AC3E}">
        <p14:creationId xmlns:p14="http://schemas.microsoft.com/office/powerpoint/2010/main" val="7609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36</a:t>
            </a:fld>
            <a:endParaRPr lang="de-DE"/>
          </a:p>
        </p:txBody>
      </p:sp>
    </p:spTree>
    <p:extLst>
      <p:ext uri="{BB962C8B-B14F-4D97-AF65-F5344CB8AC3E}">
        <p14:creationId xmlns:p14="http://schemas.microsoft.com/office/powerpoint/2010/main" val="281575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38</a:t>
            </a:fld>
            <a:endParaRPr lang="de-DE"/>
          </a:p>
        </p:txBody>
      </p:sp>
    </p:spTree>
    <p:extLst>
      <p:ext uri="{BB962C8B-B14F-4D97-AF65-F5344CB8AC3E}">
        <p14:creationId xmlns:p14="http://schemas.microsoft.com/office/powerpoint/2010/main" val="42679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10</a:t>
            </a:fld>
            <a:endParaRPr lang="de-DE"/>
          </a:p>
        </p:txBody>
      </p:sp>
    </p:spTree>
    <p:extLst>
      <p:ext uri="{BB962C8B-B14F-4D97-AF65-F5344CB8AC3E}">
        <p14:creationId xmlns:p14="http://schemas.microsoft.com/office/powerpoint/2010/main" val="708483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39</a:t>
            </a:fld>
            <a:endParaRPr lang="de-DE"/>
          </a:p>
        </p:txBody>
      </p:sp>
    </p:spTree>
    <p:extLst>
      <p:ext uri="{BB962C8B-B14F-4D97-AF65-F5344CB8AC3E}">
        <p14:creationId xmlns:p14="http://schemas.microsoft.com/office/powerpoint/2010/main" val="376966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1" indent="0" defTabSz="185738">
              <a:lnSpc>
                <a:spcPct val="100000"/>
              </a:lnSpc>
              <a:spcAft>
                <a:spcPts val="200"/>
              </a:spcAft>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378182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138131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Aft>
                <a:spcPts val="1200"/>
              </a:spcAft>
              <a:buNone/>
            </a:pPr>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382280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3447200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127943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20</a:t>
            </a:fld>
            <a:endParaRPr lang="de-DE"/>
          </a:p>
        </p:txBody>
      </p:sp>
    </p:spTree>
    <p:extLst>
      <p:ext uri="{BB962C8B-B14F-4D97-AF65-F5344CB8AC3E}">
        <p14:creationId xmlns:p14="http://schemas.microsoft.com/office/powerpoint/2010/main" val="91235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21</a:t>
            </a:fld>
            <a:endParaRPr lang="de-DE"/>
          </a:p>
        </p:txBody>
      </p:sp>
    </p:spTree>
    <p:extLst>
      <p:ext uri="{BB962C8B-B14F-4D97-AF65-F5344CB8AC3E}">
        <p14:creationId xmlns:p14="http://schemas.microsoft.com/office/powerpoint/2010/main" val="3789875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6"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48000" cy="365125"/>
          </a:xfrm>
        </p:spPr>
        <p:txBody>
          <a:bodyPr/>
          <a:lstStyle/>
          <a:p>
            <a:endParaRPr lang="de-DE"/>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Rechteck 11">
            <a:extLst>
              <a:ext uri="{FF2B5EF4-FFF2-40B4-BE49-F238E27FC236}">
                <a16:creationId xmlns:a16="http://schemas.microsoft.com/office/drawing/2014/main" id="{74408101-F541-43D8-E11B-2DD39F8AB99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3"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8"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pic>
        <p:nvPicPr>
          <p:cNvPr id="3" name="Grafik 2" descr="Logo des Kompetenzzentrums" title="barrierefreiheit.nrw">
            <a:extLst>
              <a:ext uri="{FF2B5EF4-FFF2-40B4-BE49-F238E27FC236}">
                <a16:creationId xmlns:a16="http://schemas.microsoft.com/office/drawing/2014/main" id="{2F497E8F-3E69-EB3A-98DC-E3177DD6B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69131"/>
            <a:ext cx="2663095" cy="263797"/>
          </a:xfrm>
          <a:prstGeom prst="rect">
            <a:avLst/>
          </a:prstGeom>
        </p:spPr>
      </p:pic>
      <p:sp>
        <p:nvSpPr>
          <p:cNvPr id="4" name="Rechteck 3">
            <a:extLst>
              <a:ext uri="{FF2B5EF4-FFF2-40B4-BE49-F238E27FC236}">
                <a16:creationId xmlns:a16="http://schemas.microsoft.com/office/drawing/2014/main" id="{D850EBC9-5CFE-4FEF-07E0-F4DCE88222F2}"/>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31.10.2022</a:t>
            </a:r>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3.org/TR/WCAG22/#contrast-minimum"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untertitelrichtlinien.de/pdf/Untertitel-Standards_ARD_ORF_SRF_ZDF_Version_1.3.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bsv.org/gendern.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wikipedia.org/wiki/Unicodeblock_Smiley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umfragen.tu-dortmund.de/index.php/441655?newtest=Y&amp;lang=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barrierefreiheit.dh.nrw/fileadmin/user_upload/barrierefreiheit/Publikationen/Barrierefrei_Posten_auf_Social_Media_Juni_2024_Ernst_Luettmann.pdf"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linkedin.com/company/kompetenzzentrum-digitale-barrierefreiheit-nrw/?viewAsMember=tru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e.freepik.com/autor/stories" TargetMode="External"/><Relationship Id="rId5" Type="http://schemas.openxmlformats.org/officeDocument/2006/relationships/image" Target="../media/image37.png"/><Relationship Id="rId4" Type="http://schemas.openxmlformats.org/officeDocument/2006/relationships/hyperlink" Target="https://www.instagram.com/barrierefreiheit.nr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imgflip.com/i/9thq7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tagram.com/reel/DJQ4mAzMTj5/?utm_source=ig_web_copy_link&amp;igsh=MzRlODBiNWFlZ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de-DE" dirty="0" smtClean="0"/>
              <a:t>Barrierefrei Posten</a:t>
            </a:r>
            <a:r>
              <a:rPr lang="de-DE" dirty="0"/>
              <a:t/>
            </a:r>
            <a:br>
              <a:rPr lang="de-DE" dirty="0"/>
            </a:br>
            <a:r>
              <a:rPr lang="de-DE" sz="3500" dirty="0" smtClean="0"/>
              <a:t>in den sozialen Medien</a:t>
            </a:r>
            <a:endParaRPr lang="de-DE" dirty="0"/>
          </a:p>
        </p:txBody>
      </p:sp>
      <p:sp>
        <p:nvSpPr>
          <p:cNvPr id="3" name="Untertitel 2"/>
          <p:cNvSpPr>
            <a:spLocks noGrp="1"/>
          </p:cNvSpPr>
          <p:nvPr>
            <p:ph type="subTitle" idx="1"/>
          </p:nvPr>
        </p:nvSpPr>
        <p:spPr/>
        <p:txBody>
          <a:bodyPr/>
          <a:lstStyle/>
          <a:p>
            <a:r>
              <a:rPr lang="de-DE" dirty="0" smtClean="0"/>
              <a:t>Global Accessibility Awareness Day | 15. Mai 2025</a:t>
            </a:r>
            <a:endParaRPr lang="de-DE" dirty="0"/>
          </a:p>
        </p:txBody>
      </p:sp>
    </p:spTree>
    <p:extLst>
      <p:ext uri="{BB962C8B-B14F-4D97-AF65-F5344CB8AC3E}">
        <p14:creationId xmlns:p14="http://schemas.microsoft.com/office/powerpoint/2010/main" val="2672347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Einsatz von Farbe (1/2)</a:t>
            </a:r>
            <a:endParaRPr lang="de-DE" dirty="0"/>
          </a:p>
        </p:txBody>
      </p:sp>
      <p:sp>
        <p:nvSpPr>
          <p:cNvPr id="3" name="Inhaltsplatzhalter 2"/>
          <p:cNvSpPr>
            <a:spLocks noGrp="1"/>
          </p:cNvSpPr>
          <p:nvPr>
            <p:ph idx="1"/>
          </p:nvPr>
        </p:nvSpPr>
        <p:spPr>
          <a:xfrm>
            <a:off x="838198" y="1909707"/>
            <a:ext cx="7084645" cy="4351338"/>
          </a:xfrm>
        </p:spPr>
        <p:txBody>
          <a:bodyPr>
            <a:normAutofit/>
          </a:bodyPr>
          <a:lstStyle/>
          <a:p>
            <a:pPr marL="0" indent="0" defTabSz="625475">
              <a:lnSpc>
                <a:spcPct val="100000"/>
              </a:lnSpc>
              <a:spcAft>
                <a:spcPts val="200"/>
              </a:spcAft>
              <a:buNone/>
            </a:pPr>
            <a:r>
              <a:rPr lang="de-DE" sz="2400" b="1" dirty="0" smtClean="0">
                <a:solidFill>
                  <a:srgbClr val="AC145A"/>
                </a:solidFill>
              </a:rPr>
              <a:t>Abheben des Schriftbildes vom Hintergrund</a:t>
            </a:r>
          </a:p>
          <a:p>
            <a:pPr defTabSz="625475">
              <a:lnSpc>
                <a:spcPct val="100000"/>
              </a:lnSpc>
              <a:spcAft>
                <a:spcPts val="200"/>
              </a:spcAft>
            </a:pPr>
            <a:r>
              <a:rPr lang="de-DE" sz="2400" dirty="0" smtClean="0"/>
              <a:t>Komplementärfarben ungeeignet</a:t>
            </a:r>
            <a:r>
              <a:rPr lang="de-DE" sz="2400" dirty="0"/>
              <a:t> </a:t>
            </a:r>
            <a:r>
              <a:rPr lang="de-DE" sz="2400" dirty="0" smtClean="0"/>
              <a:t/>
            </a:r>
            <a:br>
              <a:rPr lang="de-DE" sz="2400" dirty="0" smtClean="0"/>
            </a:br>
            <a:r>
              <a:rPr lang="de-DE" sz="2400" dirty="0" smtClean="0"/>
              <a:t>(</a:t>
            </a:r>
            <a:r>
              <a:rPr lang="de-DE" sz="2400" dirty="0"/>
              <a:t>z. B. rot/grün, blau/orange, violett/gelb) </a:t>
            </a:r>
            <a:endParaRPr lang="de-DE" sz="2400" dirty="0" smtClean="0"/>
          </a:p>
          <a:p>
            <a:pPr marL="269875" lvl="1" indent="-269875">
              <a:lnSpc>
                <a:spcPct val="100000"/>
              </a:lnSpc>
              <a:spcAft>
                <a:spcPts val="200"/>
              </a:spcAft>
            </a:pPr>
            <a:r>
              <a:rPr lang="de-DE" dirty="0">
                <a:solidFill>
                  <a:srgbClr val="003057"/>
                </a:solidFill>
              </a:rPr>
              <a:t>w</a:t>
            </a:r>
            <a:r>
              <a:rPr lang="de-DE" dirty="0" smtClean="0">
                <a:solidFill>
                  <a:srgbClr val="003057"/>
                </a:solidFill>
              </a:rPr>
              <a:t>enn möglich: Informationen </a:t>
            </a:r>
            <a:r>
              <a:rPr lang="de-DE" dirty="0">
                <a:solidFill>
                  <a:srgbClr val="003057"/>
                </a:solidFill>
              </a:rPr>
              <a:t>nicht ausschließlich über Farben oder Text </a:t>
            </a:r>
            <a:r>
              <a:rPr lang="de-DE" dirty="0" smtClean="0">
                <a:solidFill>
                  <a:srgbClr val="003057"/>
                </a:solidFill>
              </a:rPr>
              <a:t>vermitteln </a:t>
            </a:r>
            <a:br>
              <a:rPr lang="de-DE" dirty="0" smtClean="0">
                <a:solidFill>
                  <a:srgbClr val="003057"/>
                </a:solidFill>
              </a:rPr>
            </a:br>
            <a:r>
              <a:rPr lang="de-DE" dirty="0" smtClean="0">
                <a:solidFill>
                  <a:srgbClr val="003057"/>
                </a:solidFill>
                <a:sym typeface="Wingdings" panose="05000000000000000000" pitchFamily="2" charset="2"/>
              </a:rPr>
              <a:t> zusätzlich </a:t>
            </a:r>
            <a:r>
              <a:rPr lang="de-DE" dirty="0">
                <a:solidFill>
                  <a:srgbClr val="003057"/>
                </a:solidFill>
              </a:rPr>
              <a:t>durch Symbole </a:t>
            </a:r>
            <a:r>
              <a:rPr lang="de-DE" dirty="0" smtClean="0">
                <a:solidFill>
                  <a:srgbClr val="003057"/>
                </a:solidFill>
              </a:rPr>
              <a:t>ergänzen</a:t>
            </a:r>
          </a:p>
          <a:p>
            <a:pPr>
              <a:lnSpc>
                <a:spcPct val="100000"/>
              </a:lnSpc>
              <a:spcAft>
                <a:spcPts val="200"/>
              </a:spcAft>
            </a:pPr>
            <a:r>
              <a:rPr lang="de-DE" sz="2400" dirty="0"/>
              <a:t>ruhigen Hintergrund wählen </a:t>
            </a:r>
          </a:p>
          <a:p>
            <a:pPr lvl="1">
              <a:lnSpc>
                <a:spcPct val="100000"/>
              </a:lnSpc>
              <a:spcAft>
                <a:spcPts val="200"/>
              </a:spcAft>
            </a:pPr>
            <a:r>
              <a:rPr lang="de-DE" sz="2200" dirty="0">
                <a:solidFill>
                  <a:srgbClr val="003057"/>
                </a:solidFill>
              </a:rPr>
              <a:t>Bilder/intensive Farbverläufe ungeeignet</a:t>
            </a:r>
          </a:p>
          <a:p>
            <a:pPr lvl="1">
              <a:lnSpc>
                <a:spcPct val="100000"/>
              </a:lnSpc>
              <a:spcAft>
                <a:spcPts val="200"/>
              </a:spcAft>
            </a:pPr>
            <a:r>
              <a:rPr lang="de-DE" sz="2200" dirty="0">
                <a:solidFill>
                  <a:srgbClr val="003057"/>
                </a:solidFill>
              </a:rPr>
              <a:t>Text besser auf (halbtransparente) Hintergrundblöcke </a:t>
            </a:r>
            <a:r>
              <a:rPr lang="de-DE" sz="2200" dirty="0" smtClean="0">
                <a:solidFill>
                  <a:srgbClr val="003057"/>
                </a:solidFill>
              </a:rPr>
              <a:t>setzen</a:t>
            </a:r>
            <a:endParaRPr lang="de-DE" dirty="0">
              <a:solidFill>
                <a:srgbClr val="003057"/>
              </a:solidFill>
            </a:endParaRPr>
          </a:p>
          <a:p>
            <a:pPr lvl="1">
              <a:lnSpc>
                <a:spcPct val="100000"/>
              </a:lnSpc>
              <a:spcAft>
                <a:spcPts val="200"/>
              </a:spcAft>
            </a:pPr>
            <a:endParaRPr lang="de-DE" sz="2200" dirty="0">
              <a:solidFill>
                <a:srgbClr val="003057"/>
              </a:solidFill>
            </a:endParaRPr>
          </a:p>
          <a:p>
            <a:pPr lvl="1" defTabSz="625475">
              <a:lnSpc>
                <a:spcPct val="100000"/>
              </a:lnSpc>
              <a:spcAft>
                <a:spcPts val="200"/>
              </a:spcAft>
            </a:pPr>
            <a:endParaRPr lang="de-DE" sz="2000" dirty="0" smtClean="0"/>
          </a:p>
        </p:txBody>
      </p:sp>
      <p:pic>
        <p:nvPicPr>
          <p:cNvPr id="2" name="Grafik 1" descr="Grüner Text in rotem Kasten: &quot;Ich bin eine Headline - und ich bin eine Subline. Ich bin ein Fließtext und enthalte wichtige Informationen für diesen Beitrag.&quot;"/>
          <p:cNvPicPr>
            <a:picLocks noChangeAspect="1"/>
          </p:cNvPicPr>
          <p:nvPr/>
        </p:nvPicPr>
        <p:blipFill rotWithShape="1">
          <a:blip r:embed="rId3" cstate="print">
            <a:extLst>
              <a:ext uri="{28A0092B-C50C-407E-A947-70E740481C1C}">
                <a14:useLocalDpi xmlns:a14="http://schemas.microsoft.com/office/drawing/2010/main" val="0"/>
              </a:ext>
            </a:extLst>
          </a:blip>
          <a:srcRect t="21193" b="42316"/>
          <a:stretch/>
        </p:blipFill>
        <p:spPr>
          <a:xfrm>
            <a:off x="8386812" y="365125"/>
            <a:ext cx="2980624" cy="1359584"/>
          </a:xfrm>
          <a:prstGeom prst="rect">
            <a:avLst/>
          </a:prstGeom>
        </p:spPr>
      </p:pic>
      <p:pic>
        <p:nvPicPr>
          <p:cNvPr id="5" name="Grafik 4" descr="Orangener Text in blauem Kasten: &quot;Ich bin eine Headline - und ich bin eine Subline. Ich bin ein Fließtext und enthalte wichtige Informationen für diesen Beitrag.&quot;"/>
          <p:cNvPicPr>
            <a:picLocks noChangeAspect="1"/>
          </p:cNvPicPr>
          <p:nvPr/>
        </p:nvPicPr>
        <p:blipFill rotWithShape="1">
          <a:blip r:embed="rId4" cstate="print">
            <a:extLst>
              <a:ext uri="{28A0092B-C50C-407E-A947-70E740481C1C}">
                <a14:useLocalDpi xmlns:a14="http://schemas.microsoft.com/office/drawing/2010/main" val="0"/>
              </a:ext>
            </a:extLst>
          </a:blip>
          <a:srcRect t="22192" b="43001"/>
          <a:stretch/>
        </p:blipFill>
        <p:spPr>
          <a:xfrm>
            <a:off x="8386812" y="1909707"/>
            <a:ext cx="2980624" cy="1296833"/>
          </a:xfrm>
          <a:prstGeom prst="rect">
            <a:avLst/>
          </a:prstGeom>
        </p:spPr>
      </p:pic>
      <p:pic>
        <p:nvPicPr>
          <p:cNvPr id="9" name="Grafik 8" descr="Farbige Schrift in weißem Kasten, 1. Zeile in dunkelblau: &quot;Ich zeige Vor- und Nachteile auf:&quot;, 2. Zeile in hellgrün &quot;Ich bin ein Vorteil&quot;, 3. Zeile in hellgrün &quot;Ich bin ein Vorteil&quot;, 4. Zeile in rot &quot;Ich bin ein Nachteil&quot;. Zeile 2 und 3 sind zusätzlich durch grünes Hächcken und Zeil 4 durch ein rotes Kreuz gekennzeichnet."/>
          <p:cNvPicPr>
            <a:picLocks noChangeAspect="1"/>
          </p:cNvPicPr>
          <p:nvPr/>
        </p:nvPicPr>
        <p:blipFill rotWithShape="1">
          <a:blip r:embed="rId5" cstate="print">
            <a:extLst>
              <a:ext uri="{28A0092B-C50C-407E-A947-70E740481C1C}">
                <a14:useLocalDpi xmlns:a14="http://schemas.microsoft.com/office/drawing/2010/main" val="0"/>
              </a:ext>
            </a:extLst>
          </a:blip>
          <a:srcRect t="68491" b="6246"/>
          <a:stretch/>
        </p:blipFill>
        <p:spPr>
          <a:xfrm>
            <a:off x="8386812" y="3668698"/>
            <a:ext cx="2980624" cy="941250"/>
          </a:xfrm>
          <a:prstGeom prst="rect">
            <a:avLst/>
          </a:prstGeom>
          <a:ln w="6350">
            <a:solidFill>
              <a:srgbClr val="003057"/>
            </a:solidFill>
          </a:ln>
        </p:spPr>
      </p:pic>
      <p:pic>
        <p:nvPicPr>
          <p:cNvPr id="15" name="Grafik 14" descr="Fotoausschnitt: Einige Studierende mit lächelnden Gesichtern sitzen auf dem Campus. Im Fokus des Bildes eine Studentin mit Sonnenbrille, die einen zusammengeklappten Langstock hält. Oben links halbtransparente Fläche, darauf grüner Schriftzug: „Barrierefreiheit an der TU Dortmund“, rechts daneben das Logo von DoBuS. "/>
          <p:cNvPicPr>
            <a:picLocks noChangeAspect="1"/>
          </p:cNvPicPr>
          <p:nvPr/>
        </p:nvPicPr>
        <p:blipFill>
          <a:blip r:embed="rId6"/>
          <a:stretch>
            <a:fillRect/>
          </a:stretch>
        </p:blipFill>
        <p:spPr>
          <a:xfrm>
            <a:off x="8386812" y="5072106"/>
            <a:ext cx="2980624" cy="1466806"/>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10</a:t>
            </a:fld>
            <a:endParaRPr lang="de-DE" dirty="0"/>
          </a:p>
        </p:txBody>
      </p:sp>
    </p:spTree>
    <p:extLst>
      <p:ext uri="{BB962C8B-B14F-4D97-AF65-F5344CB8AC3E}">
        <p14:creationId xmlns:p14="http://schemas.microsoft.com/office/powerpoint/2010/main" val="4183923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Einsatz von Farbe </a:t>
            </a:r>
            <a:r>
              <a:rPr lang="de-DE" dirty="0" smtClean="0"/>
              <a:t>(2/2)</a:t>
            </a:r>
            <a:endParaRPr lang="de-DE" dirty="0">
              <a:solidFill>
                <a:srgbClr val="FF0000"/>
              </a:solidFill>
            </a:endParaRPr>
          </a:p>
        </p:txBody>
      </p:sp>
      <p:sp>
        <p:nvSpPr>
          <p:cNvPr id="3" name="Inhaltsplatzhalter 2"/>
          <p:cNvSpPr>
            <a:spLocks noGrp="1"/>
          </p:cNvSpPr>
          <p:nvPr>
            <p:ph idx="1"/>
          </p:nvPr>
        </p:nvSpPr>
        <p:spPr>
          <a:xfrm>
            <a:off x="838200" y="1825625"/>
            <a:ext cx="5661454" cy="4351338"/>
          </a:xfrm>
        </p:spPr>
        <p:txBody>
          <a:bodyPr>
            <a:noAutofit/>
          </a:bodyPr>
          <a:lstStyle/>
          <a:p>
            <a:pPr marL="0" indent="0">
              <a:lnSpc>
                <a:spcPct val="100000"/>
              </a:lnSpc>
              <a:spcAft>
                <a:spcPts val="1200"/>
              </a:spcAft>
              <a:buNone/>
            </a:pPr>
            <a:r>
              <a:rPr lang="de-DE" sz="2400" dirty="0" smtClean="0"/>
              <a:t>Es gibt rechtlich vorgeschriebene Mindestwerte für ein ausreichend hohes Kontrastverhältnis.</a:t>
            </a:r>
          </a:p>
          <a:p>
            <a:pPr marL="0" lvl="1" indent="0">
              <a:lnSpc>
                <a:spcPct val="100000"/>
              </a:lnSpc>
              <a:spcBef>
                <a:spcPts val="1000"/>
              </a:spcBef>
              <a:spcAft>
                <a:spcPts val="600"/>
              </a:spcAft>
              <a:buNone/>
            </a:pPr>
            <a:r>
              <a:rPr lang="de-DE" b="1" dirty="0" smtClean="0">
                <a:solidFill>
                  <a:srgbClr val="AC145A"/>
                </a:solidFill>
              </a:rPr>
              <a:t>Wie </a:t>
            </a:r>
            <a:r>
              <a:rPr lang="de-DE" b="1" dirty="0">
                <a:solidFill>
                  <a:srgbClr val="AC145A"/>
                </a:solidFill>
              </a:rPr>
              <a:t>das richtige Farbverhältnis </a:t>
            </a:r>
            <a:r>
              <a:rPr lang="de-DE" b="1" dirty="0" smtClean="0">
                <a:solidFill>
                  <a:srgbClr val="AC145A"/>
                </a:solidFill>
              </a:rPr>
              <a:t>prüfen?</a:t>
            </a:r>
            <a:endParaRPr lang="de-DE" b="1" dirty="0">
              <a:solidFill>
                <a:srgbClr val="AC145A"/>
              </a:solidFill>
            </a:endParaRPr>
          </a:p>
          <a:p>
            <a:pPr>
              <a:lnSpc>
                <a:spcPct val="100000"/>
              </a:lnSpc>
              <a:spcAft>
                <a:spcPts val="200"/>
              </a:spcAft>
            </a:pPr>
            <a:r>
              <a:rPr lang="de-DE" sz="2400" dirty="0" smtClean="0"/>
              <a:t>Der </a:t>
            </a:r>
            <a:r>
              <a:rPr lang="en-US" sz="2400" dirty="0">
                <a:hlinkClick r:id="rId3"/>
              </a:rPr>
              <a:t>Color Contrast Analyser </a:t>
            </a:r>
            <a:r>
              <a:rPr lang="en-US" sz="2400" dirty="0" smtClean="0"/>
              <a:t> </a:t>
            </a:r>
            <a:r>
              <a:rPr lang="en-US" sz="2400" dirty="0" err="1" smtClean="0"/>
              <a:t>ist</a:t>
            </a:r>
            <a:r>
              <a:rPr lang="en-US" sz="2400" dirty="0" smtClean="0"/>
              <a:t> </a:t>
            </a:r>
            <a:r>
              <a:rPr lang="en-US" sz="2400" dirty="0" err="1" smtClean="0"/>
              <a:t>ein</a:t>
            </a:r>
            <a:r>
              <a:rPr lang="en-US" sz="2400" dirty="0" smtClean="0"/>
              <a:t> </a:t>
            </a:r>
            <a:r>
              <a:rPr lang="de-DE" sz="2400" dirty="0" smtClean="0"/>
              <a:t>kostenloses </a:t>
            </a:r>
            <a:r>
              <a:rPr lang="de-DE" sz="2400" dirty="0"/>
              <a:t>Tool zur </a:t>
            </a:r>
            <a:r>
              <a:rPr lang="de-DE" sz="2400" dirty="0" smtClean="0"/>
              <a:t>Farbkontrastprüfung für </a:t>
            </a:r>
            <a:r>
              <a:rPr lang="de-DE" sz="2400" dirty="0"/>
              <a:t>Windows und </a:t>
            </a:r>
            <a:r>
              <a:rPr lang="de-DE" sz="2400" dirty="0" smtClean="0"/>
              <a:t>Mac.</a:t>
            </a:r>
            <a:endParaRPr lang="de-DE" sz="2400" dirty="0"/>
          </a:p>
        </p:txBody>
      </p:sp>
      <p:pic>
        <p:nvPicPr>
          <p:cNvPr id="6" name="Grafik 5" descr="Screenshot: Benutzeroberfläche des Kontrast-Checkers&#10;"/>
          <p:cNvPicPr>
            <a:picLocks noChangeAspect="1"/>
          </p:cNvPicPr>
          <p:nvPr/>
        </p:nvPicPr>
        <p:blipFill>
          <a:blip r:embed="rId4"/>
          <a:stretch>
            <a:fillRect/>
          </a:stretch>
        </p:blipFill>
        <p:spPr>
          <a:xfrm>
            <a:off x="7572156" y="1839861"/>
            <a:ext cx="3477985" cy="4513599"/>
          </a:xfrm>
          <a:prstGeom prst="rect">
            <a:avLst/>
          </a:prstGeom>
        </p:spPr>
      </p:pic>
      <p:sp>
        <p:nvSpPr>
          <p:cNvPr id="7" name="Rechteck 6"/>
          <p:cNvSpPr/>
          <p:nvPr/>
        </p:nvSpPr>
        <p:spPr>
          <a:xfrm>
            <a:off x="838200" y="6374513"/>
            <a:ext cx="5551714" cy="307777"/>
          </a:xfrm>
          <a:prstGeom prst="rect">
            <a:avLst/>
          </a:prstGeom>
        </p:spPr>
        <p:txBody>
          <a:bodyPr wrap="square">
            <a:spAutoFit/>
          </a:bodyPr>
          <a:lstStyle/>
          <a:p>
            <a:r>
              <a:rPr lang="de-DE" sz="1400" dirty="0" smtClean="0"/>
              <a:t>Quellennachweis: </a:t>
            </a:r>
            <a:r>
              <a:rPr lang="de-DE" sz="1400" dirty="0" smtClean="0">
                <a:hlinkClick r:id="rId5"/>
              </a:rPr>
              <a:t>WCAG 2.2 - Mindestkontrastverhältnis</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11</a:t>
            </a:fld>
            <a:endParaRPr lang="de-DE"/>
          </a:p>
        </p:txBody>
      </p:sp>
    </p:spTree>
    <p:extLst>
      <p:ext uri="{BB962C8B-B14F-4D97-AF65-F5344CB8AC3E}">
        <p14:creationId xmlns:p14="http://schemas.microsoft.com/office/powerpoint/2010/main" val="3218653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29499"/>
            <a:ext cx="10940806" cy="1325563"/>
          </a:xfrm>
        </p:spPr>
        <p:txBody>
          <a:bodyPr/>
          <a:lstStyle/>
          <a:p>
            <a:r>
              <a:rPr lang="de-DE" dirty="0" smtClean="0"/>
              <a:t>Wahrnehmung </a:t>
            </a:r>
            <a:r>
              <a:rPr lang="de-DE" dirty="0"/>
              <a:t>von </a:t>
            </a:r>
            <a:r>
              <a:rPr lang="de-DE" dirty="0" smtClean="0"/>
              <a:t>Bildern/Grafiken</a:t>
            </a:r>
            <a:endParaRPr lang="de-DE" dirty="0"/>
          </a:p>
        </p:txBody>
      </p:sp>
      <p:sp>
        <p:nvSpPr>
          <p:cNvPr id="3" name="Inhaltsplatzhalter 2"/>
          <p:cNvSpPr>
            <a:spLocks noGrp="1"/>
          </p:cNvSpPr>
          <p:nvPr>
            <p:ph idx="1"/>
          </p:nvPr>
        </p:nvSpPr>
        <p:spPr>
          <a:xfrm>
            <a:off x="838200" y="1825625"/>
            <a:ext cx="7824538" cy="4351338"/>
          </a:xfrm>
        </p:spPr>
        <p:txBody>
          <a:bodyPr>
            <a:normAutofit lnSpcReduction="10000"/>
          </a:bodyPr>
          <a:lstStyle/>
          <a:p>
            <a:pPr marL="0" indent="0">
              <a:spcAft>
                <a:spcPts val="1200"/>
              </a:spcAft>
              <a:buNone/>
            </a:pPr>
            <a:r>
              <a:rPr lang="de-DE" b="1" dirty="0" smtClean="0">
                <a:solidFill>
                  <a:srgbClr val="AC145A"/>
                </a:solidFill>
              </a:rPr>
              <a:t> Umgang mit visuellen Darstellungen</a:t>
            </a:r>
          </a:p>
          <a:p>
            <a:pPr>
              <a:spcAft>
                <a:spcPts val="600"/>
              </a:spcAft>
            </a:pPr>
            <a:r>
              <a:rPr lang="de-DE" sz="2200" dirty="0"/>
              <a:t>erkennbare Motive und eindeutige Bildaussagen</a:t>
            </a:r>
          </a:p>
          <a:p>
            <a:pPr>
              <a:spcAft>
                <a:spcPts val="600"/>
              </a:spcAft>
            </a:pPr>
            <a:r>
              <a:rPr lang="de-DE" sz="2200" dirty="0"/>
              <a:t>Design nicht </a:t>
            </a:r>
            <a:r>
              <a:rPr lang="de-DE" sz="2200" dirty="0" smtClean="0"/>
              <a:t>überladen</a:t>
            </a:r>
          </a:p>
          <a:p>
            <a:pPr lvl="1">
              <a:spcAft>
                <a:spcPts val="600"/>
              </a:spcAft>
            </a:pPr>
            <a:r>
              <a:rPr lang="de-DE" sz="2200" dirty="0" smtClean="0">
                <a:solidFill>
                  <a:srgbClr val="003057"/>
                </a:solidFill>
              </a:rPr>
              <a:t>Collagen</a:t>
            </a:r>
            <a:r>
              <a:rPr lang="de-DE" sz="2200" dirty="0">
                <a:solidFill>
                  <a:srgbClr val="003057"/>
                </a:solidFill>
              </a:rPr>
              <a:t>: </a:t>
            </a:r>
            <a:r>
              <a:rPr lang="de-DE" sz="2200" dirty="0" smtClean="0">
                <a:solidFill>
                  <a:srgbClr val="003057"/>
                </a:solidFill>
              </a:rPr>
              <a:t>ausreichend </a:t>
            </a:r>
            <a:r>
              <a:rPr lang="de-DE" sz="2200" dirty="0">
                <a:solidFill>
                  <a:srgbClr val="003057"/>
                </a:solidFill>
              </a:rPr>
              <a:t>große Abstände zwischen den Bildern </a:t>
            </a:r>
            <a:r>
              <a:rPr lang="de-DE" sz="2200" dirty="0" smtClean="0">
                <a:solidFill>
                  <a:srgbClr val="003057"/>
                </a:solidFill>
              </a:rPr>
              <a:t>in der </a:t>
            </a:r>
            <a:r>
              <a:rPr lang="de-DE" sz="2200" dirty="0">
                <a:solidFill>
                  <a:srgbClr val="003057"/>
                </a:solidFill>
              </a:rPr>
              <a:t>Collage </a:t>
            </a:r>
            <a:r>
              <a:rPr lang="de-DE" sz="2200" dirty="0" smtClean="0">
                <a:solidFill>
                  <a:srgbClr val="003057"/>
                </a:solidFill>
              </a:rPr>
              <a:t>nutzen oder einzelne </a:t>
            </a:r>
            <a:r>
              <a:rPr lang="de-DE" sz="2200" dirty="0">
                <a:solidFill>
                  <a:srgbClr val="003057"/>
                </a:solidFill>
              </a:rPr>
              <a:t>Bilder pro </a:t>
            </a:r>
            <a:r>
              <a:rPr lang="de-DE" sz="2200" dirty="0" smtClean="0">
                <a:solidFill>
                  <a:srgbClr val="003057"/>
                </a:solidFill>
              </a:rPr>
              <a:t>Folie verwenden</a:t>
            </a:r>
          </a:p>
          <a:p>
            <a:pPr lvl="1">
              <a:spcAft>
                <a:spcPts val="600"/>
              </a:spcAft>
            </a:pPr>
            <a:r>
              <a:rPr lang="de-DE" sz="2200" dirty="0" smtClean="0">
                <a:solidFill>
                  <a:srgbClr val="003057"/>
                </a:solidFill>
              </a:rPr>
              <a:t>ausreichende </a:t>
            </a:r>
            <a:r>
              <a:rPr lang="de-DE" sz="2200" dirty="0">
                <a:solidFill>
                  <a:srgbClr val="003057"/>
                </a:solidFill>
              </a:rPr>
              <a:t>Abstände von Text zu anderen </a:t>
            </a:r>
            <a:r>
              <a:rPr lang="de-DE" sz="2200" dirty="0" smtClean="0">
                <a:solidFill>
                  <a:srgbClr val="003057"/>
                </a:solidFill>
              </a:rPr>
              <a:t>Bildelementen</a:t>
            </a:r>
          </a:p>
          <a:p>
            <a:pPr lvl="1">
              <a:spcAft>
                <a:spcPts val="600"/>
              </a:spcAft>
            </a:pPr>
            <a:r>
              <a:rPr lang="de-DE" sz="2200" dirty="0">
                <a:solidFill>
                  <a:srgbClr val="003057"/>
                </a:solidFill>
              </a:rPr>
              <a:t>stichpunktartige Wiedergabe der wichtigsten Informationen </a:t>
            </a:r>
            <a:br>
              <a:rPr lang="de-DE" sz="2200" dirty="0">
                <a:solidFill>
                  <a:srgbClr val="003057"/>
                </a:solidFill>
              </a:rPr>
            </a:br>
            <a:r>
              <a:rPr lang="de-DE" sz="2200" dirty="0">
                <a:solidFill>
                  <a:srgbClr val="003057"/>
                </a:solidFill>
              </a:rPr>
              <a:t>(alles Weitere in der Bildbeschreibung</a:t>
            </a:r>
            <a:r>
              <a:rPr lang="de-DE" sz="2200" dirty="0" smtClean="0">
                <a:solidFill>
                  <a:srgbClr val="003057"/>
                </a:solidFill>
              </a:rPr>
              <a:t>)</a:t>
            </a:r>
            <a:endParaRPr lang="de-DE" sz="2200" dirty="0">
              <a:solidFill>
                <a:srgbClr val="003057"/>
              </a:solidFill>
            </a:endParaRPr>
          </a:p>
          <a:p>
            <a:pPr>
              <a:spcAft>
                <a:spcPts val="600"/>
              </a:spcAft>
            </a:pPr>
            <a:r>
              <a:rPr lang="de-DE" sz="2200" dirty="0" smtClean="0"/>
              <a:t>flächige </a:t>
            </a:r>
            <a:r>
              <a:rPr lang="de-DE" sz="2200" dirty="0"/>
              <a:t>Umsetzungen von Icons ggf. leichter erkennbar als </a:t>
            </a:r>
            <a:r>
              <a:rPr lang="de-DE" sz="2200" dirty="0" smtClean="0"/>
              <a:t>Kontur </a:t>
            </a:r>
            <a:endParaRPr lang="de-DE" sz="2200" dirty="0"/>
          </a:p>
        </p:txBody>
      </p:sp>
      <p:pic>
        <p:nvPicPr>
          <p:cNvPr id="12" name="Grafik 1" descr="Collage bestehend aus 4 Fotos: 3 zeigen jeweils unterschiedlichen Computerbildschirm, obere linke ecke verschwommenes Foto, darauf schwarzer Text: &quot;Im Arbeitsraum von DoBuS könne Studierende mit Sehbeeinträchtigung und Blindheit mit folgenden Hilfsmitteln und assistiven Technologien arbeiten: Fusion, Jaws &amp; Zoom, blendfreie Monitore, Windows Surface.&quot;"/>
          <p:cNvPicPr>
            <a:picLocks noChangeAspect="1"/>
          </p:cNvPicPr>
          <p:nvPr/>
        </p:nvPicPr>
        <p:blipFill>
          <a:blip r:embed="rId3"/>
          <a:stretch/>
        </p:blipFill>
        <p:spPr bwMode="auto">
          <a:xfrm>
            <a:off x="8798382" y="2291822"/>
            <a:ext cx="2082415" cy="2082415"/>
          </a:xfrm>
          <a:prstGeom prst="rect">
            <a:avLst/>
          </a:prstGeom>
          <a:noFill/>
          <a:ln>
            <a:noFill/>
          </a:ln>
        </p:spPr>
      </p:pic>
      <p:pic>
        <p:nvPicPr>
          <p:cNvPr id="13" name="Grafik 12" descr="Bildmarke als Kontur: hochformatiges Rechteck mit 2 spitzen und 2 abgerundeten Ecken, die sich diagonal gegenüberliegenden Ecken gleichen sich jeweils. In der Mitte ein Hashtag-Zeichen.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8382" y="5151616"/>
            <a:ext cx="860191" cy="1028489"/>
          </a:xfrm>
          <a:prstGeom prst="rect">
            <a:avLst/>
          </a:prstGeom>
        </p:spPr>
      </p:pic>
      <p:pic>
        <p:nvPicPr>
          <p:cNvPr id="14" name="Grafik 13" descr="Bildmarke als Fläche: hochformatiges Rechteck mit 2 spitzen und 2 abgerundeten Ecken, die sich diagonal gegenüberliegenden Ecken gleichen sich jeweils. In der Mitte ein Hashtag-Zeichen, das weiß ausgespart is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0606" y="5151616"/>
            <a:ext cx="860191" cy="1028489"/>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12</a:t>
            </a:fld>
            <a:endParaRPr lang="de-DE"/>
          </a:p>
        </p:txBody>
      </p:sp>
    </p:spTree>
    <p:extLst>
      <p:ext uri="{BB962C8B-B14F-4D97-AF65-F5344CB8AC3E}">
        <p14:creationId xmlns:p14="http://schemas.microsoft.com/office/powerpoint/2010/main" val="684344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a:t>
            </a:r>
            <a:endParaRPr lang="de-DE" dirty="0"/>
          </a:p>
        </p:txBody>
      </p:sp>
      <p:sp>
        <p:nvSpPr>
          <p:cNvPr id="3" name="Inhaltsplatzhalter 2"/>
          <p:cNvSpPr>
            <a:spLocks noGrp="1"/>
          </p:cNvSpPr>
          <p:nvPr>
            <p:ph idx="1"/>
          </p:nvPr>
        </p:nvSpPr>
        <p:spPr/>
        <p:txBody>
          <a:bodyPr>
            <a:normAutofit/>
          </a:bodyPr>
          <a:lstStyle/>
          <a:p>
            <a:pPr marL="0" indent="0">
              <a:buNone/>
            </a:pPr>
            <a:r>
              <a:rPr lang="de-DE" b="1" dirty="0" smtClean="0">
                <a:solidFill>
                  <a:srgbClr val="AC145A"/>
                </a:solidFill>
              </a:rPr>
              <a:t>Bilder </a:t>
            </a:r>
            <a:r>
              <a:rPr lang="de-DE" b="1" dirty="0">
                <a:solidFill>
                  <a:srgbClr val="AC145A"/>
                </a:solidFill>
              </a:rPr>
              <a:t>brauchen </a:t>
            </a:r>
            <a:r>
              <a:rPr lang="de-DE" b="1" dirty="0" smtClean="0">
                <a:solidFill>
                  <a:srgbClr val="AC145A"/>
                </a:solidFill>
              </a:rPr>
              <a:t>Alternativtexte (kurz: Alt-Text)</a:t>
            </a:r>
            <a:endParaRPr lang="de-DE" b="1" dirty="0">
              <a:solidFill>
                <a:srgbClr val="AC145A"/>
              </a:solidFill>
            </a:endParaRPr>
          </a:p>
          <a:p>
            <a:r>
              <a:rPr lang="de-DE" sz="2600" dirty="0" smtClean="0"/>
              <a:t>Sie beschreiben </a:t>
            </a:r>
            <a:r>
              <a:rPr lang="de-DE" sz="2600" dirty="0"/>
              <a:t>den Inhalt oder die Funktion einer visuellen </a:t>
            </a:r>
            <a:r>
              <a:rPr lang="de-DE" sz="2600" dirty="0" smtClean="0"/>
              <a:t>Darstellung.</a:t>
            </a:r>
            <a:endParaRPr lang="de-DE" sz="2600" dirty="0"/>
          </a:p>
          <a:p>
            <a:r>
              <a:rPr lang="de-DE" sz="2600" dirty="0" smtClean="0"/>
              <a:t>Sie sind nicht sichtbar, sondern werden </a:t>
            </a:r>
            <a:r>
              <a:rPr lang="de-DE" sz="2600" dirty="0"/>
              <a:t>nur von einer Sprachausgabe-Software (Screenreader) </a:t>
            </a:r>
            <a:r>
              <a:rPr lang="de-DE" sz="2600" dirty="0" smtClean="0"/>
              <a:t>erkannt und ihren Nutzer*innen vorgelesen.</a:t>
            </a:r>
            <a:endParaRPr lang="de-DE" sz="2600" dirty="0"/>
          </a:p>
          <a:p>
            <a:r>
              <a:rPr lang="de-DE" sz="2600" dirty="0" smtClean="0"/>
              <a:t>Sie gewährleisten </a:t>
            </a:r>
            <a:r>
              <a:rPr lang="de-DE" sz="2600" dirty="0"/>
              <a:t>das Zwei-Sinne </a:t>
            </a:r>
            <a:r>
              <a:rPr lang="de-DE" sz="2600" dirty="0" smtClean="0"/>
              <a:t>Prinzip.</a:t>
            </a:r>
            <a:endParaRPr lang="de-DE" sz="2600" dirty="0"/>
          </a:p>
          <a:p>
            <a:pPr marL="0" indent="0">
              <a:buNone/>
            </a:pPr>
            <a:endParaRPr lang="de-DE" sz="2600" dirty="0">
              <a:solidFill>
                <a:srgbClr val="AC145A"/>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13</a:t>
            </a:fld>
            <a:endParaRPr lang="de-DE" dirty="0"/>
          </a:p>
        </p:txBody>
      </p:sp>
    </p:spTree>
    <p:extLst>
      <p:ext uri="{BB962C8B-B14F-4D97-AF65-F5344CB8AC3E}">
        <p14:creationId xmlns:p14="http://schemas.microsoft.com/office/powerpoint/2010/main" val="246012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Demonstration</a:t>
            </a:r>
          </a:p>
        </p:txBody>
      </p:sp>
      <p:sp>
        <p:nvSpPr>
          <p:cNvPr id="9" name="Inhaltsplatzhalter 3"/>
          <p:cNvSpPr>
            <a:spLocks noGrp="1"/>
          </p:cNvSpPr>
          <p:nvPr>
            <p:ph sz="half" idx="2"/>
          </p:nvPr>
        </p:nvSpPr>
        <p:spPr>
          <a:xfrm>
            <a:off x="990600" y="6340838"/>
            <a:ext cx="5181600" cy="533037"/>
          </a:xfrm>
        </p:spPr>
        <p:txBody>
          <a:bodyPr>
            <a:normAutofit/>
          </a:bodyPr>
          <a:lstStyle/>
          <a:p>
            <a:pPr marL="0" indent="0">
              <a:buNone/>
            </a:pPr>
            <a:r>
              <a:rPr lang="de-DE" sz="2000" dirty="0" smtClean="0"/>
              <a:t>Nutzung </a:t>
            </a:r>
            <a:r>
              <a:rPr lang="de-DE" sz="2000" b="1" dirty="0" smtClean="0"/>
              <a:t>ohne</a:t>
            </a:r>
            <a:r>
              <a:rPr lang="de-DE" sz="2000" dirty="0" smtClean="0"/>
              <a:t> Alternativtext</a:t>
            </a:r>
            <a:endParaRPr lang="de-DE" sz="2000" dirty="0"/>
          </a:p>
        </p:txBody>
      </p:sp>
      <p:sp>
        <p:nvSpPr>
          <p:cNvPr id="4" name="Inhaltsplatzhalter 3"/>
          <p:cNvSpPr>
            <a:spLocks noGrp="1"/>
          </p:cNvSpPr>
          <p:nvPr>
            <p:ph sz="half" idx="2"/>
          </p:nvPr>
        </p:nvSpPr>
        <p:spPr>
          <a:xfrm>
            <a:off x="4673906" y="6324963"/>
            <a:ext cx="5181600" cy="533037"/>
          </a:xfrm>
        </p:spPr>
        <p:txBody>
          <a:bodyPr>
            <a:normAutofit/>
          </a:bodyPr>
          <a:lstStyle/>
          <a:p>
            <a:pPr marL="0" indent="0">
              <a:buNone/>
            </a:pPr>
            <a:r>
              <a:rPr lang="de-DE" sz="2000" dirty="0" smtClean="0"/>
              <a:t>Nutzung </a:t>
            </a:r>
            <a:r>
              <a:rPr lang="de-DE" sz="2000" b="1" dirty="0" smtClean="0"/>
              <a:t>mit</a:t>
            </a:r>
            <a:r>
              <a:rPr lang="de-DE" sz="2000" dirty="0" smtClean="0"/>
              <a:t> Alternativtext</a:t>
            </a:r>
            <a:endParaRPr lang="de-DE" sz="2000" dirty="0"/>
          </a:p>
        </p:txBody>
      </p:sp>
      <p:sp>
        <p:nvSpPr>
          <p:cNvPr id="5" name="Foliennummernplatzhalter 4"/>
          <p:cNvSpPr>
            <a:spLocks noGrp="1"/>
          </p:cNvSpPr>
          <p:nvPr>
            <p:ph type="sldNum" sz="quarter" idx="12"/>
          </p:nvPr>
        </p:nvSpPr>
        <p:spPr/>
        <p:txBody>
          <a:bodyPr/>
          <a:lstStyle/>
          <a:p>
            <a:fld id="{FB2375C0-7702-4EFE-AA9A-D259F46FFF45}" type="slidenum">
              <a:rPr lang="de-DE" smtClean="0"/>
              <a:t>14</a:t>
            </a:fld>
            <a:endParaRPr lang="de-DE"/>
          </a:p>
        </p:txBody>
      </p:sp>
      <p:pic>
        <p:nvPicPr>
          <p:cNvPr id="11" name="Grafik 10" descr="Screenshot 1:  Instagramm-Oberfläche DoBuS"/>
          <p:cNvPicPr>
            <a:picLocks noChangeAspect="1"/>
          </p:cNvPicPr>
          <p:nvPr/>
        </p:nvPicPr>
        <p:blipFill rotWithShape="1">
          <a:blip r:embed="rId2"/>
          <a:srcRect l="21603" t="42140" r="68871" b="20527"/>
          <a:stretch/>
        </p:blipFill>
        <p:spPr>
          <a:xfrm>
            <a:off x="1504382" y="1706562"/>
            <a:ext cx="1944554" cy="4286613"/>
          </a:xfrm>
          <a:prstGeom prst="rect">
            <a:avLst/>
          </a:prstGeom>
        </p:spPr>
      </p:pic>
      <p:pic>
        <p:nvPicPr>
          <p:cNvPr id="13" name="Grafik 12" descr="Screenshot 2:  Instagramm-Oberfläche DoBuS"/>
          <p:cNvPicPr>
            <a:picLocks noChangeAspect="1"/>
          </p:cNvPicPr>
          <p:nvPr/>
        </p:nvPicPr>
        <p:blipFill rotWithShape="1">
          <a:blip r:embed="rId2"/>
          <a:srcRect l="39162" t="42140" r="51254" b="20527"/>
          <a:stretch/>
        </p:blipFill>
        <p:spPr>
          <a:xfrm>
            <a:off x="5117805" y="1706562"/>
            <a:ext cx="1956390" cy="4286613"/>
          </a:xfrm>
          <a:prstGeom prst="rect">
            <a:avLst/>
          </a:prstGeom>
        </p:spPr>
      </p:pic>
    </p:spTree>
    <p:extLst>
      <p:ext uri="{BB962C8B-B14F-4D97-AF65-F5344CB8AC3E}">
        <p14:creationId xmlns:p14="http://schemas.microsoft.com/office/powerpoint/2010/main" val="608365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wichtigsten Regeln für Alternativtexte</a:t>
            </a:r>
            <a:endParaRPr lang="de-DE" dirty="0"/>
          </a:p>
        </p:txBody>
      </p:sp>
      <p:sp>
        <p:nvSpPr>
          <p:cNvPr id="3" name="Inhaltsplatzhalter 2"/>
          <p:cNvSpPr>
            <a:spLocks noGrp="1"/>
          </p:cNvSpPr>
          <p:nvPr>
            <p:ph idx="1"/>
          </p:nvPr>
        </p:nvSpPr>
        <p:spPr/>
        <p:txBody>
          <a:bodyPr>
            <a:normAutofit fontScale="92500" lnSpcReduction="10000"/>
          </a:bodyPr>
          <a:lstStyle/>
          <a:p>
            <a:pPr marL="342900" lvl="0" indent="-342900">
              <a:lnSpc>
                <a:spcPct val="100000"/>
              </a:lnSpc>
              <a:spcBef>
                <a:spcPts val="600"/>
              </a:spcBef>
              <a:buFont typeface="+mj-lt"/>
              <a:buAutoNum type="arabicPeriod"/>
              <a:defRPr/>
            </a:pPr>
            <a:r>
              <a:rPr lang="de-DE" b="1" dirty="0" smtClean="0">
                <a:solidFill>
                  <a:srgbClr val="AC145A"/>
                </a:solidFill>
                <a:ea typeface="Calibri"/>
              </a:rPr>
              <a:t>Was muss beschrieben werden?</a:t>
            </a:r>
          </a:p>
          <a:p>
            <a:pPr lvl="1">
              <a:lnSpc>
                <a:spcPct val="100000"/>
              </a:lnSpc>
              <a:spcBef>
                <a:spcPts val="600"/>
              </a:spcBef>
              <a:defRPr/>
            </a:pPr>
            <a:r>
              <a:rPr lang="de-DE" dirty="0" err="1">
                <a:solidFill>
                  <a:srgbClr val="003057"/>
                </a:solidFill>
              </a:rPr>
              <a:t>Bildtyp</a:t>
            </a:r>
            <a:r>
              <a:rPr lang="de-DE" dirty="0">
                <a:solidFill>
                  <a:srgbClr val="003057"/>
                </a:solidFill>
              </a:rPr>
              <a:t> </a:t>
            </a:r>
            <a:r>
              <a:rPr lang="de-DE" dirty="0" smtClean="0">
                <a:solidFill>
                  <a:srgbClr val="003057"/>
                </a:solidFill>
              </a:rPr>
              <a:t>(</a:t>
            </a:r>
            <a:r>
              <a:rPr lang="de-DE" dirty="0">
                <a:solidFill>
                  <a:srgbClr val="003057"/>
                </a:solidFill>
              </a:rPr>
              <a:t>Foto, Illustration, Diagramm etc.) </a:t>
            </a:r>
          </a:p>
          <a:p>
            <a:pPr lvl="1">
              <a:lnSpc>
                <a:spcPct val="100000"/>
              </a:lnSpc>
              <a:spcBef>
                <a:spcPts val="600"/>
              </a:spcBef>
              <a:defRPr/>
            </a:pPr>
            <a:r>
              <a:rPr lang="de-DE" dirty="0">
                <a:solidFill>
                  <a:srgbClr val="003057"/>
                </a:solidFill>
              </a:rPr>
              <a:t>kurze, objektive Beschreibung dessen, </a:t>
            </a:r>
            <a:r>
              <a:rPr lang="de-DE" dirty="0" smtClean="0">
                <a:solidFill>
                  <a:srgbClr val="003057"/>
                </a:solidFill>
              </a:rPr>
              <a:t>was zu </a:t>
            </a:r>
            <a:r>
              <a:rPr lang="de-DE" dirty="0">
                <a:solidFill>
                  <a:srgbClr val="003057"/>
                </a:solidFill>
              </a:rPr>
              <a:t>sehen ist – </a:t>
            </a:r>
            <a:r>
              <a:rPr lang="de-DE" dirty="0" smtClean="0">
                <a:solidFill>
                  <a:srgbClr val="003057"/>
                </a:solidFill>
              </a:rPr>
              <a:t>ohne Interpretation</a:t>
            </a:r>
            <a:br>
              <a:rPr lang="de-DE" dirty="0" smtClean="0">
                <a:solidFill>
                  <a:srgbClr val="003057"/>
                </a:solidFill>
              </a:rPr>
            </a:br>
            <a:r>
              <a:rPr lang="de-DE" dirty="0" smtClean="0">
                <a:solidFill>
                  <a:srgbClr val="003057"/>
                </a:solidFill>
              </a:rPr>
              <a:t>(das </a:t>
            </a:r>
            <a:r>
              <a:rPr lang="de-DE" dirty="0">
                <a:solidFill>
                  <a:srgbClr val="003057"/>
                </a:solidFill>
                <a:ea typeface="Calibri"/>
              </a:rPr>
              <a:t>Wichtigste zuerst, Hintergrundgrafiken nachstellend </a:t>
            </a:r>
            <a:r>
              <a:rPr lang="de-DE" dirty="0" smtClean="0">
                <a:solidFill>
                  <a:srgbClr val="003057"/>
                </a:solidFill>
                <a:ea typeface="Calibri"/>
              </a:rPr>
              <a:t>beschreiben)</a:t>
            </a:r>
          </a:p>
          <a:p>
            <a:pPr lvl="1">
              <a:lnSpc>
                <a:spcPct val="100000"/>
              </a:lnSpc>
              <a:spcBef>
                <a:spcPts val="600"/>
              </a:spcBef>
              <a:spcAft>
                <a:spcPts val="1200"/>
              </a:spcAft>
              <a:defRPr/>
            </a:pPr>
            <a:r>
              <a:rPr lang="de-DE" dirty="0" smtClean="0">
                <a:solidFill>
                  <a:srgbClr val="003057"/>
                </a:solidFill>
                <a:ea typeface="Calibri"/>
              </a:rPr>
              <a:t>Text im Bild in </a:t>
            </a:r>
            <a:r>
              <a:rPr lang="de-DE" dirty="0">
                <a:solidFill>
                  <a:srgbClr val="003057"/>
                </a:solidFill>
                <a:ea typeface="Calibri"/>
              </a:rPr>
              <a:t>Anführungszeichen in den Alternativtext </a:t>
            </a:r>
            <a:r>
              <a:rPr lang="de-DE" dirty="0" smtClean="0">
                <a:solidFill>
                  <a:srgbClr val="003057"/>
                </a:solidFill>
                <a:ea typeface="Calibri"/>
              </a:rPr>
              <a:t>aufnehmen</a:t>
            </a:r>
            <a:br>
              <a:rPr lang="de-DE" dirty="0" smtClean="0">
                <a:solidFill>
                  <a:srgbClr val="003057"/>
                </a:solidFill>
                <a:ea typeface="Calibri"/>
              </a:rPr>
            </a:br>
            <a:r>
              <a:rPr lang="de-DE" dirty="0" smtClean="0">
                <a:solidFill>
                  <a:srgbClr val="003057"/>
                </a:solidFill>
                <a:ea typeface="Calibri"/>
              </a:rPr>
              <a:t>(Copyright / Urheberrechtshinweise in </a:t>
            </a:r>
            <a:r>
              <a:rPr lang="de-DE" dirty="0">
                <a:solidFill>
                  <a:srgbClr val="003057"/>
                </a:solidFill>
                <a:ea typeface="Calibri"/>
              </a:rPr>
              <a:t>die  </a:t>
            </a:r>
            <a:r>
              <a:rPr lang="de-DE" dirty="0" smtClean="0">
                <a:solidFill>
                  <a:srgbClr val="003057"/>
                </a:solidFill>
                <a:ea typeface="Calibri"/>
              </a:rPr>
              <a:t>Bildunterschrift)</a:t>
            </a:r>
            <a:endParaRPr lang="en-US" dirty="0">
              <a:solidFill>
                <a:srgbClr val="003057"/>
              </a:solidFill>
              <a:ea typeface="Calibri"/>
            </a:endParaRPr>
          </a:p>
          <a:p>
            <a:pPr marL="342900" lvl="0" indent="-342900">
              <a:lnSpc>
                <a:spcPct val="100000"/>
              </a:lnSpc>
              <a:spcBef>
                <a:spcPts val="600"/>
              </a:spcBef>
              <a:buFont typeface="+mj-lt"/>
              <a:buAutoNum type="arabicPeriod"/>
              <a:defRPr/>
            </a:pPr>
            <a:r>
              <a:rPr lang="de-DE" b="1" dirty="0" smtClean="0">
                <a:solidFill>
                  <a:srgbClr val="AC145A"/>
                </a:solidFill>
                <a:ea typeface="Calibri"/>
              </a:rPr>
              <a:t>Was kann ich sprachlich beachten?</a:t>
            </a:r>
          </a:p>
          <a:p>
            <a:pPr lvl="1">
              <a:lnSpc>
                <a:spcPct val="100000"/>
              </a:lnSpc>
              <a:spcBef>
                <a:spcPts val="600"/>
              </a:spcBef>
              <a:defRPr/>
            </a:pPr>
            <a:r>
              <a:rPr lang="de-DE" dirty="0">
                <a:solidFill>
                  <a:srgbClr val="003057"/>
                </a:solidFill>
              </a:rPr>
              <a:t>k</a:t>
            </a:r>
            <a:r>
              <a:rPr lang="de-DE" dirty="0" smtClean="0">
                <a:solidFill>
                  <a:srgbClr val="003057"/>
                </a:solidFill>
              </a:rPr>
              <a:t>lare Sprache verwenden</a:t>
            </a:r>
          </a:p>
          <a:p>
            <a:pPr lvl="1">
              <a:lnSpc>
                <a:spcPct val="100000"/>
              </a:lnSpc>
              <a:spcBef>
                <a:spcPts val="600"/>
              </a:spcBef>
              <a:defRPr/>
            </a:pPr>
            <a:r>
              <a:rPr lang="de-DE" dirty="0">
                <a:solidFill>
                  <a:srgbClr val="003057"/>
                </a:solidFill>
              </a:rPr>
              <a:t>Stichpunkte </a:t>
            </a:r>
            <a:r>
              <a:rPr lang="de-DE" dirty="0" smtClean="0">
                <a:solidFill>
                  <a:srgbClr val="003057"/>
                </a:solidFill>
              </a:rPr>
              <a:t>ausreichend </a:t>
            </a:r>
            <a:r>
              <a:rPr lang="de-DE" dirty="0">
                <a:solidFill>
                  <a:srgbClr val="003057"/>
                </a:solidFill>
              </a:rPr>
              <a:t>–</a:t>
            </a:r>
            <a:r>
              <a:rPr lang="de-DE" dirty="0" smtClean="0">
                <a:solidFill>
                  <a:srgbClr val="003057"/>
                </a:solidFill>
              </a:rPr>
              <a:t> Formulierungen </a:t>
            </a:r>
            <a:r>
              <a:rPr lang="de-DE" dirty="0">
                <a:solidFill>
                  <a:srgbClr val="003057"/>
                </a:solidFill>
              </a:rPr>
              <a:t>wie „im Bild zu sehen“ oder </a:t>
            </a:r>
            <a:r>
              <a:rPr lang="de-DE" dirty="0" smtClean="0">
                <a:solidFill>
                  <a:srgbClr val="003057"/>
                </a:solidFill>
              </a:rPr>
              <a:t/>
            </a:r>
            <a:br>
              <a:rPr lang="de-DE" dirty="0" smtClean="0">
                <a:solidFill>
                  <a:srgbClr val="003057"/>
                </a:solidFill>
              </a:rPr>
            </a:br>
            <a:r>
              <a:rPr lang="de-DE" dirty="0" smtClean="0">
                <a:solidFill>
                  <a:srgbClr val="003057"/>
                </a:solidFill>
              </a:rPr>
              <a:t>„</a:t>
            </a:r>
            <a:r>
              <a:rPr lang="de-DE" dirty="0">
                <a:solidFill>
                  <a:srgbClr val="003057"/>
                </a:solidFill>
              </a:rPr>
              <a:t>in der Grafik wird dargestellt“ </a:t>
            </a:r>
            <a:r>
              <a:rPr lang="de-DE" dirty="0" smtClean="0">
                <a:solidFill>
                  <a:srgbClr val="003057"/>
                </a:solidFill>
              </a:rPr>
              <a:t>vermeiden</a:t>
            </a:r>
          </a:p>
          <a:p>
            <a:pPr lvl="1">
              <a:lnSpc>
                <a:spcPct val="100000"/>
              </a:lnSpc>
              <a:spcBef>
                <a:spcPts val="600"/>
              </a:spcBef>
              <a:defRPr/>
            </a:pPr>
            <a:r>
              <a:rPr lang="de-DE" dirty="0">
                <a:solidFill>
                  <a:srgbClr val="003057"/>
                </a:solidFill>
                <a:ea typeface="Calibri"/>
              </a:rPr>
              <a:t>s</a:t>
            </a:r>
            <a:r>
              <a:rPr lang="de-DE" dirty="0" smtClean="0">
                <a:solidFill>
                  <a:srgbClr val="003057"/>
                </a:solidFill>
                <a:ea typeface="Calibri"/>
              </a:rPr>
              <a:t>ind </a:t>
            </a:r>
            <a:r>
              <a:rPr lang="de-DE" dirty="0">
                <a:solidFill>
                  <a:srgbClr val="003057"/>
                </a:solidFill>
                <a:ea typeface="Calibri"/>
              </a:rPr>
              <a:t>Personen bekannt, können sie namentlich genannt </a:t>
            </a:r>
            <a:r>
              <a:rPr lang="de-DE" dirty="0" smtClean="0">
                <a:solidFill>
                  <a:srgbClr val="003057"/>
                </a:solidFill>
                <a:ea typeface="Calibri"/>
              </a:rPr>
              <a:t>werden</a:t>
            </a:r>
            <a:endParaRPr lang="en-US" dirty="0">
              <a:solidFill>
                <a:srgbClr val="003057"/>
              </a:solidFill>
              <a:ea typeface="Calibri"/>
            </a:endParaRPr>
          </a:p>
          <a:p>
            <a:pPr marL="342900" lvl="0" indent="-342900">
              <a:lnSpc>
                <a:spcPct val="100000"/>
              </a:lnSpc>
              <a:spcBef>
                <a:spcPts val="600"/>
              </a:spcBef>
              <a:buFont typeface="+mj-lt"/>
              <a:buAutoNum type="arabicPeriod"/>
              <a:defRPr/>
            </a:pPr>
            <a:endParaRPr lang="en-US" dirty="0">
              <a:ea typeface="Calibri"/>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15</a:t>
            </a:fld>
            <a:endParaRPr lang="de-DE"/>
          </a:p>
        </p:txBody>
      </p:sp>
    </p:spTree>
    <p:extLst>
      <p:ext uri="{BB962C8B-B14F-4D97-AF65-F5344CB8AC3E}">
        <p14:creationId xmlns:p14="http://schemas.microsoft.com/office/powerpoint/2010/main" val="1900216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erstellen: </a:t>
            </a:r>
            <a:r>
              <a:rPr lang="de-DE" dirty="0" smtClean="0"/>
              <a:t>Praxisübung</a:t>
            </a:r>
            <a:endParaRPr lang="de-DE" dirty="0"/>
          </a:p>
        </p:txBody>
      </p:sp>
      <p:sp>
        <p:nvSpPr>
          <p:cNvPr id="3" name="Inhaltsplatzhalter 2"/>
          <p:cNvSpPr>
            <a:spLocks noGrp="1"/>
          </p:cNvSpPr>
          <p:nvPr>
            <p:ph sz="half" idx="1"/>
          </p:nvPr>
        </p:nvSpPr>
        <p:spPr>
          <a:xfrm>
            <a:off x="5889171" y="2208077"/>
            <a:ext cx="5724760" cy="1176428"/>
          </a:xfrm>
        </p:spPr>
        <p:txBody>
          <a:bodyPr>
            <a:noAutofit/>
          </a:bodyPr>
          <a:lstStyle/>
          <a:p>
            <a:pPr marL="0" indent="0">
              <a:buNone/>
            </a:pPr>
            <a:r>
              <a:rPr lang="de-DE" sz="4000" b="1" dirty="0" smtClean="0">
                <a:solidFill>
                  <a:srgbClr val="AC145A"/>
                </a:solidFill>
              </a:rPr>
              <a:t>Wie würden Sie das Beitragsbild einer Person am Telefon beschreiben?</a:t>
            </a:r>
          </a:p>
          <a:p>
            <a:pPr marL="0" indent="0">
              <a:buNone/>
            </a:pPr>
            <a:endParaRPr lang="de-DE" sz="4000" b="1" dirty="0">
              <a:solidFill>
                <a:srgbClr val="AC145A"/>
              </a:solidFill>
            </a:endParaRPr>
          </a:p>
          <a:p>
            <a:pPr marL="0" indent="0">
              <a:buNone/>
            </a:pPr>
            <a:r>
              <a:rPr lang="de-DE" b="1" dirty="0"/>
              <a:t>Kurz und prägnant: </a:t>
            </a:r>
            <a:br>
              <a:rPr lang="de-DE" b="1" dirty="0"/>
            </a:br>
            <a:r>
              <a:rPr lang="de-DE" b="1" dirty="0"/>
              <a:t>So wenig Text wie möglich, </a:t>
            </a:r>
            <a:r>
              <a:rPr lang="de-DE" b="1" dirty="0" smtClean="0"/>
              <a:t/>
            </a:r>
            <a:br>
              <a:rPr lang="de-DE" b="1" dirty="0" smtClean="0"/>
            </a:br>
            <a:r>
              <a:rPr lang="de-DE" b="1" dirty="0" smtClean="0"/>
              <a:t>so </a:t>
            </a:r>
            <a:r>
              <a:rPr lang="de-DE" b="1" dirty="0"/>
              <a:t>viele Infos wie nötig.</a:t>
            </a:r>
          </a:p>
          <a:p>
            <a:pPr marL="0" indent="0">
              <a:buNone/>
            </a:pPr>
            <a:endParaRPr lang="de-DE" sz="4000" dirty="0"/>
          </a:p>
        </p:txBody>
      </p:sp>
      <p:pic>
        <p:nvPicPr>
          <p:cNvPr id="6" name="Bildplatzhalter 5" descr="für Alternativtext siehe Folie 16"/>
          <p:cNvPicPr>
            <a:picLocks noGrp="1" noChangeAspect="1"/>
          </p:cNvPicPr>
          <p:nvPr>
            <p:ph type="pic" idx="13"/>
          </p:nvPr>
        </p:nvPicPr>
        <p:blipFill rotWithShape="1">
          <a:blip r:embed="rId2" cstate="print">
            <a:extLst>
              <a:ext uri="{28A0092B-C50C-407E-A947-70E740481C1C}">
                <a14:useLocalDpi xmlns:a14="http://schemas.microsoft.com/office/drawing/2010/main" val="0"/>
              </a:ext>
            </a:extLst>
          </a:blip>
          <a:srcRect t="724" b="-479"/>
          <a:stretch/>
        </p:blipFill>
        <p:spPr>
          <a:xfrm>
            <a:off x="930728" y="1893343"/>
            <a:ext cx="4255185" cy="4244521"/>
          </a:xfrm>
          <a:ln w="12700">
            <a:solidFill>
              <a:srgbClr val="003057"/>
            </a:solidFill>
          </a:ln>
        </p:spPr>
      </p:pic>
      <p:sp>
        <p:nvSpPr>
          <p:cNvPr id="5" name="Foliennummernplatzhalter 4"/>
          <p:cNvSpPr>
            <a:spLocks noGrp="1"/>
          </p:cNvSpPr>
          <p:nvPr>
            <p:ph type="sldNum" sz="quarter" idx="12"/>
          </p:nvPr>
        </p:nvSpPr>
        <p:spPr/>
        <p:txBody>
          <a:bodyPr/>
          <a:lstStyle/>
          <a:p>
            <a:fld id="{FB2375C0-7702-4EFE-AA9A-D259F46FFF45}" type="slidenum">
              <a:rPr lang="de-DE" smtClean="0"/>
              <a:t>16</a:t>
            </a:fld>
            <a:endParaRPr lang="de-DE"/>
          </a:p>
        </p:txBody>
      </p:sp>
    </p:spTree>
    <p:extLst>
      <p:ext uri="{BB962C8B-B14F-4D97-AF65-F5344CB8AC3E}">
        <p14:creationId xmlns:p14="http://schemas.microsoft.com/office/powerpoint/2010/main" val="2800427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erstellen: Beispiel</a:t>
            </a:r>
          </a:p>
        </p:txBody>
      </p:sp>
      <p:sp>
        <p:nvSpPr>
          <p:cNvPr id="3" name="Inhaltsplatzhalter 2"/>
          <p:cNvSpPr>
            <a:spLocks noGrp="1"/>
          </p:cNvSpPr>
          <p:nvPr>
            <p:ph sz="half" idx="1"/>
          </p:nvPr>
        </p:nvSpPr>
        <p:spPr>
          <a:xfrm>
            <a:off x="5889171" y="1893343"/>
            <a:ext cx="5181600" cy="4351338"/>
          </a:xfrm>
        </p:spPr>
        <p:txBody>
          <a:bodyPr>
            <a:normAutofit fontScale="70000" lnSpcReduction="20000"/>
          </a:bodyPr>
          <a:lstStyle/>
          <a:p>
            <a:pPr marL="0" indent="0">
              <a:buNone/>
            </a:pPr>
            <a:r>
              <a:rPr lang="de-DE" b="1" dirty="0" smtClean="0">
                <a:solidFill>
                  <a:srgbClr val="AC145A"/>
                </a:solidFill>
              </a:rPr>
              <a:t>Alternativtext (Vorschlag)</a:t>
            </a:r>
          </a:p>
          <a:p>
            <a:pPr marL="0" indent="0">
              <a:lnSpc>
                <a:spcPct val="140000"/>
              </a:lnSpc>
              <a:buNone/>
            </a:pPr>
            <a:r>
              <a:rPr lang="de-DE" sz="2600" dirty="0" smtClean="0"/>
              <a:t>Zweiteiliges Layout: obere Hälfte blau, untere Hälfte weiß, sie sind durch dunkelrote Linie voneinander abgegrenzt. Obere Hälfte: Weißer Text auf blauem Grund „Global Accessibility Awareness Day - NRW-Hochschulen barrierefrei“, direkt darunter weißes GAAD-Logo. Untere Hälfte: Rotes Kalender-Icon auf weißem Grund, blaue Schrift darunter „15. Mai 2025. Die Kompetenzzentren </a:t>
            </a:r>
            <a:r>
              <a:rPr lang="de-DE" sz="2600" dirty="0" err="1" smtClean="0"/>
              <a:t>Moodle.nrw</a:t>
            </a:r>
            <a:r>
              <a:rPr lang="de-DE" sz="2600" dirty="0" smtClean="0"/>
              <a:t>, </a:t>
            </a:r>
            <a:r>
              <a:rPr lang="de-DE" sz="2600" dirty="0" err="1" smtClean="0"/>
              <a:t>Ilias.nrw</a:t>
            </a:r>
            <a:r>
              <a:rPr lang="de-DE" sz="2600" dirty="0" smtClean="0"/>
              <a:t> und barrierefreiheit.nrw starten Aktion zum GAAD 2025, um an den Hochschulen in NRW für das Thema Barrierefreiheit zu sensibilisieren.“</a:t>
            </a:r>
            <a:endParaRPr lang="de-DE" sz="2600" dirty="0"/>
          </a:p>
        </p:txBody>
      </p:sp>
      <p:pic>
        <p:nvPicPr>
          <p:cNvPr id="6" name="Bildplatzhalter 5" descr="Alternativtext neben dem Bild platziert"/>
          <p:cNvPicPr>
            <a:picLocks noGrp="1" noChangeAspect="1"/>
          </p:cNvPicPr>
          <p:nvPr>
            <p:ph type="pic" idx="13"/>
          </p:nvPr>
        </p:nvPicPr>
        <p:blipFill rotWithShape="1">
          <a:blip r:embed="rId2" cstate="print">
            <a:extLst>
              <a:ext uri="{28A0092B-C50C-407E-A947-70E740481C1C}">
                <a14:useLocalDpi xmlns:a14="http://schemas.microsoft.com/office/drawing/2010/main" val="0"/>
              </a:ext>
            </a:extLst>
          </a:blip>
          <a:srcRect t="724" b="-479"/>
          <a:stretch/>
        </p:blipFill>
        <p:spPr>
          <a:xfrm>
            <a:off x="930728" y="1893343"/>
            <a:ext cx="4255185" cy="4244521"/>
          </a:xfrm>
          <a:ln w="12700">
            <a:solidFill>
              <a:srgbClr val="003057"/>
            </a:solidFill>
          </a:ln>
        </p:spPr>
      </p:pic>
      <p:sp>
        <p:nvSpPr>
          <p:cNvPr id="5" name="Foliennummernplatzhalter 4"/>
          <p:cNvSpPr>
            <a:spLocks noGrp="1"/>
          </p:cNvSpPr>
          <p:nvPr>
            <p:ph type="sldNum" sz="quarter" idx="12"/>
          </p:nvPr>
        </p:nvSpPr>
        <p:spPr/>
        <p:txBody>
          <a:bodyPr/>
          <a:lstStyle/>
          <a:p>
            <a:fld id="{FB2375C0-7702-4EFE-AA9A-D259F46FFF45}" type="slidenum">
              <a:rPr lang="de-DE" smtClean="0"/>
              <a:t>17</a:t>
            </a:fld>
            <a:endParaRPr lang="de-DE"/>
          </a:p>
        </p:txBody>
      </p:sp>
    </p:spTree>
    <p:extLst>
      <p:ext uri="{BB962C8B-B14F-4D97-AF65-F5344CB8AC3E}">
        <p14:creationId xmlns:p14="http://schemas.microsoft.com/office/powerpoint/2010/main" val="175136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a:t>
            </a:r>
            <a:r>
              <a:rPr lang="de-DE" dirty="0" smtClean="0"/>
              <a:t>erstellen mit KI: Beispiel (1/2)</a:t>
            </a:r>
            <a:endParaRPr lang="de-DE" dirty="0"/>
          </a:p>
        </p:txBody>
      </p:sp>
      <p:pic>
        <p:nvPicPr>
          <p:cNvPr id="4" name="Grafik 3" descr="dunkler Text auf hellem Hintergrund: &quot;Guten Morgen, bitte erstelle mit einen Alternativtext für dieses Bild, damit sich blinde Nutzede den Inhalt erschließen können.&quot;"/>
          <p:cNvPicPr>
            <a:picLocks noChangeAspect="1"/>
          </p:cNvPicPr>
          <p:nvPr/>
        </p:nvPicPr>
        <p:blipFill rotWithShape="1">
          <a:blip r:embed="rId2"/>
          <a:srcRect l="48473" t="42839" r="13333" b="45556"/>
          <a:stretch/>
        </p:blipFill>
        <p:spPr>
          <a:xfrm>
            <a:off x="838200" y="1651519"/>
            <a:ext cx="6985000" cy="1193800"/>
          </a:xfrm>
          <a:prstGeom prst="rect">
            <a:avLst/>
          </a:prstGeom>
        </p:spPr>
      </p:pic>
      <p:pic>
        <p:nvPicPr>
          <p:cNvPr id="6" name="Bildplatzhalter 5" descr="für Alternativtext siehe Folie 16"/>
          <p:cNvPicPr>
            <a:picLocks noGrp="1" noChangeAspect="1"/>
          </p:cNvPicPr>
          <p:nvPr>
            <p:ph type="pic" idx="13"/>
          </p:nvPr>
        </p:nvPicPr>
        <p:blipFill rotWithShape="1">
          <a:blip r:embed="rId3" cstate="print">
            <a:extLst>
              <a:ext uri="{28A0092B-C50C-407E-A947-70E740481C1C}">
                <a14:useLocalDpi xmlns:a14="http://schemas.microsoft.com/office/drawing/2010/main" val="0"/>
              </a:ext>
            </a:extLst>
          </a:blip>
          <a:srcRect t="724" b="-479"/>
          <a:stretch/>
        </p:blipFill>
        <p:spPr>
          <a:xfrm>
            <a:off x="930729" y="3235404"/>
            <a:ext cx="2909752" cy="2902460"/>
          </a:xfrm>
          <a:ln w="12700">
            <a:solidFill>
              <a:srgbClr val="003057"/>
            </a:solidFill>
          </a:ln>
        </p:spPr>
      </p:pic>
      <p:sp>
        <p:nvSpPr>
          <p:cNvPr id="3" name="Inhaltsplatzhalter 2"/>
          <p:cNvSpPr>
            <a:spLocks noGrp="1"/>
          </p:cNvSpPr>
          <p:nvPr>
            <p:ph sz="half" idx="1"/>
          </p:nvPr>
        </p:nvSpPr>
        <p:spPr>
          <a:xfrm>
            <a:off x="4273616" y="3235404"/>
            <a:ext cx="7305575" cy="2902460"/>
          </a:xfrm>
        </p:spPr>
        <p:txBody>
          <a:bodyPr>
            <a:normAutofit fontScale="62500" lnSpcReduction="20000"/>
          </a:bodyPr>
          <a:lstStyle/>
          <a:p>
            <a:pPr marL="0" indent="0">
              <a:buNone/>
            </a:pPr>
            <a:r>
              <a:rPr lang="de-DE" b="1" dirty="0" smtClean="0">
                <a:solidFill>
                  <a:srgbClr val="AC145A"/>
                </a:solidFill>
              </a:rPr>
              <a:t>Alternativtext (Vorschlag </a:t>
            </a:r>
            <a:r>
              <a:rPr lang="de-DE" b="1" dirty="0" err="1" smtClean="0">
                <a:solidFill>
                  <a:srgbClr val="AC145A"/>
                </a:solidFill>
              </a:rPr>
              <a:t>ChatGPT</a:t>
            </a:r>
            <a:r>
              <a:rPr lang="de-DE" b="1" dirty="0" smtClean="0">
                <a:solidFill>
                  <a:srgbClr val="AC145A"/>
                </a:solidFill>
              </a:rPr>
              <a:t>)</a:t>
            </a:r>
          </a:p>
          <a:p>
            <a:pPr marL="0" indent="0">
              <a:lnSpc>
                <a:spcPct val="130000"/>
              </a:lnSpc>
              <a:buNone/>
            </a:pPr>
            <a:r>
              <a:rPr lang="de-DE" sz="2400" dirty="0" smtClean="0"/>
              <a:t>Grafik </a:t>
            </a:r>
            <a:r>
              <a:rPr lang="de-DE" sz="2400" dirty="0"/>
              <a:t>zur Ankündigung des „Global Accessibility Awareness Day“ (GAAD) am 15. Mai 2025 mit dem Titel „NRW-Hochschulen barrierefrei“. </a:t>
            </a:r>
            <a:endParaRPr lang="de-DE" sz="2400" dirty="0" smtClean="0"/>
          </a:p>
          <a:p>
            <a:pPr marL="0" indent="0">
              <a:lnSpc>
                <a:spcPct val="130000"/>
              </a:lnSpc>
              <a:buNone/>
            </a:pPr>
            <a:r>
              <a:rPr lang="de-DE" sz="2400" dirty="0" smtClean="0"/>
              <a:t>Zentral </a:t>
            </a:r>
            <a:r>
              <a:rPr lang="de-DE" sz="2400" dirty="0"/>
              <a:t>dargestellt sind das GAAD-Logo mit </a:t>
            </a:r>
            <a:r>
              <a:rPr lang="de-DE" sz="2400" dirty="0" smtClean="0"/>
              <a:t>Tastatursymbol</a:t>
            </a:r>
            <a:r>
              <a:rPr lang="de-DE" sz="2400" dirty="0"/>
              <a:t>, ein Kalender-Icon mit dem Datum „15. Mai 2025“ sowie ein Textfeld mit folgender Information</a:t>
            </a:r>
            <a:r>
              <a:rPr lang="de-DE" sz="2400" dirty="0" smtClean="0"/>
              <a:t>: </a:t>
            </a:r>
          </a:p>
          <a:p>
            <a:pPr marL="0" indent="0">
              <a:lnSpc>
                <a:spcPct val="130000"/>
              </a:lnSpc>
              <a:buNone/>
            </a:pPr>
            <a:r>
              <a:rPr lang="de-DE" sz="2400" dirty="0" smtClean="0"/>
              <a:t>„</a:t>
            </a:r>
            <a:r>
              <a:rPr lang="de-DE" sz="2400" dirty="0"/>
              <a:t>Die Kompetenzzentren </a:t>
            </a:r>
            <a:r>
              <a:rPr lang="de-DE" sz="2400" dirty="0" err="1"/>
              <a:t>Moodle.NRW</a:t>
            </a:r>
            <a:r>
              <a:rPr lang="de-DE" sz="2400" dirty="0"/>
              <a:t>, </a:t>
            </a:r>
            <a:r>
              <a:rPr lang="de-DE" sz="2400" dirty="0" err="1"/>
              <a:t>ILIAS.nrw</a:t>
            </a:r>
            <a:r>
              <a:rPr lang="de-DE" sz="2400" dirty="0"/>
              <a:t> und barrierefreiheit.nrw starten Aktion zum GAAD 2025, um an den Hochschulen in NRW für das Thema Barrierefreiheit zu sensibilisieren</a:t>
            </a:r>
            <a:r>
              <a:rPr lang="de-DE" sz="2400" dirty="0" smtClean="0"/>
              <a:t>.“</a:t>
            </a:r>
          </a:p>
          <a:p>
            <a:pPr marL="0" indent="0">
              <a:lnSpc>
                <a:spcPct val="130000"/>
              </a:lnSpc>
              <a:buNone/>
            </a:pPr>
            <a:r>
              <a:rPr lang="de-DE" sz="2400" dirty="0" smtClean="0"/>
              <a:t>Gestaltung </a:t>
            </a:r>
            <a:r>
              <a:rPr lang="de-DE" sz="2400" dirty="0"/>
              <a:t>in Blau, Weiß und Pink.</a:t>
            </a:r>
          </a:p>
        </p:txBody>
      </p:sp>
      <p:sp>
        <p:nvSpPr>
          <p:cNvPr id="5" name="Foliennummernplatzhalter 4"/>
          <p:cNvSpPr>
            <a:spLocks noGrp="1"/>
          </p:cNvSpPr>
          <p:nvPr>
            <p:ph type="sldNum" sz="quarter" idx="12"/>
          </p:nvPr>
        </p:nvSpPr>
        <p:spPr/>
        <p:txBody>
          <a:bodyPr/>
          <a:lstStyle/>
          <a:p>
            <a:fld id="{FB2375C0-7702-4EFE-AA9A-D259F46FFF45}" type="slidenum">
              <a:rPr lang="de-DE" smtClean="0"/>
              <a:t>18</a:t>
            </a:fld>
            <a:endParaRPr lang="de-DE"/>
          </a:p>
        </p:txBody>
      </p:sp>
    </p:spTree>
    <p:extLst>
      <p:ext uri="{BB962C8B-B14F-4D97-AF65-F5344CB8AC3E}">
        <p14:creationId xmlns:p14="http://schemas.microsoft.com/office/powerpoint/2010/main" val="633103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a:t>
            </a:r>
            <a:r>
              <a:rPr lang="de-DE" dirty="0" smtClean="0"/>
              <a:t>erstellen mit KI: Beispiel (2/2)</a:t>
            </a:r>
            <a:endParaRPr lang="de-DE" dirty="0"/>
          </a:p>
        </p:txBody>
      </p:sp>
      <p:pic>
        <p:nvPicPr>
          <p:cNvPr id="4" name="Grafik 3" descr="dunkler Text auf hellem Hintergrund: &quot;Guten Morgen, bitte erstelle mit einen Alternativtext für dieses Bild, damit sich blinde Nutzede den Inhalt erschließen können.&quot;"/>
          <p:cNvPicPr>
            <a:picLocks noChangeAspect="1"/>
          </p:cNvPicPr>
          <p:nvPr/>
        </p:nvPicPr>
        <p:blipFill rotWithShape="1">
          <a:blip r:embed="rId3"/>
          <a:srcRect l="48473" t="42839" r="13333" b="45556"/>
          <a:stretch/>
        </p:blipFill>
        <p:spPr>
          <a:xfrm>
            <a:off x="838200" y="1651519"/>
            <a:ext cx="6985000" cy="1193800"/>
          </a:xfrm>
          <a:prstGeom prst="rect">
            <a:avLst/>
          </a:prstGeom>
        </p:spPr>
      </p:pic>
      <p:pic>
        <p:nvPicPr>
          <p:cNvPr id="6" name="Bildplatzhalter 5" descr="für Alternativtext siehe Folie 16"/>
          <p:cNvPicPr>
            <a:picLocks noGrp="1" noChangeAspect="1"/>
          </p:cNvPicPr>
          <p:nvPr>
            <p:ph type="pic" idx="13"/>
          </p:nvPr>
        </p:nvPicPr>
        <p:blipFill rotWithShape="1">
          <a:blip r:embed="rId4" cstate="print">
            <a:extLst>
              <a:ext uri="{28A0092B-C50C-407E-A947-70E740481C1C}">
                <a14:useLocalDpi xmlns:a14="http://schemas.microsoft.com/office/drawing/2010/main" val="0"/>
              </a:ext>
            </a:extLst>
          </a:blip>
          <a:srcRect t="724" b="-479"/>
          <a:stretch/>
        </p:blipFill>
        <p:spPr>
          <a:xfrm>
            <a:off x="930729" y="3235404"/>
            <a:ext cx="2909752" cy="2902460"/>
          </a:xfrm>
          <a:ln w="12700">
            <a:solidFill>
              <a:srgbClr val="003057"/>
            </a:solidFill>
          </a:ln>
        </p:spPr>
      </p:pic>
      <p:sp>
        <p:nvSpPr>
          <p:cNvPr id="3" name="Inhaltsplatzhalter 2"/>
          <p:cNvSpPr>
            <a:spLocks noGrp="1"/>
          </p:cNvSpPr>
          <p:nvPr>
            <p:ph sz="half" idx="1"/>
          </p:nvPr>
        </p:nvSpPr>
        <p:spPr>
          <a:xfrm>
            <a:off x="4273616" y="3235404"/>
            <a:ext cx="7305575" cy="2902460"/>
          </a:xfrm>
        </p:spPr>
        <p:txBody>
          <a:bodyPr>
            <a:normAutofit fontScale="55000" lnSpcReduction="20000"/>
          </a:bodyPr>
          <a:lstStyle/>
          <a:p>
            <a:pPr marL="0" indent="0">
              <a:buNone/>
            </a:pPr>
            <a:r>
              <a:rPr lang="de-DE" b="1" dirty="0" smtClean="0">
                <a:solidFill>
                  <a:srgbClr val="AC145A"/>
                </a:solidFill>
              </a:rPr>
              <a:t>Alternativtext (Vorschlag Claude)</a:t>
            </a:r>
          </a:p>
          <a:p>
            <a:pPr marL="0" indent="0">
              <a:lnSpc>
                <a:spcPct val="130000"/>
              </a:lnSpc>
              <a:buNone/>
            </a:pPr>
            <a:r>
              <a:rPr lang="de-DE" sz="2400" dirty="0"/>
              <a:t>"Informationsplakat zum Global Accessibility Awareness Day (GAAD). </a:t>
            </a:r>
            <a:endParaRPr lang="de-DE" sz="2400" dirty="0" smtClean="0"/>
          </a:p>
          <a:p>
            <a:pPr marL="0" indent="0">
              <a:lnSpc>
                <a:spcPct val="130000"/>
              </a:lnSpc>
              <a:buNone/>
            </a:pPr>
            <a:r>
              <a:rPr lang="de-DE" sz="2400" dirty="0" smtClean="0"/>
              <a:t>Auf </a:t>
            </a:r>
            <a:r>
              <a:rPr lang="de-DE" sz="2400" dirty="0"/>
              <a:t>dunkelblauem Hintergrund steht oben </a:t>
            </a:r>
            <a:r>
              <a:rPr lang="de-DE" sz="2400" dirty="0" smtClean="0"/>
              <a:t>„Global </a:t>
            </a:r>
            <a:r>
              <a:rPr lang="de-DE" sz="2400" dirty="0"/>
              <a:t>Accessibility Awareness </a:t>
            </a:r>
            <a:r>
              <a:rPr lang="de-DE" sz="2400" dirty="0" smtClean="0"/>
              <a:t>Day“ </a:t>
            </a:r>
            <a:r>
              <a:rPr lang="de-DE" sz="2400" dirty="0"/>
              <a:t>und darunter in größerer Schrift </a:t>
            </a:r>
            <a:r>
              <a:rPr lang="de-DE" sz="2400" dirty="0" smtClean="0"/>
              <a:t>„NRW-Hochschulen barrierefrei“. </a:t>
            </a:r>
            <a:r>
              <a:rPr lang="de-DE" sz="2400" dirty="0"/>
              <a:t>In der Mitte ist ein weißes rundes Logo mit der Abkürzung </a:t>
            </a:r>
            <a:r>
              <a:rPr lang="de-DE" sz="2400" dirty="0" smtClean="0"/>
              <a:t>„GAAD“ </a:t>
            </a:r>
            <a:r>
              <a:rPr lang="de-DE" sz="2400" dirty="0"/>
              <a:t>und dem Symbol einer Tastatur zu sehen. Rechts befindet sich ein Kalendersymbol in Magenta neben dem Datum </a:t>
            </a:r>
            <a:r>
              <a:rPr lang="de-DE" sz="2400" dirty="0" smtClean="0"/>
              <a:t>„15</a:t>
            </a:r>
            <a:r>
              <a:rPr lang="de-DE" sz="2400" dirty="0"/>
              <a:t>. Mai </a:t>
            </a:r>
            <a:r>
              <a:rPr lang="de-DE" sz="2400" dirty="0" smtClean="0"/>
              <a:t>2025“. </a:t>
            </a:r>
          </a:p>
          <a:p>
            <a:pPr marL="0" indent="0">
              <a:lnSpc>
                <a:spcPct val="130000"/>
              </a:lnSpc>
              <a:buNone/>
            </a:pPr>
            <a:r>
              <a:rPr lang="de-DE" sz="2400" dirty="0" smtClean="0"/>
              <a:t>Unten </a:t>
            </a:r>
            <a:r>
              <a:rPr lang="de-DE" sz="2400" dirty="0"/>
              <a:t>steht ein erläuternder Text: </a:t>
            </a:r>
            <a:r>
              <a:rPr lang="de-DE" sz="2400" dirty="0" smtClean="0"/>
              <a:t>„Die </a:t>
            </a:r>
            <a:r>
              <a:rPr lang="de-DE" sz="2400" dirty="0"/>
              <a:t>Kompetenzzentren </a:t>
            </a:r>
            <a:r>
              <a:rPr lang="de-DE" sz="2400" dirty="0" err="1"/>
              <a:t>Moodle.NRW</a:t>
            </a:r>
            <a:r>
              <a:rPr lang="de-DE" sz="2400" dirty="0"/>
              <a:t>, </a:t>
            </a:r>
            <a:r>
              <a:rPr lang="de-DE" sz="2400" dirty="0" err="1"/>
              <a:t>ILIAS.nrw</a:t>
            </a:r>
            <a:r>
              <a:rPr lang="de-DE" sz="2400" dirty="0"/>
              <a:t> und barrierefreiheit.nrw starten Aktion zum GAAD 2025, um an den Hochschulen in NRW für das Thema Barrierefreiheit zu sensibilisieren</a:t>
            </a:r>
            <a:r>
              <a:rPr lang="de-DE" sz="2400" dirty="0" smtClean="0"/>
              <a:t>.“ </a:t>
            </a:r>
          </a:p>
          <a:p>
            <a:pPr marL="0" indent="0">
              <a:lnSpc>
                <a:spcPct val="130000"/>
              </a:lnSpc>
              <a:buNone/>
            </a:pPr>
            <a:r>
              <a:rPr lang="de-DE" sz="2400" dirty="0" smtClean="0"/>
              <a:t>Das </a:t>
            </a:r>
            <a:r>
              <a:rPr lang="de-DE" sz="2400" dirty="0"/>
              <a:t>Design hat eine geschwungene </a:t>
            </a:r>
            <a:r>
              <a:rPr lang="de-DE" sz="2400" dirty="0" err="1"/>
              <a:t>magentafarbene</a:t>
            </a:r>
            <a:r>
              <a:rPr lang="de-DE" sz="2400" dirty="0"/>
              <a:t> Linie, die den oberen vom unteren Bereich trennt</a:t>
            </a:r>
            <a:r>
              <a:rPr lang="de-DE" sz="2400" dirty="0" smtClean="0"/>
              <a:t>.</a:t>
            </a:r>
            <a:endParaRPr lang="de-DE" sz="2400" dirty="0"/>
          </a:p>
        </p:txBody>
      </p:sp>
      <p:sp>
        <p:nvSpPr>
          <p:cNvPr id="5" name="Foliennummernplatzhalter 4"/>
          <p:cNvSpPr>
            <a:spLocks noGrp="1"/>
          </p:cNvSpPr>
          <p:nvPr>
            <p:ph type="sldNum" sz="quarter" idx="12"/>
          </p:nvPr>
        </p:nvSpPr>
        <p:spPr/>
        <p:txBody>
          <a:bodyPr/>
          <a:lstStyle/>
          <a:p>
            <a:fld id="{FB2375C0-7702-4EFE-AA9A-D259F46FFF45}" type="slidenum">
              <a:rPr lang="de-DE" smtClean="0"/>
              <a:t>19</a:t>
            </a:fld>
            <a:endParaRPr lang="de-DE"/>
          </a:p>
        </p:txBody>
      </p:sp>
    </p:spTree>
    <p:extLst>
      <p:ext uri="{BB962C8B-B14F-4D97-AF65-F5344CB8AC3E}">
        <p14:creationId xmlns:p14="http://schemas.microsoft.com/office/powerpoint/2010/main" val="409272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Lizenzhinweise</a:t>
            </a:r>
            <a:endParaRPr lang="de-DE" dirty="0"/>
          </a:p>
        </p:txBody>
      </p:sp>
      <p:sp>
        <p:nvSpPr>
          <p:cNvPr id="3" name="Inhaltsplatzhalter 2"/>
          <p:cNvSpPr>
            <a:spLocks noGrp="1"/>
          </p:cNvSpPr>
          <p:nvPr>
            <p:ph idx="1"/>
          </p:nvPr>
        </p:nvSpPr>
        <p:spPr/>
        <p:txBody>
          <a:bodyPr/>
          <a:lstStyle/>
          <a:p>
            <a:pPr marL="0" indent="0">
              <a:buNone/>
            </a:pPr>
            <a:r>
              <a:rPr lang="de-DE" dirty="0"/>
              <a:t>Weiternutzung als OER ausdrücklich erlaubt: Dieses Werk und dessen Inhalte sind – sofern nicht anders angegeben </a:t>
            </a:r>
            <a:r>
              <a:rPr lang="de-DE" dirty="0" smtClean="0"/>
              <a:t>– </a:t>
            </a:r>
            <a:r>
              <a:rPr lang="de-DE" dirty="0"/>
              <a:t>lizensiert unter </a:t>
            </a:r>
            <a:r>
              <a:rPr lang="de-DE" dirty="0">
                <a:hlinkClick r:id="rId2"/>
              </a:rPr>
              <a:t>CC BY 4.0</a:t>
            </a:r>
            <a:r>
              <a:rPr lang="de-DE" dirty="0"/>
              <a:t>. Ausgenommen von der Lizenz sind die verwendeten </a:t>
            </a:r>
            <a:r>
              <a:rPr lang="de-DE" dirty="0" smtClean="0"/>
              <a:t>Logos.</a:t>
            </a:r>
            <a:r>
              <a:rPr lang="de-DE" dirty="0"/>
              <a:t/>
            </a:r>
            <a:br>
              <a:rPr lang="de-DE" dirty="0"/>
            </a:br>
            <a:endParaRPr lang="de-DE" dirty="0" smtClean="0"/>
          </a:p>
          <a:p>
            <a:pPr marL="0" indent="0">
              <a:buNone/>
            </a:pPr>
            <a:r>
              <a:rPr lang="de-DE" dirty="0"/>
              <a:t/>
            </a:r>
            <a:br>
              <a:rPr lang="de-DE" dirty="0"/>
            </a:br>
            <a:r>
              <a:rPr lang="de-DE" dirty="0"/>
              <a:t>Zitiervorschlag: </a:t>
            </a:r>
            <a:r>
              <a:rPr lang="de-DE" dirty="0" smtClean="0"/>
              <a:t>„Barrierefrei Posten in den sozialen Medien“ </a:t>
            </a:r>
            <a:r>
              <a:rPr lang="de-DE" i="1" dirty="0"/>
              <a:t>von </a:t>
            </a:r>
            <a:r>
              <a:rPr lang="de-DE" i="1" dirty="0" smtClean="0"/>
              <a:t>Ina-Marie Ernst und Sabrina Januzik, </a:t>
            </a:r>
            <a:r>
              <a:rPr lang="de-DE" i="1" dirty="0"/>
              <a:t>Kompetenzzentrum digitale Barrierefreiheit.nrw. Lizenz: </a:t>
            </a:r>
            <a:r>
              <a:rPr lang="de-DE" i="1" dirty="0">
                <a:hlinkClick r:id="rId2"/>
              </a:rPr>
              <a:t>CC BY 4.0</a:t>
            </a:r>
            <a:r>
              <a:rPr lang="de-DE" i="1" dirty="0"/>
              <a:t>.</a:t>
            </a:r>
            <a:endParaRPr lang="de-DE" dirty="0"/>
          </a:p>
          <a:p>
            <a:pPr marL="0" indent="0">
              <a:buNone/>
            </a:pPr>
            <a:endParaRPr lang="de-DE" dirty="0"/>
          </a:p>
        </p:txBody>
      </p:sp>
      <p:pic>
        <p:nvPicPr>
          <p:cNvPr id="5" name="Grafik 4" descr="Icon mit CC-Lizenz Hinweis: CC-B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302" y="3251893"/>
            <a:ext cx="1227411" cy="429442"/>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a:t>
            </a:fld>
            <a:endParaRPr lang="de-DE"/>
          </a:p>
        </p:txBody>
      </p:sp>
    </p:spTree>
    <p:extLst>
      <p:ext uri="{BB962C8B-B14F-4D97-AF65-F5344CB8AC3E}">
        <p14:creationId xmlns:p14="http://schemas.microsoft.com/office/powerpoint/2010/main" val="3848111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 einfügen: Instagram (Laptop)</a:t>
            </a:r>
            <a:endParaRPr lang="de-DE" dirty="0"/>
          </a:p>
        </p:txBody>
      </p:sp>
      <p:grpSp>
        <p:nvGrpSpPr>
          <p:cNvPr id="11" name="Gruppieren 10" descr="Screenshot: Instagram-Oberfläche"/>
          <p:cNvGrpSpPr/>
          <p:nvPr/>
        </p:nvGrpSpPr>
        <p:grpSpPr>
          <a:xfrm>
            <a:off x="930728" y="1893343"/>
            <a:ext cx="6663559" cy="4477406"/>
            <a:chOff x="930728" y="1893343"/>
            <a:chExt cx="6663559" cy="4477406"/>
          </a:xfrm>
        </p:grpSpPr>
        <p:pic>
          <p:nvPicPr>
            <p:cNvPr id="9" name="Grafik 8" descr="Screenshot: Instagram-Oberfläche"/>
            <p:cNvPicPr>
              <a:picLocks noChangeAspect="1"/>
            </p:cNvPicPr>
            <p:nvPr/>
          </p:nvPicPr>
          <p:blipFill rotWithShape="1">
            <a:blip r:embed="rId3"/>
            <a:srcRect l="25065" t="28030" r="26346" b="13929"/>
            <a:stretch/>
          </p:blipFill>
          <p:spPr>
            <a:xfrm>
              <a:off x="930728" y="1893343"/>
              <a:ext cx="6663559" cy="4477406"/>
            </a:xfrm>
            <a:prstGeom prst="rect">
              <a:avLst/>
            </a:prstGeom>
            <a:ln w="12700">
              <a:solidFill>
                <a:srgbClr val="003057"/>
              </a:solidFill>
            </a:ln>
          </p:spPr>
        </p:pic>
        <p:sp>
          <p:nvSpPr>
            <p:cNvPr id="10" name="Rechteck 9"/>
            <p:cNvSpPr/>
            <p:nvPr/>
          </p:nvSpPr>
          <p:spPr>
            <a:xfrm>
              <a:off x="5221835" y="4771777"/>
              <a:ext cx="2123608" cy="280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 name="Foliennummernplatzhalter 3"/>
          <p:cNvSpPr>
            <a:spLocks noGrp="1"/>
          </p:cNvSpPr>
          <p:nvPr>
            <p:ph type="sldNum" sz="quarter" idx="12"/>
          </p:nvPr>
        </p:nvSpPr>
        <p:spPr/>
        <p:txBody>
          <a:bodyPr/>
          <a:lstStyle/>
          <a:p>
            <a:fld id="{FB2375C0-7702-4EFE-AA9A-D259F46FFF45}" type="slidenum">
              <a:rPr lang="de-DE" smtClean="0"/>
              <a:t>20</a:t>
            </a:fld>
            <a:endParaRPr lang="de-DE"/>
          </a:p>
        </p:txBody>
      </p:sp>
    </p:spTree>
    <p:extLst>
      <p:ext uri="{BB962C8B-B14F-4D97-AF65-F5344CB8AC3E}">
        <p14:creationId xmlns:p14="http://schemas.microsoft.com/office/powerpoint/2010/main" val="3047181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 einfügen: Instagram (Phone)</a:t>
            </a:r>
            <a:endParaRPr lang="de-DE" dirty="0"/>
          </a:p>
        </p:txBody>
      </p:sp>
      <p:grpSp>
        <p:nvGrpSpPr>
          <p:cNvPr id="8" name="Gruppieren 7" descr="Screenshot: Instagram-Oberfläche"/>
          <p:cNvGrpSpPr/>
          <p:nvPr/>
        </p:nvGrpSpPr>
        <p:grpSpPr>
          <a:xfrm>
            <a:off x="838200" y="1816102"/>
            <a:ext cx="1914692" cy="3943347"/>
            <a:chOff x="838200" y="1816102"/>
            <a:chExt cx="1914692" cy="3943347"/>
          </a:xfrm>
        </p:grpSpPr>
        <p:pic>
          <p:nvPicPr>
            <p:cNvPr id="3" name="Grafik 2" descr="Screenshot: Instagram-Oberfläc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29" y="1816102"/>
              <a:ext cx="1822163" cy="3943347"/>
            </a:xfrm>
            <a:prstGeom prst="rect">
              <a:avLst/>
            </a:prstGeom>
          </p:spPr>
        </p:pic>
        <p:sp>
          <p:nvSpPr>
            <p:cNvPr id="7" name="Ellipse 6"/>
            <p:cNvSpPr/>
            <p:nvPr/>
          </p:nvSpPr>
          <p:spPr>
            <a:xfrm>
              <a:off x="838200" y="4800600"/>
              <a:ext cx="1193800" cy="3640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sz="half" idx="1"/>
          </p:nvPr>
        </p:nvSpPr>
        <p:spPr>
          <a:xfrm>
            <a:off x="930729" y="6133261"/>
            <a:ext cx="1822163" cy="331039"/>
          </a:xfrm>
        </p:spPr>
        <p:txBody>
          <a:bodyPr>
            <a:noAutofit/>
          </a:bodyPr>
          <a:lstStyle/>
          <a:p>
            <a:pPr marL="0" indent="0" algn="ctr">
              <a:buNone/>
            </a:pPr>
            <a:r>
              <a:rPr lang="de-DE" sz="2000" b="1" dirty="0" smtClean="0"/>
              <a:t>Schritt 1</a:t>
            </a:r>
            <a:endParaRPr lang="de-DE" sz="2000" dirty="0"/>
          </a:p>
        </p:txBody>
      </p:sp>
      <p:grpSp>
        <p:nvGrpSpPr>
          <p:cNvPr id="16" name="Gruppieren 15" descr="Screenshot: Instagram-Oberfläche"/>
          <p:cNvGrpSpPr/>
          <p:nvPr/>
        </p:nvGrpSpPr>
        <p:grpSpPr>
          <a:xfrm>
            <a:off x="3505200" y="1816101"/>
            <a:ext cx="2057400" cy="4068760"/>
            <a:chOff x="3505200" y="1816101"/>
            <a:chExt cx="2057400" cy="4068760"/>
          </a:xfrm>
        </p:grpSpPr>
        <p:pic>
          <p:nvPicPr>
            <p:cNvPr id="5" name="Grafik 4" descr="Screenshot: Instagram-Oberfläch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261" y="1816101"/>
              <a:ext cx="1822163" cy="3943347"/>
            </a:xfrm>
            <a:prstGeom prst="rect">
              <a:avLst/>
            </a:prstGeom>
          </p:spPr>
        </p:pic>
        <p:sp>
          <p:nvSpPr>
            <p:cNvPr id="15" name="Ellipse 14"/>
            <p:cNvSpPr/>
            <p:nvPr/>
          </p:nvSpPr>
          <p:spPr>
            <a:xfrm>
              <a:off x="3505200" y="4868333"/>
              <a:ext cx="2057400" cy="10165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Inhaltsplatzhalter 2"/>
          <p:cNvSpPr txBox="1">
            <a:spLocks/>
          </p:cNvSpPr>
          <p:nvPr/>
        </p:nvSpPr>
        <p:spPr>
          <a:xfrm>
            <a:off x="3664261" y="608246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smtClean="0"/>
              <a:t>Schritt 2</a:t>
            </a:r>
            <a:endParaRPr lang="de-DE" sz="2000" dirty="0"/>
          </a:p>
        </p:txBody>
      </p:sp>
      <p:pic>
        <p:nvPicPr>
          <p:cNvPr id="6" name="Grafik 5" descr="Screenshot: Instagram-Oberfläch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793" y="1816100"/>
            <a:ext cx="1822163" cy="3943347"/>
          </a:xfrm>
          <a:prstGeom prst="rect">
            <a:avLst/>
          </a:prstGeom>
        </p:spPr>
      </p:pic>
      <p:sp>
        <p:nvSpPr>
          <p:cNvPr id="14" name="Inhaltsplatzhalter 2"/>
          <p:cNvSpPr txBox="1">
            <a:spLocks/>
          </p:cNvSpPr>
          <p:nvPr/>
        </p:nvSpPr>
        <p:spPr>
          <a:xfrm>
            <a:off x="6397793" y="609474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smtClean="0"/>
              <a:t>Schritt 3</a:t>
            </a:r>
            <a:endParaRPr lang="de-DE" sz="2000" dirty="0"/>
          </a:p>
        </p:txBody>
      </p:sp>
      <p:sp>
        <p:nvSpPr>
          <p:cNvPr id="4" name="Foliennummernplatzhalter 3"/>
          <p:cNvSpPr>
            <a:spLocks noGrp="1"/>
          </p:cNvSpPr>
          <p:nvPr>
            <p:ph type="sldNum" sz="quarter" idx="12"/>
          </p:nvPr>
        </p:nvSpPr>
        <p:spPr/>
        <p:txBody>
          <a:bodyPr/>
          <a:lstStyle/>
          <a:p>
            <a:fld id="{FB2375C0-7702-4EFE-AA9A-D259F46FFF45}" type="slidenum">
              <a:rPr lang="de-DE" smtClean="0"/>
              <a:t>21</a:t>
            </a:fld>
            <a:endParaRPr lang="de-DE"/>
          </a:p>
        </p:txBody>
      </p:sp>
    </p:spTree>
    <p:extLst>
      <p:ext uri="{BB962C8B-B14F-4D97-AF65-F5344CB8AC3E}">
        <p14:creationId xmlns:p14="http://schemas.microsoft.com/office/powerpoint/2010/main" val="3012598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 einfügen: LinkedIn (Laptop)</a:t>
            </a:r>
            <a:endParaRPr lang="de-DE" dirty="0"/>
          </a:p>
        </p:txBody>
      </p:sp>
      <p:grpSp>
        <p:nvGrpSpPr>
          <p:cNvPr id="12" name="Gruppieren 11" descr="Screenshot: LinkedIn-Oberfläche"/>
          <p:cNvGrpSpPr/>
          <p:nvPr/>
        </p:nvGrpSpPr>
        <p:grpSpPr>
          <a:xfrm>
            <a:off x="935215" y="1894902"/>
            <a:ext cx="4916254" cy="4461447"/>
            <a:chOff x="6019800" y="1782233"/>
            <a:chExt cx="2882900" cy="2616200"/>
          </a:xfrm>
        </p:grpSpPr>
        <p:pic>
          <p:nvPicPr>
            <p:cNvPr id="8" name="Grafik 7" descr="Screenshot: LinkedIn-Oberfläche"/>
            <p:cNvPicPr>
              <a:picLocks noChangeAspect="1"/>
            </p:cNvPicPr>
            <p:nvPr/>
          </p:nvPicPr>
          <p:blipFill rotWithShape="1">
            <a:blip r:embed="rId3"/>
            <a:srcRect l="15806" t="24106" r="49210" b="19454"/>
            <a:stretch/>
          </p:blipFill>
          <p:spPr>
            <a:xfrm>
              <a:off x="6019800" y="1782233"/>
              <a:ext cx="2882900" cy="2616200"/>
            </a:xfrm>
            <a:prstGeom prst="rect">
              <a:avLst/>
            </a:prstGeom>
            <a:ln w="12700">
              <a:solidFill>
                <a:srgbClr val="003057"/>
              </a:solidFill>
            </a:ln>
          </p:spPr>
        </p:pic>
        <p:sp>
          <p:nvSpPr>
            <p:cNvPr id="10" name="Ellipse 9"/>
            <p:cNvSpPr/>
            <p:nvPr/>
          </p:nvSpPr>
          <p:spPr>
            <a:xfrm>
              <a:off x="8026400" y="4076699"/>
              <a:ext cx="292100" cy="292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Grafik 8" descr="Screenshot: LinkedIn-Oberfläche"/>
          <p:cNvPicPr>
            <a:picLocks noChangeAspect="1"/>
          </p:cNvPicPr>
          <p:nvPr/>
        </p:nvPicPr>
        <p:blipFill rotWithShape="1">
          <a:blip r:embed="rId4"/>
          <a:srcRect l="60556" t="30617" r="14791" b="18519"/>
          <a:stretch/>
        </p:blipFill>
        <p:spPr>
          <a:xfrm>
            <a:off x="6261520" y="1894904"/>
            <a:ext cx="3844207" cy="4461446"/>
          </a:xfrm>
          <a:prstGeom prst="rect">
            <a:avLst/>
          </a:prstGeom>
          <a:ln w="12700">
            <a:solidFill>
              <a:srgbClr val="003057"/>
            </a:solidFill>
          </a:ln>
        </p:spPr>
      </p:pic>
      <p:sp>
        <p:nvSpPr>
          <p:cNvPr id="4" name="Foliennummernplatzhalter 3"/>
          <p:cNvSpPr>
            <a:spLocks noGrp="1"/>
          </p:cNvSpPr>
          <p:nvPr>
            <p:ph type="sldNum" sz="quarter" idx="12"/>
          </p:nvPr>
        </p:nvSpPr>
        <p:spPr/>
        <p:txBody>
          <a:bodyPr/>
          <a:lstStyle/>
          <a:p>
            <a:fld id="{FB2375C0-7702-4EFE-AA9A-D259F46FFF45}" type="slidenum">
              <a:rPr lang="de-DE" smtClean="0"/>
              <a:t>22</a:t>
            </a:fld>
            <a:endParaRPr lang="de-DE"/>
          </a:p>
        </p:txBody>
      </p:sp>
    </p:spTree>
    <p:extLst>
      <p:ext uri="{BB962C8B-B14F-4D97-AF65-F5344CB8AC3E}">
        <p14:creationId xmlns:p14="http://schemas.microsoft.com/office/powerpoint/2010/main" val="1011769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Alternativtexte einfügen: LinkedIn (Phone)</a:t>
            </a:r>
            <a:endParaRPr lang="de-DE" dirty="0"/>
          </a:p>
        </p:txBody>
      </p:sp>
      <p:grpSp>
        <p:nvGrpSpPr>
          <p:cNvPr id="9" name="Gruppieren 8" descr="Screenshot: LinkedIn-Oberfläche"/>
          <p:cNvGrpSpPr/>
          <p:nvPr/>
        </p:nvGrpSpPr>
        <p:grpSpPr>
          <a:xfrm>
            <a:off x="930729" y="1816102"/>
            <a:ext cx="1822162" cy="3943347"/>
            <a:chOff x="930729" y="1816102"/>
            <a:chExt cx="1822162" cy="3943347"/>
          </a:xfrm>
        </p:grpSpPr>
        <p:pic>
          <p:nvPicPr>
            <p:cNvPr id="3" name="Grafik 2" descr="Screenshot: LinkedIn-Oberfläch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729" y="1816102"/>
              <a:ext cx="1822162" cy="3943347"/>
            </a:xfrm>
            <a:prstGeom prst="rect">
              <a:avLst/>
            </a:prstGeom>
          </p:spPr>
        </p:pic>
        <p:sp>
          <p:nvSpPr>
            <p:cNvPr id="17" name="Ellipse 16"/>
            <p:cNvSpPr/>
            <p:nvPr/>
          </p:nvSpPr>
          <p:spPr>
            <a:xfrm>
              <a:off x="1698568" y="5199171"/>
              <a:ext cx="498123" cy="4981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sz="half" idx="1"/>
          </p:nvPr>
        </p:nvSpPr>
        <p:spPr>
          <a:xfrm>
            <a:off x="930729" y="6133261"/>
            <a:ext cx="1822163" cy="331039"/>
          </a:xfrm>
        </p:spPr>
        <p:txBody>
          <a:bodyPr>
            <a:noAutofit/>
          </a:bodyPr>
          <a:lstStyle/>
          <a:p>
            <a:pPr marL="0" indent="0" algn="ctr">
              <a:buNone/>
            </a:pPr>
            <a:r>
              <a:rPr lang="de-DE" sz="2000" b="1" dirty="0" smtClean="0"/>
              <a:t>Schritt 1</a:t>
            </a:r>
            <a:endParaRPr lang="de-DE" sz="2000" dirty="0"/>
          </a:p>
        </p:txBody>
      </p:sp>
      <p:grpSp>
        <p:nvGrpSpPr>
          <p:cNvPr id="10" name="Gruppieren 9" descr="Screenshot: LinkedIn-Oberfläche"/>
          <p:cNvGrpSpPr/>
          <p:nvPr/>
        </p:nvGrpSpPr>
        <p:grpSpPr>
          <a:xfrm>
            <a:off x="3505200" y="1804813"/>
            <a:ext cx="2057400" cy="3954636"/>
            <a:chOff x="3505200" y="1804813"/>
            <a:chExt cx="2057400" cy="3954636"/>
          </a:xfrm>
        </p:grpSpPr>
        <p:pic>
          <p:nvPicPr>
            <p:cNvPr id="5" name="Grafik 4" descr="Screenshot: LinkedIn-Oberfläch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261" y="1804813"/>
              <a:ext cx="1822162" cy="3954636"/>
            </a:xfrm>
            <a:prstGeom prst="rect">
              <a:avLst/>
            </a:prstGeom>
          </p:spPr>
        </p:pic>
        <p:sp>
          <p:nvSpPr>
            <p:cNvPr id="15" name="Ellipse 14"/>
            <p:cNvSpPr/>
            <p:nvPr/>
          </p:nvSpPr>
          <p:spPr>
            <a:xfrm>
              <a:off x="3505200" y="3276600"/>
              <a:ext cx="2057400" cy="1019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Inhaltsplatzhalter 2"/>
          <p:cNvSpPr txBox="1">
            <a:spLocks/>
          </p:cNvSpPr>
          <p:nvPr/>
        </p:nvSpPr>
        <p:spPr>
          <a:xfrm>
            <a:off x="3664261" y="608246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smtClean="0"/>
              <a:t>Schritt 2</a:t>
            </a:r>
            <a:endParaRPr lang="de-DE" sz="2000" dirty="0"/>
          </a:p>
        </p:txBody>
      </p:sp>
      <p:sp>
        <p:nvSpPr>
          <p:cNvPr id="4" name="Foliennummernplatzhalter 3"/>
          <p:cNvSpPr>
            <a:spLocks noGrp="1"/>
          </p:cNvSpPr>
          <p:nvPr>
            <p:ph type="sldNum" sz="quarter" idx="12"/>
          </p:nvPr>
        </p:nvSpPr>
        <p:spPr/>
        <p:txBody>
          <a:bodyPr/>
          <a:lstStyle/>
          <a:p>
            <a:fld id="{FB2375C0-7702-4EFE-AA9A-D259F46FFF45}" type="slidenum">
              <a:rPr lang="de-DE" smtClean="0"/>
              <a:t>23</a:t>
            </a:fld>
            <a:endParaRPr lang="de-DE"/>
          </a:p>
        </p:txBody>
      </p:sp>
    </p:spTree>
    <p:extLst>
      <p:ext uri="{BB962C8B-B14F-4D97-AF65-F5344CB8AC3E}">
        <p14:creationId xmlns:p14="http://schemas.microsoft.com/office/powerpoint/2010/main" val="2292867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Videogestaltung</a:t>
            </a:r>
            <a:endParaRPr lang="de-DE" dirty="0"/>
          </a:p>
        </p:txBody>
      </p:sp>
      <p:sp>
        <p:nvSpPr>
          <p:cNvPr id="3" name="Textplatzhalter 2"/>
          <p:cNvSpPr>
            <a:spLocks noGrp="1"/>
          </p:cNvSpPr>
          <p:nvPr>
            <p:ph type="body" idx="1"/>
          </p:nvPr>
        </p:nvSpPr>
        <p:spPr/>
        <p:txBody>
          <a:bodyPr/>
          <a:lstStyle/>
          <a:p>
            <a:r>
              <a:rPr lang="de-DE" dirty="0" smtClean="0"/>
              <a:t>Untertitel und Audiodeskription für Videos</a:t>
            </a:r>
            <a:endParaRPr lang="de-DE" dirty="0"/>
          </a:p>
        </p:txBody>
      </p:sp>
    </p:spTree>
    <p:extLst>
      <p:ext uri="{BB962C8B-B14F-4D97-AF65-F5344CB8AC3E}">
        <p14:creationId xmlns:p14="http://schemas.microsoft.com/office/powerpoint/2010/main" val="3544183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Untertitel</a:t>
            </a:r>
            <a:endParaRPr lang="de-DE" dirty="0"/>
          </a:p>
        </p:txBody>
      </p:sp>
      <p:sp>
        <p:nvSpPr>
          <p:cNvPr id="3" name="Inhaltsplatzhalter 2"/>
          <p:cNvSpPr>
            <a:spLocks noGrp="1"/>
          </p:cNvSpPr>
          <p:nvPr>
            <p:ph sz="half" idx="1"/>
          </p:nvPr>
        </p:nvSpPr>
        <p:spPr/>
        <p:txBody>
          <a:bodyPr>
            <a:normAutofit lnSpcReduction="10000"/>
          </a:bodyPr>
          <a:lstStyle/>
          <a:p>
            <a:pPr>
              <a:defRPr/>
            </a:pPr>
            <a:r>
              <a:rPr lang="de-DE" dirty="0"/>
              <a:t>Zugänglichkeit für </a:t>
            </a:r>
            <a:r>
              <a:rPr lang="de-DE" dirty="0" smtClean="0"/>
              <a:t>Personen</a:t>
            </a:r>
          </a:p>
          <a:p>
            <a:pPr lvl="1">
              <a:defRPr/>
            </a:pPr>
            <a:r>
              <a:rPr lang="de-DE" dirty="0" smtClean="0">
                <a:solidFill>
                  <a:srgbClr val="003057"/>
                </a:solidFill>
              </a:rPr>
              <a:t>mit </a:t>
            </a:r>
            <a:r>
              <a:rPr lang="de-DE" dirty="0">
                <a:solidFill>
                  <a:srgbClr val="003057"/>
                </a:solidFill>
              </a:rPr>
              <a:t>einer </a:t>
            </a:r>
            <a:r>
              <a:rPr lang="de-DE" dirty="0" smtClean="0">
                <a:solidFill>
                  <a:srgbClr val="003057"/>
                </a:solidFill>
              </a:rPr>
              <a:t>Hörbeeinträchtigung</a:t>
            </a:r>
          </a:p>
          <a:p>
            <a:pPr lvl="1">
              <a:defRPr/>
            </a:pPr>
            <a:r>
              <a:rPr lang="de-DE" dirty="0" smtClean="0">
                <a:solidFill>
                  <a:srgbClr val="003057"/>
                </a:solidFill>
              </a:rPr>
              <a:t>mit </a:t>
            </a:r>
            <a:r>
              <a:rPr lang="de-DE" dirty="0">
                <a:solidFill>
                  <a:srgbClr val="003057"/>
                </a:solidFill>
              </a:rPr>
              <a:t>einer anderen Muttersprache</a:t>
            </a:r>
          </a:p>
          <a:p>
            <a:pPr marL="1028700" lvl="1" indent="-342900">
              <a:buClr>
                <a:srgbClr val="4C7600"/>
              </a:buClr>
              <a:defRPr/>
            </a:pPr>
            <a:endParaRPr lang="de-DE" dirty="0">
              <a:solidFill>
                <a:srgbClr val="003057"/>
              </a:solidFill>
            </a:endParaRPr>
          </a:p>
          <a:p>
            <a:pPr>
              <a:lnSpc>
                <a:spcPct val="100000"/>
              </a:lnSpc>
              <a:defRPr/>
            </a:pPr>
            <a:r>
              <a:rPr lang="de-DE" dirty="0"/>
              <a:t>F</a:t>
            </a:r>
            <a:r>
              <a:rPr lang="de-DE" dirty="0" smtClean="0"/>
              <a:t>estgelegte Richtlinien (Auszug):</a:t>
            </a:r>
          </a:p>
          <a:p>
            <a:pPr lvl="1">
              <a:lnSpc>
                <a:spcPct val="100000"/>
              </a:lnSpc>
              <a:defRPr/>
            </a:pPr>
            <a:r>
              <a:rPr lang="de-DE" dirty="0">
                <a:solidFill>
                  <a:srgbClr val="003057"/>
                </a:solidFill>
              </a:rPr>
              <a:t>m</a:t>
            </a:r>
            <a:r>
              <a:rPr lang="de-DE" dirty="0" smtClean="0">
                <a:solidFill>
                  <a:srgbClr val="003057"/>
                </a:solidFill>
              </a:rPr>
              <a:t>aximal </a:t>
            </a:r>
            <a:r>
              <a:rPr lang="de-DE" dirty="0">
                <a:solidFill>
                  <a:srgbClr val="003057"/>
                </a:solidFill>
              </a:rPr>
              <a:t>zwei Zeilen zentriert </a:t>
            </a:r>
            <a:r>
              <a:rPr lang="de-DE" dirty="0" smtClean="0">
                <a:solidFill>
                  <a:srgbClr val="003057"/>
                </a:solidFill>
              </a:rPr>
              <a:t/>
            </a:r>
            <a:br>
              <a:rPr lang="de-DE" dirty="0" smtClean="0">
                <a:solidFill>
                  <a:srgbClr val="003057"/>
                </a:solidFill>
              </a:rPr>
            </a:br>
            <a:r>
              <a:rPr lang="de-DE" dirty="0" smtClean="0">
                <a:solidFill>
                  <a:srgbClr val="003057"/>
                </a:solidFill>
              </a:rPr>
              <a:t>am </a:t>
            </a:r>
            <a:r>
              <a:rPr lang="de-DE" dirty="0">
                <a:solidFill>
                  <a:srgbClr val="003057"/>
                </a:solidFill>
              </a:rPr>
              <a:t>unteren </a:t>
            </a:r>
            <a:r>
              <a:rPr lang="de-DE" dirty="0" smtClean="0">
                <a:solidFill>
                  <a:srgbClr val="003057"/>
                </a:solidFill>
              </a:rPr>
              <a:t>Bildrand</a:t>
            </a:r>
          </a:p>
          <a:p>
            <a:pPr lvl="1">
              <a:lnSpc>
                <a:spcPct val="100000"/>
              </a:lnSpc>
              <a:defRPr/>
            </a:pPr>
            <a:r>
              <a:rPr lang="de-DE" dirty="0" smtClean="0">
                <a:solidFill>
                  <a:srgbClr val="003057"/>
                </a:solidFill>
              </a:rPr>
              <a:t>Standzeit </a:t>
            </a:r>
            <a:r>
              <a:rPr lang="de-DE" dirty="0">
                <a:solidFill>
                  <a:srgbClr val="003057"/>
                </a:solidFill>
              </a:rPr>
              <a:t>mindestens 1 </a:t>
            </a:r>
            <a:r>
              <a:rPr lang="de-DE" dirty="0" smtClean="0">
                <a:solidFill>
                  <a:srgbClr val="003057"/>
                </a:solidFill>
              </a:rPr>
              <a:t>Sekunde</a:t>
            </a:r>
          </a:p>
          <a:p>
            <a:pPr lvl="1">
              <a:lnSpc>
                <a:spcPct val="100000"/>
              </a:lnSpc>
              <a:defRPr/>
            </a:pPr>
            <a:r>
              <a:rPr lang="de-DE" dirty="0" smtClean="0">
                <a:solidFill>
                  <a:srgbClr val="003057"/>
                </a:solidFill>
              </a:rPr>
              <a:t>Ausreichend hoher Kontrast</a:t>
            </a:r>
            <a:r>
              <a:rPr lang="de-DE" dirty="0">
                <a:solidFill>
                  <a:srgbClr val="003057"/>
                </a:solidFill>
              </a:rPr>
              <a:t>: </a:t>
            </a:r>
            <a:r>
              <a:rPr lang="de-DE" dirty="0" smtClean="0">
                <a:solidFill>
                  <a:srgbClr val="003057"/>
                </a:solidFill>
              </a:rPr>
              <a:t/>
            </a:r>
            <a:br>
              <a:rPr lang="de-DE" dirty="0" smtClean="0">
                <a:solidFill>
                  <a:srgbClr val="003057"/>
                </a:solidFill>
              </a:rPr>
            </a:br>
            <a:r>
              <a:rPr lang="de-DE" dirty="0" smtClean="0">
                <a:solidFill>
                  <a:srgbClr val="003057"/>
                </a:solidFill>
              </a:rPr>
              <a:t>z</a:t>
            </a:r>
            <a:r>
              <a:rPr lang="de-DE" dirty="0">
                <a:solidFill>
                  <a:srgbClr val="003057"/>
                </a:solidFill>
              </a:rPr>
              <a:t>. B. weiße Schrift auf schwarzem </a:t>
            </a:r>
            <a:r>
              <a:rPr lang="de-DE" dirty="0" smtClean="0">
                <a:solidFill>
                  <a:srgbClr val="003057"/>
                </a:solidFill>
              </a:rPr>
              <a:t>Hintergrundbalken</a:t>
            </a:r>
            <a:endParaRPr lang="de-DE" dirty="0"/>
          </a:p>
        </p:txBody>
      </p:sp>
      <p:sp>
        <p:nvSpPr>
          <p:cNvPr id="4" name="Inhaltsplatzhalter 3"/>
          <p:cNvSpPr>
            <a:spLocks noGrp="1"/>
          </p:cNvSpPr>
          <p:nvPr>
            <p:ph sz="half" idx="2"/>
          </p:nvPr>
        </p:nvSpPr>
        <p:spPr/>
        <p:txBody>
          <a:bodyPr>
            <a:normAutofit lnSpcReduction="10000"/>
          </a:bodyPr>
          <a:lstStyle/>
          <a:p>
            <a:pPr marL="0" indent="0">
              <a:buNone/>
              <a:defRPr/>
            </a:pPr>
            <a:r>
              <a:rPr lang="de-DE" dirty="0">
                <a:ea typeface="Malgun Gothic"/>
                <a:cs typeface="Times New Roman"/>
              </a:rPr>
              <a:t>Instagram hat eigene Funktion für </a:t>
            </a:r>
            <a:r>
              <a:rPr lang="de-DE" dirty="0" smtClean="0">
                <a:ea typeface="Malgun Gothic"/>
                <a:cs typeface="Times New Roman"/>
              </a:rPr>
              <a:t>Untertitel (</a:t>
            </a:r>
            <a:r>
              <a:rPr lang="de-DE" dirty="0" smtClean="0">
                <a:ea typeface="Malgun Gothic"/>
              </a:rPr>
              <a:t>aktivierbar):</a:t>
            </a:r>
            <a:endParaRPr lang="de-DE" dirty="0"/>
          </a:p>
          <a:p>
            <a:pPr>
              <a:defRPr/>
            </a:pPr>
            <a:r>
              <a:rPr lang="de-DE" sz="2400" dirty="0" smtClean="0"/>
              <a:t>automatische </a:t>
            </a:r>
            <a:r>
              <a:rPr lang="de-DE" sz="2400" dirty="0"/>
              <a:t>Untertitel ohne Nachbesserung sind nicht </a:t>
            </a:r>
            <a:r>
              <a:rPr lang="de-DE" sz="2400" dirty="0" smtClean="0"/>
              <a:t>empfehlenswert</a:t>
            </a:r>
            <a:endParaRPr lang="de-DE" sz="2400" dirty="0" smtClean="0">
              <a:ea typeface="Malgun Gothic"/>
            </a:endParaRPr>
          </a:p>
          <a:p>
            <a:pPr>
              <a:defRPr/>
            </a:pPr>
            <a:r>
              <a:rPr lang="de-DE" sz="2400" dirty="0"/>
              <a:t>externe </a:t>
            </a:r>
            <a:r>
              <a:rPr lang="de-DE" sz="2400" dirty="0" smtClean="0"/>
              <a:t>Bearbeitungsprogramme bieten (viele) Vorteile</a:t>
            </a:r>
            <a:endParaRPr lang="de-DE" sz="2400" dirty="0"/>
          </a:p>
        </p:txBody>
      </p:sp>
      <p:sp>
        <p:nvSpPr>
          <p:cNvPr id="6" name="Rechteck 5"/>
          <p:cNvSpPr/>
          <p:nvPr/>
        </p:nvSpPr>
        <p:spPr>
          <a:xfrm>
            <a:off x="838200" y="6374513"/>
            <a:ext cx="5551714" cy="523220"/>
          </a:xfrm>
          <a:prstGeom prst="rect">
            <a:avLst/>
          </a:prstGeom>
        </p:spPr>
        <p:txBody>
          <a:bodyPr wrap="square">
            <a:spAutoFit/>
          </a:bodyPr>
          <a:lstStyle/>
          <a:p>
            <a:r>
              <a:rPr lang="de-DE" sz="1400" dirty="0" smtClean="0"/>
              <a:t>Weiterführende Infos: </a:t>
            </a:r>
            <a:r>
              <a:rPr lang="de-DE" sz="1400" u="sng" dirty="0">
                <a:latin typeface="Arial"/>
                <a:ea typeface="Arial"/>
                <a:cs typeface="Arial"/>
                <a:hlinkClick r:id="rId3" tooltip="http://www.untertitelrichtlinien.de/pdf/Untertitel-Standards_ARD_ORF_SRF_ZDF_Version_1.3.pdf"/>
              </a:rPr>
              <a:t>Untertitel-Standards von ARD, ORF, SRF, ZDF </a:t>
            </a:r>
            <a:endParaRPr lang="de-DE" sz="1400" dirty="0"/>
          </a:p>
          <a:p>
            <a:endParaRPr lang="de-DE" sz="1400" dirty="0"/>
          </a:p>
        </p:txBody>
      </p:sp>
      <p:sp>
        <p:nvSpPr>
          <p:cNvPr id="5" name="Foliennummernplatzhalter 4"/>
          <p:cNvSpPr>
            <a:spLocks noGrp="1"/>
          </p:cNvSpPr>
          <p:nvPr>
            <p:ph type="sldNum" sz="quarter" idx="12"/>
          </p:nvPr>
        </p:nvSpPr>
        <p:spPr/>
        <p:txBody>
          <a:bodyPr/>
          <a:lstStyle/>
          <a:p>
            <a:fld id="{FB2375C0-7702-4EFE-AA9A-D259F46FFF45}" type="slidenum">
              <a:rPr lang="de-DE" smtClean="0"/>
              <a:t>25</a:t>
            </a:fld>
            <a:endParaRPr lang="de-DE"/>
          </a:p>
        </p:txBody>
      </p:sp>
    </p:spTree>
    <p:extLst>
      <p:ext uri="{BB962C8B-B14F-4D97-AF65-F5344CB8AC3E}">
        <p14:creationId xmlns:p14="http://schemas.microsoft.com/office/powerpoint/2010/main" val="4121670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Untertitel einfügen</a:t>
            </a:r>
            <a:endParaRPr lang="de-DE" dirty="0"/>
          </a:p>
        </p:txBody>
      </p:sp>
      <p:sp>
        <p:nvSpPr>
          <p:cNvPr id="7" name="Inhaltsplatzhalter 2"/>
          <p:cNvSpPr>
            <a:spLocks noGrp="1"/>
          </p:cNvSpPr>
          <p:nvPr>
            <p:ph idx="1"/>
          </p:nvPr>
        </p:nvSpPr>
        <p:spPr>
          <a:xfrm>
            <a:off x="838200" y="1825625"/>
            <a:ext cx="5187216" cy="4351338"/>
          </a:xfrm>
        </p:spPr>
        <p:txBody>
          <a:bodyPr>
            <a:normAutofit/>
          </a:bodyPr>
          <a:lstStyle/>
          <a:p>
            <a:pPr marL="0" indent="0">
              <a:buNone/>
              <a:defRPr/>
            </a:pPr>
            <a:r>
              <a:rPr lang="de-DE" b="1" dirty="0">
                <a:solidFill>
                  <a:srgbClr val="AC145A"/>
                </a:solidFill>
              </a:rPr>
              <a:t>So </a:t>
            </a:r>
            <a:r>
              <a:rPr lang="de-DE" b="1" dirty="0" err="1" smtClean="0">
                <a:solidFill>
                  <a:srgbClr val="AC145A"/>
                </a:solidFill>
              </a:rPr>
              <a:t>funktioniert‘s</a:t>
            </a:r>
            <a:r>
              <a:rPr lang="de-DE" b="1" dirty="0" smtClean="0">
                <a:solidFill>
                  <a:srgbClr val="AC145A"/>
                </a:solidFill>
              </a:rPr>
              <a:t> in Instagram:</a:t>
            </a:r>
            <a:endParaRPr lang="de-DE" b="1" dirty="0">
              <a:solidFill>
                <a:srgbClr val="AC145A"/>
              </a:solidFill>
            </a:endParaRPr>
          </a:p>
          <a:p>
            <a:pPr marL="342900" lvl="0" indent="-342900">
              <a:lnSpc>
                <a:spcPct val="107000"/>
              </a:lnSpc>
              <a:buFont typeface="+mj-lt"/>
              <a:buAutoNum type="arabicPeriod"/>
              <a:defRPr/>
            </a:pPr>
            <a:r>
              <a:rPr lang="de-DE" sz="2400" dirty="0" smtClean="0">
                <a:latin typeface="Arial"/>
                <a:ea typeface="Calibri"/>
                <a:cs typeface="Arial"/>
              </a:rPr>
              <a:t>Über das Menü den „CC“ Button anwählen.</a:t>
            </a:r>
            <a:endParaRPr lang="de-DE" sz="2400" dirty="0">
              <a:latin typeface="Arial"/>
              <a:ea typeface="Calibri"/>
              <a:cs typeface="Arial"/>
            </a:endParaRPr>
          </a:p>
          <a:p>
            <a:pPr marL="342900" lvl="0" indent="-342900">
              <a:lnSpc>
                <a:spcPct val="107000"/>
              </a:lnSpc>
              <a:buFont typeface="+mj-lt"/>
              <a:buAutoNum type="arabicPeriod"/>
              <a:defRPr/>
            </a:pPr>
            <a:r>
              <a:rPr lang="de-DE" sz="2400" dirty="0" smtClean="0">
                <a:latin typeface="Arial"/>
                <a:ea typeface="Calibri"/>
                <a:cs typeface="Arial"/>
              </a:rPr>
              <a:t>Optik des Textes wählen und Untertitel platzieren.</a:t>
            </a:r>
            <a:endParaRPr lang="de-DE" sz="2400" dirty="0">
              <a:latin typeface="Arial"/>
              <a:ea typeface="Calibri"/>
              <a:cs typeface="Arial"/>
            </a:endParaRPr>
          </a:p>
          <a:p>
            <a:pPr marL="342900" lvl="0" indent="-342900">
              <a:lnSpc>
                <a:spcPct val="107000"/>
              </a:lnSpc>
              <a:spcAft>
                <a:spcPts val="800"/>
              </a:spcAft>
              <a:buFont typeface="+mj-lt"/>
              <a:buAutoNum type="arabicPeriod"/>
              <a:defRPr/>
            </a:pPr>
            <a:r>
              <a:rPr lang="de-DE" sz="2400" dirty="0" smtClean="0">
                <a:latin typeface="Arial"/>
                <a:ea typeface="Calibri"/>
                <a:cs typeface="Arial"/>
              </a:rPr>
              <a:t>Wenn erforderlich: </a:t>
            </a:r>
            <a:br>
              <a:rPr lang="de-DE" sz="2400" dirty="0" smtClean="0">
                <a:latin typeface="Arial"/>
                <a:ea typeface="Calibri"/>
                <a:cs typeface="Arial"/>
              </a:rPr>
            </a:br>
            <a:r>
              <a:rPr lang="de-DE" sz="2400" dirty="0" smtClean="0">
                <a:latin typeface="Arial"/>
                <a:ea typeface="Calibri"/>
                <a:cs typeface="Arial"/>
              </a:rPr>
              <a:t>kleinere Textkorrekturen vornehmen, bevor das Video gepostet wird.</a:t>
            </a:r>
            <a:endParaRPr lang="de-DE" sz="2400" dirty="0">
              <a:latin typeface="Arial"/>
              <a:ea typeface="Calibri"/>
              <a:cs typeface="Arial"/>
            </a:endParaRPr>
          </a:p>
          <a:p>
            <a:endParaRPr lang="de-DE" dirty="0"/>
          </a:p>
        </p:txBody>
      </p:sp>
      <p:pic>
        <p:nvPicPr>
          <p:cNvPr id="8" name="Grafik 7" descr="Screenshot:  Instagramm-Oberfläche Kompetenzzentrum"/>
          <p:cNvPicPr>
            <a:picLocks noChangeAspect="1"/>
          </p:cNvPicPr>
          <p:nvPr/>
        </p:nvPicPr>
        <p:blipFill rotWithShape="1">
          <a:blip r:embed="rId3"/>
          <a:srcRect l="49028" t="34692" r="39306" b="20123"/>
          <a:stretch/>
        </p:blipFill>
        <p:spPr>
          <a:xfrm>
            <a:off x="7299076" y="365124"/>
            <a:ext cx="2833751" cy="6173529"/>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26</a:t>
            </a:fld>
            <a:endParaRPr lang="de-DE"/>
          </a:p>
        </p:txBody>
      </p:sp>
    </p:spTree>
    <p:extLst>
      <p:ext uri="{BB962C8B-B14F-4D97-AF65-F5344CB8AC3E}">
        <p14:creationId xmlns:p14="http://schemas.microsoft.com/office/powerpoint/2010/main" val="3718063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Audiodeskription</a:t>
            </a:r>
            <a:endParaRPr lang="de-DE" dirty="0"/>
          </a:p>
        </p:txBody>
      </p:sp>
      <p:sp>
        <p:nvSpPr>
          <p:cNvPr id="3" name="Inhaltsplatzhalter 2"/>
          <p:cNvSpPr>
            <a:spLocks noGrp="1"/>
          </p:cNvSpPr>
          <p:nvPr>
            <p:ph idx="1"/>
          </p:nvPr>
        </p:nvSpPr>
        <p:spPr>
          <a:xfrm>
            <a:off x="838199" y="1825625"/>
            <a:ext cx="6554003" cy="4895850"/>
          </a:xfrm>
        </p:spPr>
        <p:txBody>
          <a:bodyPr>
            <a:normAutofit/>
          </a:bodyPr>
          <a:lstStyle/>
          <a:p>
            <a:pPr>
              <a:defRPr/>
            </a:pPr>
            <a:r>
              <a:rPr lang="de-DE" dirty="0" smtClean="0"/>
              <a:t>visuelle </a:t>
            </a:r>
            <a:r>
              <a:rPr lang="de-DE" dirty="0"/>
              <a:t>Inhalte eines Videos </a:t>
            </a:r>
            <a:r>
              <a:rPr lang="de-DE" dirty="0" smtClean="0"/>
              <a:t>werden </a:t>
            </a:r>
            <a:br>
              <a:rPr lang="de-DE" dirty="0" smtClean="0"/>
            </a:br>
            <a:r>
              <a:rPr lang="de-DE" dirty="0" smtClean="0"/>
              <a:t>in </a:t>
            </a:r>
            <a:r>
              <a:rPr lang="de-DE" dirty="0"/>
              <a:t>Sprache </a:t>
            </a:r>
            <a:r>
              <a:rPr lang="de-DE" dirty="0" smtClean="0"/>
              <a:t>übertragen</a:t>
            </a:r>
            <a:endParaRPr lang="de-DE" dirty="0"/>
          </a:p>
          <a:p>
            <a:pPr>
              <a:defRPr/>
            </a:pPr>
            <a:r>
              <a:rPr lang="de-DE" dirty="0"/>
              <a:t>Zugänglichkeit für Menschen mit Sehbeeinträchtigung und Blindheit</a:t>
            </a:r>
          </a:p>
          <a:p>
            <a:pPr>
              <a:defRPr/>
            </a:pPr>
            <a:r>
              <a:rPr lang="de-DE" dirty="0"/>
              <a:t>Audiodeskription </a:t>
            </a:r>
            <a:r>
              <a:rPr lang="de-DE" dirty="0" smtClean="0"/>
              <a:t>entweder</a:t>
            </a:r>
          </a:p>
          <a:p>
            <a:pPr lvl="1">
              <a:defRPr/>
            </a:pPr>
            <a:r>
              <a:rPr lang="de-DE" dirty="0">
                <a:solidFill>
                  <a:srgbClr val="003057"/>
                </a:solidFill>
              </a:rPr>
              <a:t>w</a:t>
            </a:r>
            <a:r>
              <a:rPr lang="de-DE" dirty="0" smtClean="0">
                <a:solidFill>
                  <a:srgbClr val="003057"/>
                </a:solidFill>
              </a:rPr>
              <a:t>ährend </a:t>
            </a:r>
            <a:r>
              <a:rPr lang="de-DE" dirty="0">
                <a:solidFill>
                  <a:srgbClr val="003057"/>
                </a:solidFill>
              </a:rPr>
              <a:t>der Aufnahme mit </a:t>
            </a:r>
            <a:r>
              <a:rPr lang="de-DE" dirty="0" smtClean="0">
                <a:solidFill>
                  <a:srgbClr val="003057"/>
                </a:solidFill>
              </a:rPr>
              <a:t>einsprechen</a:t>
            </a:r>
          </a:p>
          <a:p>
            <a:pPr lvl="1">
              <a:defRPr/>
            </a:pPr>
            <a:r>
              <a:rPr lang="de-DE" dirty="0" smtClean="0">
                <a:solidFill>
                  <a:srgbClr val="003057"/>
                </a:solidFill>
              </a:rPr>
              <a:t>oder </a:t>
            </a:r>
            <a:r>
              <a:rPr lang="de-DE" dirty="0">
                <a:solidFill>
                  <a:srgbClr val="003057"/>
                </a:solidFill>
              </a:rPr>
              <a:t>nachträglich </a:t>
            </a:r>
            <a:r>
              <a:rPr lang="de-DE" dirty="0" smtClean="0">
                <a:solidFill>
                  <a:srgbClr val="003057"/>
                </a:solidFill>
              </a:rPr>
              <a:t/>
            </a:r>
            <a:br>
              <a:rPr lang="de-DE" dirty="0" smtClean="0">
                <a:solidFill>
                  <a:srgbClr val="003057"/>
                </a:solidFill>
              </a:rPr>
            </a:br>
            <a:r>
              <a:rPr lang="de-DE" dirty="0" smtClean="0">
                <a:solidFill>
                  <a:srgbClr val="003057"/>
                </a:solidFill>
              </a:rPr>
              <a:t>(</a:t>
            </a:r>
            <a:r>
              <a:rPr lang="de-DE" dirty="0">
                <a:solidFill>
                  <a:srgbClr val="003057"/>
                </a:solidFill>
              </a:rPr>
              <a:t>für qualitative Aufnahme </a:t>
            </a:r>
            <a:r>
              <a:rPr lang="de-DE" dirty="0" smtClean="0">
                <a:solidFill>
                  <a:srgbClr val="003057"/>
                </a:solidFill>
              </a:rPr>
              <a:t>Memo-App nutzen)</a:t>
            </a:r>
          </a:p>
          <a:p>
            <a:pPr lvl="1">
              <a:defRPr/>
            </a:pPr>
            <a:r>
              <a:rPr lang="de-DE" dirty="0" smtClean="0">
                <a:solidFill>
                  <a:srgbClr val="003057"/>
                </a:solidFill>
              </a:rPr>
              <a:t>Mindestanforderung</a:t>
            </a:r>
            <a:r>
              <a:rPr lang="de-DE" dirty="0">
                <a:solidFill>
                  <a:srgbClr val="003057"/>
                </a:solidFill>
              </a:rPr>
              <a:t>: </a:t>
            </a:r>
            <a:r>
              <a:rPr lang="de-DE" dirty="0" smtClean="0">
                <a:solidFill>
                  <a:srgbClr val="003057"/>
                </a:solidFill>
              </a:rPr>
              <a:t/>
            </a:r>
            <a:br>
              <a:rPr lang="de-DE" dirty="0" smtClean="0">
                <a:solidFill>
                  <a:srgbClr val="003057"/>
                </a:solidFill>
              </a:rPr>
            </a:br>
            <a:r>
              <a:rPr lang="de-DE" dirty="0" smtClean="0">
                <a:solidFill>
                  <a:srgbClr val="003057"/>
                </a:solidFill>
              </a:rPr>
              <a:t>Audiodeskription </a:t>
            </a:r>
            <a:r>
              <a:rPr lang="de-DE" dirty="0">
                <a:solidFill>
                  <a:srgbClr val="003057"/>
                </a:solidFill>
              </a:rPr>
              <a:t>in der Bildbeschreibung</a:t>
            </a:r>
          </a:p>
          <a:p>
            <a:pPr>
              <a:defRPr/>
            </a:pPr>
            <a:endParaRPr lang="de-DE" dirty="0">
              <a:solidFill>
                <a:srgbClr val="FF0000"/>
              </a:solidFill>
            </a:endParaRPr>
          </a:p>
          <a:p>
            <a:endParaRPr lang="de-DE" dirty="0"/>
          </a:p>
        </p:txBody>
      </p:sp>
      <p:grpSp>
        <p:nvGrpSpPr>
          <p:cNvPr id="7" name="Gruppieren 6" descr="Screenshot: Instagram-Oberfläche"/>
          <p:cNvGrpSpPr/>
          <p:nvPr/>
        </p:nvGrpSpPr>
        <p:grpSpPr>
          <a:xfrm>
            <a:off x="7955353" y="1690688"/>
            <a:ext cx="3823653" cy="4635922"/>
            <a:chOff x="7955353" y="1690688"/>
            <a:chExt cx="3823653" cy="4635922"/>
          </a:xfrm>
        </p:grpSpPr>
        <p:pic>
          <p:nvPicPr>
            <p:cNvPr id="5" name="Picture 6" descr="A black screen with white text&#10;&#10;Description automatically generated"/>
            <p:cNvPicPr>
              <a:picLocks noChangeAspect="1"/>
            </p:cNvPicPr>
            <p:nvPr/>
          </p:nvPicPr>
          <p:blipFill>
            <a:blip r:embed="rId2"/>
            <a:srcRect t="12912" b="31089"/>
            <a:stretch/>
          </p:blipFill>
          <p:spPr bwMode="auto">
            <a:xfrm>
              <a:off x="7955353" y="1690688"/>
              <a:ext cx="3823653" cy="4635922"/>
            </a:xfrm>
            <a:prstGeom prst="rect">
              <a:avLst/>
            </a:prstGeom>
          </p:spPr>
        </p:pic>
        <p:sp>
          <p:nvSpPr>
            <p:cNvPr id="6" name="Rectangle 7"/>
            <p:cNvSpPr/>
            <p:nvPr/>
          </p:nvSpPr>
          <p:spPr bwMode="auto">
            <a:xfrm>
              <a:off x="7963295" y="3617103"/>
              <a:ext cx="3785957" cy="27095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grpSp>
      <p:sp>
        <p:nvSpPr>
          <p:cNvPr id="4" name="Foliennummernplatzhalter 3"/>
          <p:cNvSpPr>
            <a:spLocks noGrp="1"/>
          </p:cNvSpPr>
          <p:nvPr>
            <p:ph type="sldNum" sz="quarter" idx="12"/>
          </p:nvPr>
        </p:nvSpPr>
        <p:spPr/>
        <p:txBody>
          <a:bodyPr/>
          <a:lstStyle/>
          <a:p>
            <a:fld id="{FB2375C0-7702-4EFE-AA9A-D259F46FFF45}" type="slidenum">
              <a:rPr lang="de-DE" smtClean="0"/>
              <a:t>27</a:t>
            </a:fld>
            <a:endParaRPr lang="de-DE"/>
          </a:p>
        </p:txBody>
      </p:sp>
    </p:spTree>
    <p:extLst>
      <p:ext uri="{BB962C8B-B14F-4D97-AF65-F5344CB8AC3E}">
        <p14:creationId xmlns:p14="http://schemas.microsoft.com/office/powerpoint/2010/main" val="4077103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Audiodeskription: Beispiel</a:t>
            </a:r>
            <a:endParaRPr lang="de-DE" dirty="0"/>
          </a:p>
        </p:txBody>
      </p:sp>
      <p:sp>
        <p:nvSpPr>
          <p:cNvPr id="3" name="Inhaltsplatzhalter 2"/>
          <p:cNvSpPr>
            <a:spLocks noGrp="1"/>
          </p:cNvSpPr>
          <p:nvPr>
            <p:ph idx="1"/>
          </p:nvPr>
        </p:nvSpPr>
        <p:spPr>
          <a:xfrm>
            <a:off x="838200" y="1825625"/>
            <a:ext cx="5187216" cy="4351338"/>
          </a:xfrm>
        </p:spPr>
        <p:txBody>
          <a:bodyPr>
            <a:normAutofit fontScale="92500"/>
          </a:bodyPr>
          <a:lstStyle/>
          <a:p>
            <a:pPr marL="0" indent="0">
              <a:buNone/>
              <a:defRPr/>
            </a:pPr>
            <a:r>
              <a:rPr lang="de-DE" b="1" dirty="0">
                <a:solidFill>
                  <a:srgbClr val="AC145A"/>
                </a:solidFill>
              </a:rPr>
              <a:t>So </a:t>
            </a:r>
            <a:r>
              <a:rPr lang="de-DE" b="1" dirty="0" err="1" smtClean="0">
                <a:solidFill>
                  <a:srgbClr val="AC145A"/>
                </a:solidFill>
              </a:rPr>
              <a:t>funktioniert‘s</a:t>
            </a:r>
            <a:r>
              <a:rPr lang="de-DE" b="1" dirty="0" smtClean="0">
                <a:solidFill>
                  <a:srgbClr val="AC145A"/>
                </a:solidFill>
              </a:rPr>
              <a:t> in Instagram:</a:t>
            </a:r>
            <a:endParaRPr lang="de-DE" b="1" dirty="0">
              <a:solidFill>
                <a:srgbClr val="AC145A"/>
              </a:solidFill>
            </a:endParaRPr>
          </a:p>
          <a:p>
            <a:pPr marL="342900" lvl="0" indent="-342900">
              <a:lnSpc>
                <a:spcPct val="107000"/>
              </a:lnSpc>
              <a:buFont typeface="+mj-lt"/>
              <a:buAutoNum type="arabicPeriod"/>
              <a:defRPr/>
            </a:pPr>
            <a:r>
              <a:rPr lang="de-DE" sz="2400" dirty="0">
                <a:latin typeface="Arial"/>
                <a:ea typeface="Calibri"/>
                <a:cs typeface="Arial"/>
              </a:rPr>
              <a:t>Auch hier kann über den Button „Musik“ ein </a:t>
            </a:r>
            <a:r>
              <a:rPr lang="de-DE" sz="2400" dirty="0" smtClean="0">
                <a:latin typeface="Arial"/>
                <a:ea typeface="Calibri"/>
                <a:cs typeface="Arial"/>
              </a:rPr>
              <a:t>Voice-</a:t>
            </a:r>
            <a:r>
              <a:rPr lang="de-DE" sz="2400" dirty="0" err="1" smtClean="0">
                <a:latin typeface="Arial"/>
                <a:ea typeface="Calibri"/>
                <a:cs typeface="Arial"/>
              </a:rPr>
              <a:t>over</a:t>
            </a:r>
            <a:r>
              <a:rPr lang="de-DE" sz="2400" dirty="0" smtClean="0">
                <a:latin typeface="Arial"/>
                <a:ea typeface="Calibri"/>
                <a:cs typeface="Arial"/>
              </a:rPr>
              <a:t> </a:t>
            </a:r>
            <a:r>
              <a:rPr lang="de-DE" sz="2400" dirty="0">
                <a:latin typeface="Arial"/>
                <a:ea typeface="Calibri"/>
                <a:cs typeface="Arial"/>
              </a:rPr>
              <a:t>aufgenommen werden.</a:t>
            </a:r>
          </a:p>
          <a:p>
            <a:pPr marL="342900" lvl="0" indent="-342900">
              <a:lnSpc>
                <a:spcPct val="107000"/>
              </a:lnSpc>
              <a:buFont typeface="+mj-lt"/>
              <a:buAutoNum type="arabicPeriod"/>
              <a:defRPr/>
            </a:pPr>
            <a:r>
              <a:rPr lang="de-DE" sz="2400" dirty="0">
                <a:latin typeface="Arial"/>
                <a:ea typeface="Calibri"/>
                <a:cs typeface="Arial"/>
              </a:rPr>
              <a:t>Den roten Knopf antippen oder gedrückt halten, so startet die Audioaufnahme.</a:t>
            </a:r>
          </a:p>
          <a:p>
            <a:pPr marL="342900" lvl="0" indent="-342900">
              <a:lnSpc>
                <a:spcPct val="107000"/>
              </a:lnSpc>
              <a:spcAft>
                <a:spcPts val="800"/>
              </a:spcAft>
              <a:buFont typeface="+mj-lt"/>
              <a:buAutoNum type="arabicPeriod"/>
              <a:defRPr/>
            </a:pPr>
            <a:r>
              <a:rPr lang="de-DE" sz="2400" dirty="0">
                <a:latin typeface="Arial"/>
                <a:ea typeface="Calibri"/>
                <a:cs typeface="Arial"/>
              </a:rPr>
              <a:t>Anschließend mit dem Schieberegler die Aufnahme auf das Video anpassen</a:t>
            </a:r>
            <a:r>
              <a:rPr lang="de-DE" sz="2400" dirty="0"/>
              <a:t> oder</a:t>
            </a:r>
            <a:r>
              <a:rPr lang="de-DE" sz="2400" dirty="0">
                <a:latin typeface="Arial"/>
                <a:ea typeface="Calibri"/>
                <a:cs typeface="Arial"/>
              </a:rPr>
              <a:t> direkt </a:t>
            </a:r>
            <a:r>
              <a:rPr lang="de-DE" sz="2400" dirty="0" smtClean="0">
                <a:latin typeface="Arial"/>
                <a:ea typeface="Calibri"/>
                <a:cs typeface="Arial"/>
              </a:rPr>
              <a:t>posten. </a:t>
            </a:r>
            <a:endParaRPr lang="de-DE" sz="2400" dirty="0">
              <a:latin typeface="Arial"/>
              <a:ea typeface="Calibri"/>
              <a:cs typeface="Arial"/>
            </a:endParaRPr>
          </a:p>
          <a:p>
            <a:endParaRPr lang="de-DE" dirty="0"/>
          </a:p>
        </p:txBody>
      </p:sp>
      <p:pic>
        <p:nvPicPr>
          <p:cNvPr id="7" name="Grafik 6" descr="Scrrenshot:  Instagramm-Oberfläche DoBuS"/>
          <p:cNvPicPr>
            <a:picLocks noChangeAspect="1"/>
          </p:cNvPicPr>
          <p:nvPr/>
        </p:nvPicPr>
        <p:blipFill rotWithShape="1">
          <a:blip r:embed="rId2"/>
          <a:srcRect l="52305" t="36146" r="35248" b="17329"/>
          <a:stretch/>
        </p:blipFill>
        <p:spPr>
          <a:xfrm>
            <a:off x="7816606" y="971549"/>
            <a:ext cx="2591989" cy="5449824"/>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28</a:t>
            </a:fld>
            <a:endParaRPr lang="de-DE"/>
          </a:p>
        </p:txBody>
      </p:sp>
    </p:spTree>
    <p:extLst>
      <p:ext uri="{BB962C8B-B14F-4D97-AF65-F5344CB8AC3E}">
        <p14:creationId xmlns:p14="http://schemas.microsoft.com/office/powerpoint/2010/main" val="290790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Textgestaltung</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85159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zur </a:t>
            </a:r>
            <a:r>
              <a:rPr lang="de-DE" dirty="0" smtClean="0"/>
              <a:t>Kommunikation in Zoom</a:t>
            </a:r>
            <a:endParaRPr lang="de-DE" dirty="0"/>
          </a:p>
        </p:txBody>
      </p:sp>
      <p:sp>
        <p:nvSpPr>
          <p:cNvPr id="3" name="Inhaltsplatzhalter 2"/>
          <p:cNvSpPr>
            <a:spLocks noGrp="1"/>
          </p:cNvSpPr>
          <p:nvPr>
            <p:ph idx="1"/>
          </p:nvPr>
        </p:nvSpPr>
        <p:spPr>
          <a:xfrm>
            <a:off x="838199" y="1814608"/>
            <a:ext cx="10940807" cy="4351338"/>
          </a:xfrm>
        </p:spPr>
        <p:txBody>
          <a:bodyPr>
            <a:normAutofit/>
          </a:bodyPr>
          <a:lstStyle/>
          <a:p>
            <a:r>
              <a:rPr lang="de-DE" dirty="0" smtClean="0"/>
              <a:t>Mikro gerne zur </a:t>
            </a:r>
            <a:r>
              <a:rPr lang="de-DE" dirty="0"/>
              <a:t>Vermeidung von Hintergrundgeräuschen </a:t>
            </a:r>
            <a:r>
              <a:rPr lang="de-DE" dirty="0" smtClean="0"/>
              <a:t>ausschalten. </a:t>
            </a:r>
            <a:endParaRPr lang="de-DE" dirty="0"/>
          </a:p>
          <a:p>
            <a:r>
              <a:rPr lang="de-DE" dirty="0"/>
              <a:t>Nach dem Input ist Zeit für Fragen und </a:t>
            </a:r>
            <a:r>
              <a:rPr lang="de-DE" dirty="0" smtClean="0"/>
              <a:t>Diskussion.</a:t>
            </a:r>
            <a:endParaRPr lang="de-DE" dirty="0"/>
          </a:p>
          <a:p>
            <a:r>
              <a:rPr lang="de-DE" dirty="0" smtClean="0"/>
              <a:t>Bei </a:t>
            </a:r>
            <a:r>
              <a:rPr lang="de-DE" dirty="0"/>
              <a:t>Wortmeldungen </a:t>
            </a:r>
            <a:r>
              <a:rPr lang="de-DE" dirty="0" smtClean="0"/>
              <a:t>bitte </a:t>
            </a:r>
            <a:r>
              <a:rPr lang="de-DE" dirty="0"/>
              <a:t>die „Hand heben“ Funktion in Zoom </a:t>
            </a:r>
            <a:br>
              <a:rPr lang="de-DE" dirty="0"/>
            </a:br>
            <a:r>
              <a:rPr lang="de-DE" dirty="0"/>
              <a:t>(bei Windows: </a:t>
            </a:r>
            <a:r>
              <a:rPr lang="de-DE" dirty="0" err="1"/>
              <a:t>Alt+Y</a:t>
            </a:r>
            <a:r>
              <a:rPr lang="de-DE" dirty="0" smtClean="0"/>
              <a:t>) nutzen. </a:t>
            </a:r>
            <a:endParaRPr lang="de-DE" dirty="0"/>
          </a:p>
          <a:p>
            <a:r>
              <a:rPr lang="de-DE" dirty="0" smtClean="0"/>
              <a:t>Untertitel können bei </a:t>
            </a:r>
            <a:r>
              <a:rPr lang="de-DE" dirty="0"/>
              <a:t>Zoom </a:t>
            </a:r>
            <a:r>
              <a:rPr lang="de-DE" dirty="0" smtClean="0"/>
              <a:t>eingeschaltet werden.</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Tree>
    <p:extLst>
      <p:ext uri="{BB962C8B-B14F-4D97-AF65-F5344CB8AC3E}">
        <p14:creationId xmlns:p14="http://schemas.microsoft.com/office/powerpoint/2010/main" val="3396257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a:t>
            </a:r>
            <a:endParaRPr lang="de-DE" dirty="0"/>
          </a:p>
        </p:txBody>
      </p:sp>
      <p:sp>
        <p:nvSpPr>
          <p:cNvPr id="3" name="Inhaltsplatzhalter 2"/>
          <p:cNvSpPr>
            <a:spLocks noGrp="1"/>
          </p:cNvSpPr>
          <p:nvPr>
            <p:ph idx="1"/>
          </p:nvPr>
        </p:nvSpPr>
        <p:spPr/>
        <p:txBody>
          <a:bodyPr>
            <a:normAutofit/>
          </a:bodyPr>
          <a:lstStyle/>
          <a:p>
            <a:pPr marL="0" indent="0">
              <a:buNone/>
            </a:pPr>
            <a:r>
              <a:rPr lang="de-DE" b="1" dirty="0">
                <a:solidFill>
                  <a:srgbClr val="AC145A"/>
                </a:solidFill>
              </a:rPr>
              <a:t>Wortwahl, Abkürzungen, Fremdwörter</a:t>
            </a:r>
          </a:p>
          <a:p>
            <a:r>
              <a:rPr lang="de-DE" dirty="0" smtClean="0"/>
              <a:t>möglichst </a:t>
            </a:r>
            <a:r>
              <a:rPr lang="de-DE" dirty="0"/>
              <a:t>nah an </a:t>
            </a:r>
            <a:r>
              <a:rPr lang="de-DE" dirty="0" smtClean="0"/>
              <a:t>Alltagssprache bleiben</a:t>
            </a:r>
          </a:p>
          <a:p>
            <a:pPr>
              <a:spcAft>
                <a:spcPts val="1200"/>
              </a:spcAft>
            </a:pPr>
            <a:r>
              <a:rPr lang="de-DE" dirty="0" smtClean="0"/>
              <a:t>nicht </a:t>
            </a:r>
            <a:r>
              <a:rPr lang="de-DE" dirty="0"/>
              <a:t>zu viele Abkürzungen und fremdsprachige </a:t>
            </a:r>
            <a:r>
              <a:rPr lang="de-DE" dirty="0" smtClean="0"/>
              <a:t>Begriffe</a:t>
            </a:r>
          </a:p>
          <a:p>
            <a:pPr marL="0" indent="0">
              <a:buNone/>
            </a:pPr>
            <a:r>
              <a:rPr lang="de-DE" b="1" dirty="0" smtClean="0">
                <a:solidFill>
                  <a:srgbClr val="AC145A"/>
                </a:solidFill>
              </a:rPr>
              <a:t>Barrierefrei </a:t>
            </a:r>
            <a:r>
              <a:rPr lang="de-DE" b="1" dirty="0" err="1" smtClean="0">
                <a:solidFill>
                  <a:srgbClr val="AC145A"/>
                </a:solidFill>
              </a:rPr>
              <a:t>Gendern</a:t>
            </a:r>
            <a:endParaRPr lang="de-DE" b="1" dirty="0" smtClean="0">
              <a:solidFill>
                <a:srgbClr val="AC145A"/>
              </a:solidFill>
            </a:endParaRPr>
          </a:p>
          <a:p>
            <a:r>
              <a:rPr lang="de-DE" dirty="0">
                <a:latin typeface="Arial"/>
                <a:ea typeface="Malgun Gothic"/>
              </a:rPr>
              <a:t>neutrale Formulierungen verwenden, </a:t>
            </a:r>
            <a:r>
              <a:rPr lang="de-DE" dirty="0" smtClean="0">
                <a:latin typeface="Arial"/>
                <a:ea typeface="Malgun Gothic"/>
              </a:rPr>
              <a:t/>
            </a:r>
            <a:br>
              <a:rPr lang="de-DE" dirty="0" smtClean="0">
                <a:latin typeface="Arial"/>
                <a:ea typeface="Malgun Gothic"/>
              </a:rPr>
            </a:br>
            <a:r>
              <a:rPr lang="de-DE" dirty="0" smtClean="0">
                <a:latin typeface="Arial"/>
                <a:ea typeface="Malgun Gothic"/>
              </a:rPr>
              <a:t>z</a:t>
            </a:r>
            <a:r>
              <a:rPr lang="de-DE" dirty="0">
                <a:latin typeface="Arial"/>
                <a:ea typeface="Malgun Gothic"/>
              </a:rPr>
              <a:t>. B. Nutzende</a:t>
            </a:r>
          </a:p>
          <a:p>
            <a:r>
              <a:rPr lang="de-DE" dirty="0" smtClean="0">
                <a:latin typeface="Arial"/>
                <a:ea typeface="Malgun Gothic"/>
              </a:rPr>
              <a:t>möglich ist aber die Nutzung des Gendersternchens, </a:t>
            </a:r>
            <a:br>
              <a:rPr lang="de-DE" dirty="0" smtClean="0">
                <a:latin typeface="Arial"/>
                <a:ea typeface="Malgun Gothic"/>
              </a:rPr>
            </a:br>
            <a:r>
              <a:rPr lang="de-DE" dirty="0" smtClean="0">
                <a:latin typeface="Arial"/>
                <a:ea typeface="Malgun Gothic"/>
              </a:rPr>
              <a:t>z. B. </a:t>
            </a:r>
            <a:r>
              <a:rPr lang="de-DE" dirty="0" smtClean="0">
                <a:solidFill>
                  <a:srgbClr val="003057"/>
                </a:solidFill>
                <a:latin typeface="Arial"/>
                <a:ea typeface="Malgun Gothic"/>
              </a:rPr>
              <a:t>Nutzer*innen</a:t>
            </a:r>
          </a:p>
        </p:txBody>
      </p:sp>
      <p:sp>
        <p:nvSpPr>
          <p:cNvPr id="6" name="Rechteck 5"/>
          <p:cNvSpPr/>
          <p:nvPr/>
        </p:nvSpPr>
        <p:spPr>
          <a:xfrm>
            <a:off x="838200" y="6082413"/>
            <a:ext cx="10502900" cy="307777"/>
          </a:xfrm>
          <a:prstGeom prst="rect">
            <a:avLst/>
          </a:prstGeom>
        </p:spPr>
        <p:txBody>
          <a:bodyPr wrap="square">
            <a:spAutoFit/>
          </a:bodyPr>
          <a:lstStyle/>
          <a:p>
            <a:r>
              <a:rPr lang="de-DE" sz="1400" dirty="0" smtClean="0">
                <a:solidFill>
                  <a:schemeClr val="bg1">
                    <a:lumMod val="50000"/>
                  </a:schemeClr>
                </a:solidFill>
              </a:rPr>
              <a:t>Quellennachweis: </a:t>
            </a:r>
            <a:r>
              <a:rPr lang="de-DE" sz="1400" dirty="0" smtClean="0">
                <a:solidFill>
                  <a:schemeClr val="bg1">
                    <a:lumMod val="50000"/>
                  </a:schemeClr>
                </a:solidFill>
                <a:hlinkClick r:id="rId3"/>
              </a:rPr>
              <a:t>Empfehlungen des DBSV</a:t>
            </a:r>
            <a:endParaRPr lang="de-DE" sz="1400" dirty="0" smtClean="0">
              <a:solidFill>
                <a:schemeClr val="bg1">
                  <a:lumMod val="50000"/>
                </a:schemeClr>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30</a:t>
            </a:fld>
            <a:endParaRPr lang="de-DE"/>
          </a:p>
        </p:txBody>
      </p:sp>
    </p:spTree>
    <p:extLst>
      <p:ext uri="{BB962C8B-B14F-4D97-AF65-F5344CB8AC3E}">
        <p14:creationId xmlns:p14="http://schemas.microsoft.com/office/powerpoint/2010/main" val="2966735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Hashtags</a:t>
            </a:r>
            <a:endParaRPr lang="de-DE" dirty="0"/>
          </a:p>
        </p:txBody>
      </p:sp>
      <p:sp>
        <p:nvSpPr>
          <p:cNvPr id="3" name="Inhaltsplatzhalter 2"/>
          <p:cNvSpPr>
            <a:spLocks noGrp="1"/>
          </p:cNvSpPr>
          <p:nvPr>
            <p:ph idx="1"/>
          </p:nvPr>
        </p:nvSpPr>
        <p:spPr>
          <a:xfrm>
            <a:off x="838200" y="1825625"/>
            <a:ext cx="7217229" cy="4351338"/>
          </a:xfrm>
        </p:spPr>
        <p:txBody>
          <a:bodyPr>
            <a:normAutofit/>
          </a:bodyPr>
          <a:lstStyle/>
          <a:p>
            <a:pPr marL="0" indent="0">
              <a:buNone/>
            </a:pPr>
            <a:r>
              <a:rPr lang="de-DE" b="1" dirty="0" smtClean="0">
                <a:solidFill>
                  <a:srgbClr val="AC145A"/>
                </a:solidFill>
              </a:rPr>
              <a:t>Hashtags barrierefrei einsetzen</a:t>
            </a:r>
          </a:p>
          <a:p>
            <a:r>
              <a:rPr lang="de-DE" sz="2400" dirty="0" smtClean="0"/>
              <a:t>Hashtags beinhalten </a:t>
            </a:r>
            <a:r>
              <a:rPr lang="de-DE" sz="2400" dirty="0"/>
              <a:t>oft mehrere </a:t>
            </a:r>
            <a:r>
              <a:rPr lang="de-DE" sz="2400" dirty="0" smtClean="0"/>
              <a:t>aneinandergereihte Wörter</a:t>
            </a:r>
          </a:p>
          <a:p>
            <a:r>
              <a:rPr lang="de-DE" sz="2400" dirty="0"/>
              <a:t>j</a:t>
            </a:r>
            <a:r>
              <a:rPr lang="de-DE" sz="2400" dirty="0" smtClean="0"/>
              <a:t>edes neue Wort groß schreiben („</a:t>
            </a:r>
            <a:r>
              <a:rPr lang="de-DE" sz="2400" dirty="0" err="1" smtClean="0"/>
              <a:t>CamelCase</a:t>
            </a:r>
            <a:r>
              <a:rPr lang="de-DE" sz="2400" dirty="0" smtClean="0"/>
              <a:t>“)</a:t>
            </a:r>
            <a:endParaRPr lang="de-DE" sz="2400" dirty="0"/>
          </a:p>
          <a:p>
            <a:pPr lvl="1"/>
            <a:r>
              <a:rPr lang="de-DE" sz="2200" dirty="0" smtClean="0">
                <a:solidFill>
                  <a:srgbClr val="003057"/>
                </a:solidFill>
              </a:rPr>
              <a:t>erhöht die </a:t>
            </a:r>
            <a:r>
              <a:rPr lang="de-DE" sz="2200" dirty="0">
                <a:solidFill>
                  <a:srgbClr val="003057"/>
                </a:solidFill>
              </a:rPr>
              <a:t>Lesbarkeit </a:t>
            </a:r>
            <a:r>
              <a:rPr lang="de-DE" sz="2200" dirty="0" smtClean="0">
                <a:solidFill>
                  <a:srgbClr val="003057"/>
                </a:solidFill>
              </a:rPr>
              <a:t>und Verständlichkeit</a:t>
            </a:r>
          </a:p>
          <a:p>
            <a:pPr lvl="1">
              <a:spcAft>
                <a:spcPts val="7200"/>
              </a:spcAft>
            </a:pPr>
            <a:r>
              <a:rPr lang="de-DE" sz="2200" dirty="0" smtClean="0">
                <a:solidFill>
                  <a:srgbClr val="003057"/>
                </a:solidFill>
              </a:rPr>
              <a:t>verbessert </a:t>
            </a:r>
            <a:r>
              <a:rPr lang="de-DE" sz="2200" dirty="0">
                <a:solidFill>
                  <a:srgbClr val="003057"/>
                </a:solidFill>
              </a:rPr>
              <a:t>die Betonung durch </a:t>
            </a:r>
            <a:r>
              <a:rPr lang="de-DE" sz="2200" dirty="0" smtClean="0">
                <a:solidFill>
                  <a:srgbClr val="003057"/>
                </a:solidFill>
              </a:rPr>
              <a:t>Sprachausgabe (Screenreader), denn die </a:t>
            </a:r>
            <a:r>
              <a:rPr lang="de-DE" sz="2200" dirty="0" smtClean="0">
                <a:solidFill>
                  <a:srgbClr val="003057"/>
                </a:solidFill>
                <a:sym typeface="Wingdings" panose="05000000000000000000" pitchFamily="2" charset="2"/>
              </a:rPr>
              <a:t>Wörter werden mit kurzer Pause vorgelesen</a:t>
            </a:r>
            <a:endParaRPr lang="de-DE" sz="2400" b="1" dirty="0" smtClean="0"/>
          </a:p>
        </p:txBody>
      </p:sp>
      <p:sp>
        <p:nvSpPr>
          <p:cNvPr id="6" name="Inhaltsplatzhalter 2"/>
          <p:cNvSpPr txBox="1">
            <a:spLocks/>
          </p:cNvSpPr>
          <p:nvPr/>
        </p:nvSpPr>
        <p:spPr>
          <a:xfrm>
            <a:off x="8502406" y="3124950"/>
            <a:ext cx="3810002" cy="1942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de-DE" sz="2400" dirty="0" smtClean="0">
                <a:solidFill>
                  <a:srgbClr val="AC145A"/>
                </a:solidFill>
              </a:rPr>
              <a:t>#</a:t>
            </a:r>
            <a:r>
              <a:rPr lang="de-DE" sz="2400" b="1" dirty="0" err="1" smtClean="0">
                <a:solidFill>
                  <a:srgbClr val="AC145A"/>
                </a:solidFill>
              </a:rPr>
              <a:t>W</a:t>
            </a:r>
            <a:r>
              <a:rPr lang="de-DE" sz="2400" dirty="0" err="1" smtClean="0">
                <a:solidFill>
                  <a:srgbClr val="AC145A"/>
                </a:solidFill>
              </a:rPr>
              <a:t>ir</a:t>
            </a:r>
            <a:r>
              <a:rPr lang="de-DE" sz="2400" b="1" dirty="0" err="1" smtClean="0">
                <a:solidFill>
                  <a:srgbClr val="AC145A"/>
                </a:solidFill>
              </a:rPr>
              <a:t>P</a:t>
            </a:r>
            <a:r>
              <a:rPr lang="de-DE" sz="2400" dirty="0" err="1" smtClean="0">
                <a:solidFill>
                  <a:srgbClr val="AC145A"/>
                </a:solidFill>
              </a:rPr>
              <a:t>osten</a:t>
            </a:r>
            <a:r>
              <a:rPr lang="de-DE" sz="2400" b="1" dirty="0" err="1" smtClean="0">
                <a:solidFill>
                  <a:srgbClr val="AC145A"/>
                </a:solidFill>
              </a:rPr>
              <a:t>B</a:t>
            </a:r>
            <a:r>
              <a:rPr lang="de-DE" sz="2400" dirty="0" err="1" smtClean="0">
                <a:solidFill>
                  <a:srgbClr val="AC145A"/>
                </a:solidFill>
              </a:rPr>
              <a:t>arrierefrei</a:t>
            </a:r>
            <a:endParaRPr lang="de-DE" sz="2400" dirty="0" smtClean="0">
              <a:solidFill>
                <a:srgbClr val="AC145A"/>
              </a:solidFill>
            </a:endParaRPr>
          </a:p>
          <a:p>
            <a:pPr marL="0" indent="0">
              <a:spcAft>
                <a:spcPts val="1800"/>
              </a:spcAft>
              <a:buNone/>
            </a:pPr>
            <a:r>
              <a:rPr lang="de-DE" sz="2400" dirty="0" smtClean="0">
                <a:solidFill>
                  <a:srgbClr val="AC145A"/>
                </a:solidFill>
              </a:rPr>
              <a:t>#</a:t>
            </a:r>
            <a:r>
              <a:rPr lang="de-DE" sz="2400" b="1" dirty="0" err="1">
                <a:solidFill>
                  <a:srgbClr val="AC145A"/>
                </a:solidFill>
              </a:rPr>
              <a:t>B</a:t>
            </a:r>
            <a:r>
              <a:rPr lang="de-DE" sz="2400" dirty="0" err="1" smtClean="0">
                <a:solidFill>
                  <a:srgbClr val="AC145A"/>
                </a:solidFill>
              </a:rPr>
              <a:t>arrierefrei</a:t>
            </a:r>
            <a:r>
              <a:rPr lang="de-DE" sz="2400" b="1" dirty="0" err="1" smtClean="0">
                <a:solidFill>
                  <a:srgbClr val="AC145A"/>
                </a:solidFill>
              </a:rPr>
              <a:t>I</a:t>
            </a:r>
            <a:r>
              <a:rPr lang="de-DE" sz="2400" dirty="0" err="1" smtClean="0">
                <a:solidFill>
                  <a:srgbClr val="AC145A"/>
                </a:solidFill>
              </a:rPr>
              <a:t>m</a:t>
            </a:r>
            <a:r>
              <a:rPr lang="de-DE" sz="2400" b="1" dirty="0" err="1" smtClean="0">
                <a:solidFill>
                  <a:srgbClr val="AC145A"/>
                </a:solidFill>
              </a:rPr>
              <a:t>N</a:t>
            </a:r>
            <a:r>
              <a:rPr lang="de-DE" sz="2400" dirty="0" err="1" smtClean="0">
                <a:solidFill>
                  <a:srgbClr val="AC145A"/>
                </a:solidFill>
              </a:rPr>
              <a:t>etz</a:t>
            </a:r>
            <a:endParaRPr lang="de-DE" sz="2400" dirty="0">
              <a:solidFill>
                <a:srgbClr val="AC145A"/>
              </a:solidFill>
            </a:endParaRPr>
          </a:p>
        </p:txBody>
      </p:sp>
      <p:sp>
        <p:nvSpPr>
          <p:cNvPr id="7" name="Rechteck 6"/>
          <p:cNvSpPr/>
          <p:nvPr/>
        </p:nvSpPr>
        <p:spPr>
          <a:xfrm>
            <a:off x="838200" y="5388570"/>
            <a:ext cx="10210800" cy="923330"/>
          </a:xfrm>
          <a:prstGeom prst="rect">
            <a:avLst/>
          </a:prstGeom>
        </p:spPr>
        <p:txBody>
          <a:bodyPr wrap="square">
            <a:spAutoFit/>
          </a:bodyPr>
          <a:lstStyle/>
          <a:p>
            <a:r>
              <a:rPr lang="de-DE" b="1" dirty="0">
                <a:solidFill>
                  <a:srgbClr val="003057"/>
                </a:solidFill>
              </a:rPr>
              <a:t>Tipp:</a:t>
            </a:r>
            <a:r>
              <a:rPr lang="de-DE" dirty="0">
                <a:solidFill>
                  <a:srgbClr val="003057"/>
                </a:solidFill>
              </a:rPr>
              <a:t> </a:t>
            </a:r>
            <a:r>
              <a:rPr lang="de-DE" dirty="0" smtClean="0">
                <a:solidFill>
                  <a:srgbClr val="003057"/>
                </a:solidFill>
              </a:rPr>
              <a:t>Manche Plattformen schlagen Hashtags bei der Texteingabe vor. Diese berücksichtigen meist jedoch nicht diese Schreibweise. Tippen Sie Ihre Hashtags daher lieber selbst – und keine Sorge, in der Hashtagsuche werden alle Ergebnisse unabhängig von der Schreibweise angezeigt.</a:t>
            </a:r>
            <a:endParaRPr lang="de-DE"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31</a:t>
            </a:fld>
            <a:endParaRPr lang="de-DE"/>
          </a:p>
        </p:txBody>
      </p:sp>
    </p:spTree>
    <p:extLst>
      <p:ext uri="{BB962C8B-B14F-4D97-AF65-F5344CB8AC3E}">
        <p14:creationId xmlns:p14="http://schemas.microsoft.com/office/powerpoint/2010/main" val="183342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Emojis</a:t>
            </a:r>
            <a:endParaRPr lang="de-DE" dirty="0"/>
          </a:p>
        </p:txBody>
      </p:sp>
      <p:sp>
        <p:nvSpPr>
          <p:cNvPr id="3" name="Inhaltsplatzhalter 2"/>
          <p:cNvSpPr>
            <a:spLocks noGrp="1"/>
          </p:cNvSpPr>
          <p:nvPr>
            <p:ph idx="1"/>
          </p:nvPr>
        </p:nvSpPr>
        <p:spPr>
          <a:xfrm>
            <a:off x="838200" y="1825625"/>
            <a:ext cx="9080499" cy="1298575"/>
          </a:xfrm>
        </p:spPr>
        <p:txBody>
          <a:bodyPr>
            <a:normAutofit/>
          </a:bodyPr>
          <a:lstStyle/>
          <a:p>
            <a:pPr marL="0" indent="0">
              <a:buNone/>
            </a:pPr>
            <a:r>
              <a:rPr lang="de-DE" sz="2600" b="1" dirty="0" smtClean="0">
                <a:solidFill>
                  <a:srgbClr val="AC145A"/>
                </a:solidFill>
              </a:rPr>
              <a:t>Sparsamer Einsatz von Emojis</a:t>
            </a:r>
          </a:p>
          <a:p>
            <a:pPr marL="0" indent="0">
              <a:buNone/>
            </a:pPr>
            <a:r>
              <a:rPr lang="de-DE" sz="2200" dirty="0" smtClean="0"/>
              <a:t>Die meisten Emojis werden von der Sprachausgabe erkannt und vorgelesen (auch im Alternativtext):</a:t>
            </a:r>
            <a:endParaRPr lang="de-DE" sz="2200" dirty="0"/>
          </a:p>
        </p:txBody>
      </p:sp>
      <p:sp>
        <p:nvSpPr>
          <p:cNvPr id="10" name="Rechteck 9"/>
          <p:cNvSpPr/>
          <p:nvPr/>
        </p:nvSpPr>
        <p:spPr>
          <a:xfrm>
            <a:off x="838200" y="3131250"/>
            <a:ext cx="5551714" cy="1523494"/>
          </a:xfrm>
          <a:prstGeom prst="rect">
            <a:avLst/>
          </a:prstGeom>
        </p:spPr>
        <p:txBody>
          <a:bodyPr wrap="square">
            <a:spAutoFit/>
          </a:bodyPr>
          <a:lstStyle/>
          <a:p>
            <a:pPr marL="342900" indent="-342900">
              <a:spcAft>
                <a:spcPts val="600"/>
              </a:spcAft>
              <a:buFont typeface="Arial" panose="020B0604020202020204" pitchFamily="34" charset="0"/>
              <a:buChar char="•"/>
            </a:pPr>
            <a:r>
              <a:rPr lang="de-DE" sz="2200" dirty="0">
                <a:solidFill>
                  <a:srgbClr val="003057"/>
                </a:solidFill>
              </a:rPr>
              <a:t>sparsam </a:t>
            </a:r>
            <a:r>
              <a:rPr lang="de-DE" sz="2200" dirty="0" smtClean="0">
                <a:solidFill>
                  <a:srgbClr val="003057"/>
                </a:solidFill>
              </a:rPr>
              <a:t>einsetzen: zu </a:t>
            </a:r>
            <a:r>
              <a:rPr lang="de-DE" sz="2200" dirty="0">
                <a:solidFill>
                  <a:srgbClr val="003057"/>
                </a:solidFill>
              </a:rPr>
              <a:t>viele Emojis im Beitragstext unterbrechen den Lesefluss </a:t>
            </a:r>
          </a:p>
          <a:p>
            <a:pPr marL="342900" indent="-342900">
              <a:buFont typeface="Arial" panose="020B0604020202020204" pitchFamily="34" charset="0"/>
              <a:buChar char="•"/>
            </a:pPr>
            <a:r>
              <a:rPr lang="de-DE" sz="2200" dirty="0">
                <a:solidFill>
                  <a:srgbClr val="003057"/>
                </a:solidFill>
              </a:rPr>
              <a:t>je nach Kontext können Emojis unterschiedlich verstanden werden</a:t>
            </a:r>
          </a:p>
        </p:txBody>
      </p:sp>
      <p:pic>
        <p:nvPicPr>
          <p:cNvPr id="8" name="Grafik 7" descr="Screenshot: Übersicht Emojis"/>
          <p:cNvPicPr>
            <a:picLocks noChangeAspect="1"/>
          </p:cNvPicPr>
          <p:nvPr/>
        </p:nvPicPr>
        <p:blipFill rotWithShape="1">
          <a:blip r:embed="rId3"/>
          <a:srcRect l="20694" t="21235" r="40520" b="44414"/>
          <a:stretch/>
        </p:blipFill>
        <p:spPr>
          <a:xfrm>
            <a:off x="6272512" y="3268663"/>
            <a:ext cx="5506494" cy="2743200"/>
          </a:xfrm>
          <a:prstGeom prst="rect">
            <a:avLst/>
          </a:prstGeom>
          <a:ln w="12700">
            <a:solidFill>
              <a:srgbClr val="003057"/>
            </a:solidFill>
          </a:ln>
        </p:spPr>
      </p:pic>
      <p:sp>
        <p:nvSpPr>
          <p:cNvPr id="9" name="Rechteck 8"/>
          <p:cNvSpPr/>
          <p:nvPr/>
        </p:nvSpPr>
        <p:spPr>
          <a:xfrm>
            <a:off x="838200" y="6374513"/>
            <a:ext cx="5551714" cy="307777"/>
          </a:xfrm>
          <a:prstGeom prst="rect">
            <a:avLst/>
          </a:prstGeom>
        </p:spPr>
        <p:txBody>
          <a:bodyPr wrap="square">
            <a:spAutoFit/>
          </a:bodyPr>
          <a:lstStyle/>
          <a:p>
            <a:r>
              <a:rPr lang="de-DE" sz="1400" dirty="0" smtClean="0"/>
              <a:t>Bildnachweis: </a:t>
            </a:r>
            <a:r>
              <a:rPr lang="de-DE" sz="1400" dirty="0" smtClean="0">
                <a:hlinkClick r:id="rId4"/>
              </a:rPr>
              <a:t>Übersicht deutscher Alternativtexte von Emojis  </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32</a:t>
            </a:fld>
            <a:endParaRPr lang="de-DE"/>
          </a:p>
        </p:txBody>
      </p:sp>
    </p:spTree>
    <p:extLst>
      <p:ext uri="{BB962C8B-B14F-4D97-AF65-F5344CB8AC3E}">
        <p14:creationId xmlns:p14="http://schemas.microsoft.com/office/powerpoint/2010/main" val="3539950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Gibt es abschließende Fragen?</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567003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Kreativ und barrierefrei?</a:t>
            </a:r>
            <a:br>
              <a:rPr lang="de-DE" dirty="0" smtClean="0"/>
            </a:br>
            <a:r>
              <a:rPr lang="de-DE" dirty="0">
                <a:solidFill>
                  <a:srgbClr val="AC145A"/>
                </a:solidFill>
              </a:rPr>
              <a:t>Wir finden: das schließt sich nicht aus</a:t>
            </a:r>
            <a:r>
              <a:rPr lang="de-DE" dirty="0" smtClean="0">
                <a:solidFill>
                  <a:srgbClr val="AC145A"/>
                </a:solidFill>
              </a:rPr>
              <a:t>!</a:t>
            </a:r>
            <a:endParaRPr lang="de-DE" dirty="0"/>
          </a:p>
        </p:txBody>
      </p:sp>
      <p:sp>
        <p:nvSpPr>
          <p:cNvPr id="3" name="Inhaltsplatzhalter 2"/>
          <p:cNvSpPr>
            <a:spLocks noGrp="1"/>
          </p:cNvSpPr>
          <p:nvPr>
            <p:ph idx="1"/>
          </p:nvPr>
        </p:nvSpPr>
        <p:spPr>
          <a:xfrm>
            <a:off x="838199" y="2446317"/>
            <a:ext cx="10940807" cy="3730646"/>
          </a:xfrm>
        </p:spPr>
        <p:txBody>
          <a:bodyPr>
            <a:normAutofit/>
          </a:bodyPr>
          <a:lstStyle/>
          <a:p>
            <a:pPr marL="0" indent="0">
              <a:buNone/>
              <a:defRPr/>
            </a:pPr>
            <a:r>
              <a:rPr lang="de-DE" dirty="0" smtClean="0"/>
              <a:t>Daher empfehlen wir allen, die Spaß daran haben:</a:t>
            </a:r>
          </a:p>
          <a:p>
            <a:pPr marL="0" indent="0">
              <a:buNone/>
              <a:defRPr/>
            </a:pPr>
            <a:r>
              <a:rPr lang="de-DE" sz="5400" dirty="0" smtClean="0"/>
              <a:t>Probieren </a:t>
            </a:r>
            <a:r>
              <a:rPr lang="de-DE" sz="5400" dirty="0"/>
              <a:t>Sie </a:t>
            </a:r>
            <a:r>
              <a:rPr lang="de-DE" sz="5400" dirty="0" smtClean="0"/>
              <a:t>ruhig Neues aus – </a:t>
            </a:r>
            <a:r>
              <a:rPr lang="de-DE" sz="5400" dirty="0"/>
              <a:t/>
            </a:r>
            <a:br>
              <a:rPr lang="de-DE" sz="5400" dirty="0"/>
            </a:br>
            <a:r>
              <a:rPr lang="de-DE" sz="5400" dirty="0" smtClean="0"/>
              <a:t>aber</a:t>
            </a:r>
            <a:r>
              <a:rPr lang="de-DE" sz="5400" dirty="0"/>
              <a:t>: Qualität und Genauigkeit </a:t>
            </a:r>
            <a:r>
              <a:rPr lang="de-DE" sz="5400" dirty="0" smtClean="0"/>
              <a:t>entscheiden!</a:t>
            </a:r>
          </a:p>
        </p:txBody>
      </p:sp>
      <p:sp>
        <p:nvSpPr>
          <p:cNvPr id="4" name="Foliennummernplatzhalter 3"/>
          <p:cNvSpPr>
            <a:spLocks noGrp="1"/>
          </p:cNvSpPr>
          <p:nvPr>
            <p:ph type="sldNum" sz="quarter" idx="12"/>
          </p:nvPr>
        </p:nvSpPr>
        <p:spPr/>
        <p:txBody>
          <a:bodyPr/>
          <a:lstStyle/>
          <a:p>
            <a:fld id="{FB2375C0-7702-4EFE-AA9A-D259F46FFF45}" type="slidenum">
              <a:rPr lang="de-DE" smtClean="0"/>
              <a:t>34</a:t>
            </a:fld>
            <a:endParaRPr lang="de-DE"/>
          </a:p>
        </p:txBody>
      </p:sp>
    </p:spTree>
    <p:extLst>
      <p:ext uri="{BB962C8B-B14F-4D97-AF65-F5344CB8AC3E}">
        <p14:creationId xmlns:p14="http://schemas.microsoft.com/office/powerpoint/2010/main" val="1562308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Fotoaktion</a:t>
            </a:r>
            <a:endParaRPr lang="de-DE" dirty="0"/>
          </a:p>
        </p:txBody>
      </p:sp>
      <p:sp>
        <p:nvSpPr>
          <p:cNvPr id="3" name="Inhaltsplatzhalter 2"/>
          <p:cNvSpPr>
            <a:spLocks noGrp="1"/>
          </p:cNvSpPr>
          <p:nvPr>
            <p:ph idx="1"/>
          </p:nvPr>
        </p:nvSpPr>
        <p:spPr/>
        <p:txBody>
          <a:bodyPr/>
          <a:lstStyle/>
          <a:p>
            <a:pPr marL="0" indent="0">
              <a:buNone/>
            </a:pPr>
            <a:r>
              <a:rPr lang="de-DE" dirty="0" smtClean="0">
                <a:solidFill>
                  <a:srgbClr val="AC145A"/>
                </a:solidFill>
              </a:rPr>
              <a:t>Wir möchten gerne noch einen Post zu dieser Veranstaltung machen – und würden uns riesig über Ihre Beteiligung freuen!</a:t>
            </a:r>
          </a:p>
        </p:txBody>
      </p:sp>
      <p:sp>
        <p:nvSpPr>
          <p:cNvPr id="4" name="Foliennummernplatzhalter 3"/>
          <p:cNvSpPr>
            <a:spLocks noGrp="1"/>
          </p:cNvSpPr>
          <p:nvPr>
            <p:ph type="sldNum" sz="quarter" idx="12"/>
          </p:nvPr>
        </p:nvSpPr>
        <p:spPr/>
        <p:txBody>
          <a:bodyPr/>
          <a:lstStyle/>
          <a:p>
            <a:fld id="{FB2375C0-7702-4EFE-AA9A-D259F46FFF45}" type="slidenum">
              <a:rPr lang="de-DE" smtClean="0"/>
              <a:t>35</a:t>
            </a:fld>
            <a:endParaRPr lang="de-DE"/>
          </a:p>
        </p:txBody>
      </p:sp>
    </p:spTree>
    <p:extLst>
      <p:ext uri="{BB962C8B-B14F-4D97-AF65-F5344CB8AC3E}">
        <p14:creationId xmlns:p14="http://schemas.microsoft.com/office/powerpoint/2010/main" val="24307173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Evaluation</a:t>
            </a:r>
            <a:endParaRPr lang="de-DE" dirty="0">
              <a:solidFill>
                <a:srgbClr val="FF0000"/>
              </a:solidFill>
            </a:endParaRPr>
          </a:p>
        </p:txBody>
      </p:sp>
      <p:sp>
        <p:nvSpPr>
          <p:cNvPr id="3" name="Inhaltsplatzhalter 2"/>
          <p:cNvSpPr>
            <a:spLocks noGrp="1"/>
          </p:cNvSpPr>
          <p:nvPr>
            <p:ph idx="1"/>
          </p:nvPr>
        </p:nvSpPr>
        <p:spPr/>
        <p:txBody>
          <a:bodyPr>
            <a:noAutofit/>
          </a:bodyPr>
          <a:lstStyle/>
          <a:p>
            <a:pPr marL="0" indent="0">
              <a:spcAft>
                <a:spcPts val="600"/>
              </a:spcAft>
              <a:buNone/>
            </a:pPr>
            <a:r>
              <a:rPr lang="de-DE" b="1" dirty="0" smtClean="0">
                <a:solidFill>
                  <a:srgbClr val="AC145A"/>
                </a:solidFill>
              </a:rPr>
              <a:t>Ihr Feedback ist sehr wertvoll für uns!</a:t>
            </a:r>
          </a:p>
          <a:p>
            <a:pPr marL="0" indent="0">
              <a:spcAft>
                <a:spcPts val="600"/>
              </a:spcAft>
              <a:buNone/>
            </a:pPr>
            <a:r>
              <a:rPr lang="de-DE" dirty="0" smtClean="0"/>
              <a:t>Wir würden uns daher freuen, wenn Sie unsere anonymisierte</a:t>
            </a:r>
            <a:br>
              <a:rPr lang="de-DE" dirty="0" smtClean="0"/>
            </a:br>
            <a:r>
              <a:rPr lang="de-DE" b="1" dirty="0" smtClean="0">
                <a:hlinkClick r:id="rId3"/>
              </a:rPr>
              <a:t>Evaluation</a:t>
            </a:r>
            <a:r>
              <a:rPr lang="de-DE" dirty="0" smtClean="0"/>
              <a:t> ausfüllen.</a:t>
            </a:r>
          </a:p>
        </p:txBody>
      </p:sp>
      <p:pic>
        <p:nvPicPr>
          <p:cNvPr id="6" name="Grafik 5" descr="OR-Code führt zur Evaluation dieser Veranstaltu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9700" y="3251534"/>
            <a:ext cx="2857500" cy="285750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36</a:t>
            </a:fld>
            <a:endParaRPr lang="de-DE" dirty="0"/>
          </a:p>
        </p:txBody>
      </p:sp>
    </p:spTree>
    <p:extLst>
      <p:ext uri="{BB962C8B-B14F-4D97-AF65-F5344CB8AC3E}">
        <p14:creationId xmlns:p14="http://schemas.microsoft.com/office/powerpoint/2010/main" val="2056390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Weiterführende Informationen</a:t>
            </a:r>
            <a:endParaRPr lang="de-DE" dirty="0"/>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84013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 nachlesen</a:t>
            </a:r>
            <a:endParaRPr lang="de-DE" dirty="0"/>
          </a:p>
        </p:txBody>
      </p:sp>
      <p:pic>
        <p:nvPicPr>
          <p:cNvPr id="8" name="Grafik 7" descr="QR-Code führt zum Leitfad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1690688"/>
            <a:ext cx="2059323" cy="2059323"/>
          </a:xfrm>
          <a:prstGeom prst="rect">
            <a:avLst/>
          </a:prstGeom>
        </p:spPr>
      </p:pic>
      <p:sp>
        <p:nvSpPr>
          <p:cNvPr id="3" name="Inhaltsplatzhalter 2"/>
          <p:cNvSpPr>
            <a:spLocks noGrp="1"/>
          </p:cNvSpPr>
          <p:nvPr>
            <p:ph idx="1"/>
          </p:nvPr>
        </p:nvSpPr>
        <p:spPr>
          <a:xfrm>
            <a:off x="2866903" y="2317574"/>
            <a:ext cx="3533897" cy="892169"/>
          </a:xfrm>
        </p:spPr>
        <p:txBody>
          <a:bodyPr>
            <a:normAutofit/>
          </a:bodyPr>
          <a:lstStyle/>
          <a:p>
            <a:pPr marL="0" indent="0">
              <a:spcAft>
                <a:spcPts val="600"/>
              </a:spcAft>
              <a:buNone/>
            </a:pPr>
            <a:r>
              <a:rPr lang="de-DE" sz="1800" b="1" dirty="0" smtClean="0"/>
              <a:t>Leitfaden</a:t>
            </a:r>
            <a:r>
              <a:rPr lang="de-DE" sz="1800" dirty="0" smtClean="0"/>
              <a:t> </a:t>
            </a:r>
            <a:br>
              <a:rPr lang="de-DE" sz="1800" dirty="0" smtClean="0"/>
            </a:br>
            <a:r>
              <a:rPr lang="de-DE" sz="1800" dirty="0" smtClean="0"/>
              <a:t>„Barrierefrei Posten auf Social Media“ (PDF, 1,5 MB)</a:t>
            </a:r>
          </a:p>
        </p:txBody>
      </p:sp>
      <p:pic>
        <p:nvPicPr>
          <p:cNvPr id="4" name="Grafik 3" descr="Screenshot: Titelseite Leitfaden">
            <a:hlinkClick r:id="rId4"/>
          </p:cNvPr>
          <p:cNvPicPr>
            <a:picLocks noChangeAspect="1"/>
          </p:cNvPicPr>
          <p:nvPr/>
        </p:nvPicPr>
        <p:blipFill rotWithShape="1">
          <a:blip r:embed="rId5"/>
          <a:srcRect l="33195" t="11234" r="33472" b="6049"/>
          <a:stretch/>
        </p:blipFill>
        <p:spPr>
          <a:xfrm>
            <a:off x="6899564" y="1148331"/>
            <a:ext cx="2136243" cy="2981840"/>
          </a:xfrm>
          <a:prstGeom prst="rect">
            <a:avLst/>
          </a:prstGeom>
          <a:ln w="12700">
            <a:solidFill>
              <a:srgbClr val="003057"/>
            </a:solidFill>
          </a:ln>
        </p:spPr>
      </p:pic>
      <p:pic>
        <p:nvPicPr>
          <p:cNvPr id="6" name="Grafik 5" descr="QR-Code führt zum Blogbeitra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888521"/>
            <a:ext cx="2028703" cy="2028703"/>
          </a:xfrm>
          <a:prstGeom prst="rect">
            <a:avLst/>
          </a:prstGeom>
        </p:spPr>
      </p:pic>
      <p:sp>
        <p:nvSpPr>
          <p:cNvPr id="9" name="Inhaltsplatzhalter 2"/>
          <p:cNvSpPr txBox="1">
            <a:spLocks/>
          </p:cNvSpPr>
          <p:nvPr/>
        </p:nvSpPr>
        <p:spPr>
          <a:xfrm>
            <a:off x="2810906" y="4376083"/>
            <a:ext cx="3355767" cy="105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de-DE" sz="1800" b="1" dirty="0"/>
              <a:t>Blogbeitrag</a:t>
            </a:r>
            <a:r>
              <a:rPr lang="de-DE" sz="1800" dirty="0"/>
              <a:t> </a:t>
            </a:r>
            <a:r>
              <a:rPr lang="de-DE" sz="1800" dirty="0" smtClean="0"/>
              <a:t/>
            </a:r>
            <a:br>
              <a:rPr lang="de-DE" sz="1800" dirty="0" smtClean="0"/>
            </a:br>
            <a:r>
              <a:rPr lang="de-DE" sz="1800" dirty="0" smtClean="0"/>
              <a:t>„</a:t>
            </a:r>
            <a:r>
              <a:rPr lang="de-DE" sz="1800" dirty="0"/>
              <a:t>Wie geht eigentlich barrierefrei Posten auf Social Media?“</a:t>
            </a:r>
          </a:p>
        </p:txBody>
      </p:sp>
      <p:pic>
        <p:nvPicPr>
          <p:cNvPr id="13" name="Grafik 12" descr="Screenshot: Blogbeitrag"/>
          <p:cNvPicPr>
            <a:picLocks noChangeAspect="1"/>
          </p:cNvPicPr>
          <p:nvPr/>
        </p:nvPicPr>
        <p:blipFill rotWithShape="1">
          <a:blip r:embed="rId7"/>
          <a:srcRect l="33420" t="14357" r="33593" b="7027"/>
          <a:stretch/>
        </p:blipFill>
        <p:spPr>
          <a:xfrm>
            <a:off x="8648466" y="2994446"/>
            <a:ext cx="2324335" cy="3115889"/>
          </a:xfrm>
          <a:prstGeom prst="rect">
            <a:avLst/>
          </a:prstGeom>
          <a:ln>
            <a:solidFill>
              <a:srgbClr val="003057"/>
            </a:solidFill>
          </a:ln>
        </p:spPr>
      </p:pic>
      <p:sp>
        <p:nvSpPr>
          <p:cNvPr id="7" name="Rechteck 6"/>
          <p:cNvSpPr/>
          <p:nvPr/>
        </p:nvSpPr>
        <p:spPr>
          <a:xfrm>
            <a:off x="838200" y="6413698"/>
            <a:ext cx="5562600" cy="307777"/>
          </a:xfrm>
          <a:prstGeom prst="rect">
            <a:avLst/>
          </a:prstGeom>
        </p:spPr>
        <p:txBody>
          <a:bodyPr wrap="square">
            <a:spAutoFit/>
          </a:bodyPr>
          <a:lstStyle/>
          <a:p>
            <a:r>
              <a:rPr lang="de-DE" sz="1400" dirty="0">
                <a:solidFill>
                  <a:schemeClr val="bg1">
                    <a:lumMod val="50000"/>
                  </a:schemeClr>
                </a:solidFill>
              </a:rPr>
              <a:t>H</a:t>
            </a:r>
            <a:r>
              <a:rPr lang="de-DE" sz="1400" dirty="0" smtClean="0">
                <a:solidFill>
                  <a:schemeClr val="bg1">
                    <a:lumMod val="50000"/>
                  </a:schemeClr>
                </a:solidFill>
              </a:rPr>
              <a:t>inweis: Leitfaden wird grade aktualisiert &amp; enthält bald zusätzliche Infos.</a:t>
            </a:r>
            <a:endParaRPr lang="de-DE" sz="1400" dirty="0">
              <a:solidFill>
                <a:schemeClr val="bg1">
                  <a:lumMod val="50000"/>
                </a:schemeClr>
              </a:solidFill>
            </a:endParaRPr>
          </a:p>
        </p:txBody>
      </p:sp>
      <p:sp>
        <p:nvSpPr>
          <p:cNvPr id="5" name="Foliennummernplatzhalter 4"/>
          <p:cNvSpPr>
            <a:spLocks noGrp="1"/>
          </p:cNvSpPr>
          <p:nvPr>
            <p:ph type="sldNum" sz="quarter" idx="12"/>
          </p:nvPr>
        </p:nvSpPr>
        <p:spPr>
          <a:xfrm>
            <a:off x="9035807" y="6356350"/>
            <a:ext cx="2743200" cy="365125"/>
          </a:xfrm>
        </p:spPr>
        <p:txBody>
          <a:bodyPr/>
          <a:lstStyle/>
          <a:p>
            <a:fld id="{FB2375C0-7702-4EFE-AA9A-D259F46FFF45}" type="slidenum">
              <a:rPr lang="de-DE" smtClean="0"/>
              <a:t>38</a:t>
            </a:fld>
            <a:endParaRPr lang="de-DE"/>
          </a:p>
        </p:txBody>
      </p:sp>
    </p:spTree>
    <p:extLst>
      <p:ext uri="{BB962C8B-B14F-4D97-AF65-F5344CB8AC3E}">
        <p14:creationId xmlns:p14="http://schemas.microsoft.com/office/powerpoint/2010/main" val="11961396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Kompetenzzentrum in den sozialen Medien</a:t>
            </a:r>
            <a:endParaRPr lang="de-DE" dirty="0"/>
          </a:p>
        </p:txBody>
      </p:sp>
      <p:sp>
        <p:nvSpPr>
          <p:cNvPr id="3" name="Inhaltsplatzhalter 2"/>
          <p:cNvSpPr>
            <a:spLocks noGrp="1"/>
          </p:cNvSpPr>
          <p:nvPr>
            <p:ph idx="1"/>
          </p:nvPr>
        </p:nvSpPr>
        <p:spPr>
          <a:xfrm>
            <a:off x="838200" y="1871557"/>
            <a:ext cx="5621978" cy="4351338"/>
          </a:xfrm>
        </p:spPr>
        <p:txBody>
          <a:bodyPr>
            <a:noAutofit/>
          </a:bodyPr>
          <a:lstStyle/>
          <a:p>
            <a:pPr marL="0" indent="0">
              <a:spcAft>
                <a:spcPts val="600"/>
              </a:spcAft>
              <a:buNone/>
            </a:pPr>
            <a:r>
              <a:rPr lang="de-DE" sz="2200" b="1" dirty="0" smtClean="0">
                <a:solidFill>
                  <a:srgbClr val="AC145A"/>
                </a:solidFill>
              </a:rPr>
              <a:t>Nichts mehr verpassen:</a:t>
            </a:r>
          </a:p>
          <a:p>
            <a:pPr marL="0" indent="0">
              <a:spcAft>
                <a:spcPts val="600"/>
              </a:spcAft>
              <a:buNone/>
            </a:pPr>
            <a:r>
              <a:rPr lang="de-DE" sz="2200" dirty="0"/>
              <a:t>A</a:t>
            </a:r>
            <a:r>
              <a:rPr lang="de-DE" sz="2200" dirty="0" smtClean="0"/>
              <a:t>ktuellen </a:t>
            </a:r>
            <a:r>
              <a:rPr lang="de-DE" sz="2200" dirty="0"/>
              <a:t>Entwicklungen im Bereich </a:t>
            </a:r>
            <a:r>
              <a:rPr lang="de-DE" sz="2200" dirty="0" smtClean="0"/>
              <a:t>digitale Barrierefreiheit und Angebote des Kompetenz-zentrums finden Sie auf </a:t>
            </a:r>
            <a:r>
              <a:rPr lang="de-DE" sz="2200" b="1" dirty="0" smtClean="0">
                <a:solidFill>
                  <a:srgbClr val="AC145A"/>
                </a:solidFill>
                <a:hlinkClick r:id="rId3"/>
              </a:rPr>
              <a:t>LinkedIn</a:t>
            </a:r>
            <a:r>
              <a:rPr lang="de-DE" sz="2200" dirty="0" smtClean="0"/>
              <a:t>.</a:t>
            </a:r>
          </a:p>
          <a:p>
            <a:pPr marL="0" indent="0">
              <a:buNone/>
            </a:pPr>
            <a:r>
              <a:rPr lang="de-DE" sz="2200" dirty="0" smtClean="0"/>
              <a:t>Sie kennen studierende mit einer Behinderung? Dann empfehlen Sie gerne auch unsere Profil auf </a:t>
            </a:r>
            <a:r>
              <a:rPr lang="de-DE" sz="2200" b="1" dirty="0" smtClean="0">
                <a:solidFill>
                  <a:srgbClr val="AC145A"/>
                </a:solidFill>
                <a:hlinkClick r:id="rId4"/>
              </a:rPr>
              <a:t>Instagram</a:t>
            </a:r>
            <a:r>
              <a:rPr lang="de-DE" sz="2200" dirty="0" smtClean="0"/>
              <a:t> (mit nützlichen Informationen zum Thema Studieren mit Behinderung) weiter. </a:t>
            </a:r>
            <a:endParaRPr lang="de-DE" sz="2200" dirty="0"/>
          </a:p>
        </p:txBody>
      </p:sp>
      <p:pic>
        <p:nvPicPr>
          <p:cNvPr id="7" name="Grafik 6" descr="Illustration: Bildmarke des Kompetenzzentrums zentral angeordnet, darauf und daneben sitzt bzw. steht jeweils eine Person, sie schauen in ihren Laptop bzw in ihr Smartphone. Im Hintergrund ist ein angedeutetes Social Media Profil."/>
          <p:cNvPicPr>
            <a:picLocks noChangeAspect="1"/>
          </p:cNvPicPr>
          <p:nvPr/>
        </p:nvPicPr>
        <p:blipFill rotWithShape="1">
          <a:blip r:embed="rId5">
            <a:extLst>
              <a:ext uri="{28A0092B-C50C-407E-A947-70E740481C1C}">
                <a14:useLocalDpi xmlns:a14="http://schemas.microsoft.com/office/drawing/2010/main" val="0"/>
              </a:ext>
            </a:extLst>
          </a:blip>
          <a:srcRect l="8380" t="12491" r="2792" b="5391"/>
          <a:stretch/>
        </p:blipFill>
        <p:spPr>
          <a:xfrm>
            <a:off x="6735177" y="2963917"/>
            <a:ext cx="4917519" cy="3810956"/>
          </a:xfrm>
          <a:prstGeom prst="rect">
            <a:avLst/>
          </a:prstGeom>
        </p:spPr>
      </p:pic>
      <p:sp>
        <p:nvSpPr>
          <p:cNvPr id="9" name="Rechteck 8"/>
          <p:cNvSpPr/>
          <p:nvPr/>
        </p:nvSpPr>
        <p:spPr>
          <a:xfrm>
            <a:off x="838200" y="6374513"/>
            <a:ext cx="3421117" cy="307777"/>
          </a:xfrm>
          <a:prstGeom prst="rect">
            <a:avLst/>
          </a:prstGeom>
        </p:spPr>
        <p:txBody>
          <a:bodyPr wrap="square">
            <a:spAutoFit/>
          </a:bodyPr>
          <a:lstStyle/>
          <a:p>
            <a:r>
              <a:rPr lang="de-DE" sz="1400" dirty="0">
                <a:solidFill>
                  <a:schemeClr val="bg1">
                    <a:lumMod val="50000"/>
                  </a:schemeClr>
                </a:solidFill>
              </a:rPr>
              <a:t>Bildnachweis: </a:t>
            </a:r>
            <a:r>
              <a:rPr lang="de-DE" sz="1400" dirty="0" err="1" smtClean="0">
                <a:solidFill>
                  <a:schemeClr val="bg1">
                    <a:lumMod val="50000"/>
                  </a:schemeClr>
                </a:solidFill>
              </a:rPr>
              <a:t>storyset</a:t>
            </a:r>
            <a:r>
              <a:rPr lang="de-DE" sz="1400" dirty="0" smtClean="0">
                <a:solidFill>
                  <a:schemeClr val="bg1">
                    <a:lumMod val="50000"/>
                  </a:schemeClr>
                </a:solidFill>
              </a:rPr>
              <a:t> </a:t>
            </a:r>
            <a:r>
              <a:rPr lang="de-DE" sz="1400" dirty="0">
                <a:solidFill>
                  <a:schemeClr val="bg1">
                    <a:lumMod val="50000"/>
                  </a:schemeClr>
                </a:solidFill>
              </a:rPr>
              <a:t>auf </a:t>
            </a:r>
            <a:r>
              <a:rPr lang="de-DE" sz="1400" dirty="0" smtClean="0">
                <a:solidFill>
                  <a:schemeClr val="bg1">
                    <a:lumMod val="50000"/>
                  </a:schemeClr>
                </a:solidFill>
                <a:hlinkClick r:id="rId6"/>
              </a:rPr>
              <a:t>Freepik</a:t>
            </a:r>
            <a:endParaRPr lang="de-DE" sz="1400" dirty="0">
              <a:solidFill>
                <a:schemeClr val="bg1">
                  <a:lumMod val="50000"/>
                </a:schemeClr>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39</a:t>
            </a:fld>
            <a:endParaRPr lang="de-DE"/>
          </a:p>
        </p:txBody>
      </p:sp>
    </p:spTree>
    <p:extLst>
      <p:ext uri="{BB962C8B-B14F-4D97-AF65-F5344CB8AC3E}">
        <p14:creationId xmlns:p14="http://schemas.microsoft.com/office/powerpoint/2010/main" val="3522574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Wozu barrierefrei Posten?</a:t>
            </a:r>
            <a:endParaRPr lang="de-DE" dirty="0"/>
          </a:p>
        </p:txBody>
      </p:sp>
      <p:pic>
        <p:nvPicPr>
          <p:cNvPr id="3" name="Grafik 2" descr="Meme im Comicstil, Bildausschnitt 1: Zwei rote Knöpfe nebeneinander. Über dem linken Knopf steht: „Content erstellen ohne Barrierefreiheit“. Über dem rechten Knopf steht: „Content erstellen, der für alle zugänglich ist“. Eine ausgestreckter Arm reckt die Hand Richtung Buttons.&#10;&#10;(Bildausschnitt 2 hat separaten Alt-Text)"/>
          <p:cNvPicPr>
            <a:picLocks noChangeAspect="1"/>
          </p:cNvPicPr>
          <p:nvPr/>
        </p:nvPicPr>
        <p:blipFill rotWithShape="1">
          <a:blip r:embed="rId2">
            <a:extLst>
              <a:ext uri="{28A0092B-C50C-407E-A947-70E740481C1C}">
                <a14:useLocalDpi xmlns:a14="http://schemas.microsoft.com/office/drawing/2010/main" val="0"/>
              </a:ext>
            </a:extLst>
          </a:blip>
          <a:srcRect b="50642"/>
          <a:stretch/>
        </p:blipFill>
        <p:spPr>
          <a:xfrm>
            <a:off x="1029593" y="1708476"/>
            <a:ext cx="3308176" cy="2468889"/>
          </a:xfrm>
          <a:prstGeom prst="rect">
            <a:avLst/>
          </a:prstGeom>
        </p:spPr>
      </p:pic>
      <p:pic>
        <p:nvPicPr>
          <p:cNvPr id="8" name="Grafik 7" descr="Meme im Comicstil, Bildausschnitt 2: Ein Mann mit schweißnasser Stirn wischt sich die Wassertropfen ab. Text am unteren Bildrand: „CONTENT ERSTELLEN, DER FÜR ALLE ZUGÄNGLICH IST“.&#10;&#10;(Bildausschnitt 1 hat separaten Alt-Text)"/>
          <p:cNvPicPr>
            <a:picLocks noChangeAspect="1"/>
          </p:cNvPicPr>
          <p:nvPr/>
        </p:nvPicPr>
        <p:blipFill rotWithShape="1">
          <a:blip r:embed="rId2">
            <a:extLst>
              <a:ext uri="{28A0092B-C50C-407E-A947-70E740481C1C}">
                <a14:useLocalDpi xmlns:a14="http://schemas.microsoft.com/office/drawing/2010/main" val="0"/>
              </a:ext>
            </a:extLst>
          </a:blip>
          <a:srcRect t="47982" b="3585"/>
          <a:stretch/>
        </p:blipFill>
        <p:spPr>
          <a:xfrm>
            <a:off x="3710770" y="3572878"/>
            <a:ext cx="3368063" cy="2466415"/>
          </a:xfrm>
          <a:prstGeom prst="rect">
            <a:avLst/>
          </a:prstGeom>
        </p:spPr>
      </p:pic>
      <p:pic>
        <p:nvPicPr>
          <p:cNvPr id="9" name="Grafik 8" descr=" Screenshot: Instagramm-Oberfläche DoBuS"/>
          <p:cNvPicPr>
            <a:picLocks noChangeAspect="1"/>
          </p:cNvPicPr>
          <p:nvPr/>
        </p:nvPicPr>
        <p:blipFill rotWithShape="1">
          <a:blip r:embed="rId3"/>
          <a:srcRect l="65834" t="26790" r="18611" b="12469"/>
          <a:stretch/>
        </p:blipFill>
        <p:spPr>
          <a:xfrm>
            <a:off x="7589537" y="290512"/>
            <a:ext cx="2844800" cy="6248400"/>
          </a:xfrm>
          <a:prstGeom prst="rect">
            <a:avLst/>
          </a:prstGeom>
        </p:spPr>
      </p:pic>
      <p:sp>
        <p:nvSpPr>
          <p:cNvPr id="6" name="Rechteck 5"/>
          <p:cNvSpPr/>
          <p:nvPr/>
        </p:nvSpPr>
        <p:spPr>
          <a:xfrm>
            <a:off x="838200" y="6374513"/>
            <a:ext cx="5551714" cy="307777"/>
          </a:xfrm>
          <a:prstGeom prst="rect">
            <a:avLst/>
          </a:prstGeom>
        </p:spPr>
        <p:txBody>
          <a:bodyPr wrap="square">
            <a:spAutoFit/>
          </a:bodyPr>
          <a:lstStyle/>
          <a:p>
            <a:r>
              <a:rPr lang="de-DE" sz="1400" dirty="0" smtClean="0"/>
              <a:t>Bildnachweis </a:t>
            </a:r>
            <a:r>
              <a:rPr lang="de-DE" sz="1400" dirty="0" smtClean="0">
                <a:hlinkClick r:id="rId4"/>
              </a:rPr>
              <a:t>„</a:t>
            </a:r>
            <a:r>
              <a:rPr lang="de-DE" sz="1400" dirty="0" err="1" smtClean="0">
                <a:hlinkClick r:id="rId4"/>
              </a:rPr>
              <a:t>Two</a:t>
            </a:r>
            <a:r>
              <a:rPr lang="de-DE" sz="1400" dirty="0" smtClean="0">
                <a:hlinkClick r:id="rId4"/>
              </a:rPr>
              <a:t> Buttons“</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4</a:t>
            </a:fld>
            <a:endParaRPr lang="de-DE"/>
          </a:p>
        </p:txBody>
      </p:sp>
    </p:spTree>
    <p:extLst>
      <p:ext uri="{BB962C8B-B14F-4D97-AF65-F5344CB8AC3E}">
        <p14:creationId xmlns:p14="http://schemas.microsoft.com/office/powerpoint/2010/main" val="972118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dirty="0"/>
              <a:t>Vielen Dank</a:t>
            </a:r>
            <a:br>
              <a:rPr lang="de-DE" dirty="0"/>
            </a:br>
            <a:r>
              <a:rPr lang="de-DE" dirty="0"/>
              <a:t>für Ihre Aufmerksamkeit!</a:t>
            </a:r>
          </a:p>
        </p:txBody>
      </p:sp>
      <p:pic>
        <p:nvPicPr>
          <p:cNvPr id="3" name="Grafik 2" descr="Profilbild: Ina Marie Ernst"/>
          <p:cNvPicPr>
            <a:picLocks/>
          </p:cNvPicPr>
          <p:nvPr/>
        </p:nvPicPr>
        <p:blipFill rotWithShape="1">
          <a:blip r:embed="rId2" cstate="print">
            <a:extLst>
              <a:ext uri="{28A0092B-C50C-407E-A947-70E740481C1C}">
                <a14:useLocalDpi xmlns:a14="http://schemas.microsoft.com/office/drawing/2010/main" val="0"/>
              </a:ext>
            </a:extLst>
          </a:blip>
          <a:srcRect l="4814" r="27962" b="1479"/>
          <a:stretch/>
        </p:blipFill>
        <p:spPr>
          <a:xfrm>
            <a:off x="1810457" y="3752475"/>
            <a:ext cx="1658270" cy="1620000"/>
          </a:xfrm>
          <a:prstGeom prst="roundRect">
            <a:avLst/>
          </a:prstGeom>
        </p:spPr>
      </p:pic>
      <p:sp>
        <p:nvSpPr>
          <p:cNvPr id="4" name="Inhaltsplatzhalter 2"/>
          <p:cNvSpPr txBox="1">
            <a:spLocks/>
          </p:cNvSpPr>
          <p:nvPr/>
        </p:nvSpPr>
        <p:spPr>
          <a:xfrm>
            <a:off x="1710624" y="5855588"/>
            <a:ext cx="271716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smtClean="0">
                <a:solidFill>
                  <a:srgbClr val="AC145A"/>
                </a:solidFill>
              </a:rPr>
              <a:t>Ina-Marie Ernst</a:t>
            </a:r>
            <a:endParaRPr lang="de-DE" sz="1800" dirty="0"/>
          </a:p>
          <a:p>
            <a:pPr marL="0" indent="0">
              <a:spcBef>
                <a:spcPts val="0"/>
              </a:spcBef>
              <a:spcAft>
                <a:spcPts val="600"/>
              </a:spcAft>
              <a:buNone/>
            </a:pPr>
            <a:r>
              <a:rPr lang="de-DE" sz="1400" dirty="0" smtClean="0">
                <a:solidFill>
                  <a:srgbClr val="003057"/>
                </a:solidFill>
              </a:rPr>
              <a:t>inamarie.ernst@tu-dortmund.de</a:t>
            </a:r>
            <a:endParaRPr lang="de-DE" sz="1400" dirty="0">
              <a:solidFill>
                <a:srgbClr val="003057"/>
              </a:solidFill>
            </a:endParaRPr>
          </a:p>
        </p:txBody>
      </p:sp>
      <p:pic>
        <p:nvPicPr>
          <p:cNvPr id="5" name="Grafik 4" descr="Profilbild: Sabrina Januzik"/>
          <p:cNvPicPr>
            <a:picLocks/>
          </p:cNvPicPr>
          <p:nvPr/>
        </p:nvPicPr>
        <p:blipFill rotWithShape="1">
          <a:blip r:embed="rId3" cstate="print">
            <a:extLst>
              <a:ext uri="{28A0092B-C50C-407E-A947-70E740481C1C}">
                <a14:useLocalDpi xmlns:a14="http://schemas.microsoft.com/office/drawing/2010/main" val="0"/>
              </a:ext>
            </a:extLst>
          </a:blip>
          <a:srcRect l="16946" r="16147"/>
          <a:stretch/>
        </p:blipFill>
        <p:spPr>
          <a:xfrm>
            <a:off x="5150745" y="3752475"/>
            <a:ext cx="1620000" cy="1620000"/>
          </a:xfrm>
          <a:prstGeom prst="roundRect">
            <a:avLst/>
          </a:prstGeom>
        </p:spPr>
      </p:pic>
      <p:sp>
        <p:nvSpPr>
          <p:cNvPr id="6" name="Inhaltsplatzhalter 2"/>
          <p:cNvSpPr txBox="1">
            <a:spLocks/>
          </p:cNvSpPr>
          <p:nvPr/>
        </p:nvSpPr>
        <p:spPr>
          <a:xfrm>
            <a:off x="5050912" y="5855588"/>
            <a:ext cx="271716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a:solidFill>
                  <a:srgbClr val="AC145A"/>
                </a:solidFill>
              </a:rPr>
              <a:t>Sabrina Januzik</a:t>
            </a:r>
            <a:endParaRPr lang="de-DE" sz="1800" dirty="0"/>
          </a:p>
          <a:p>
            <a:pPr marL="0" indent="0">
              <a:spcBef>
                <a:spcPts val="0"/>
              </a:spcBef>
              <a:spcAft>
                <a:spcPts val="600"/>
              </a:spcAft>
              <a:buNone/>
            </a:pPr>
            <a:r>
              <a:rPr lang="de-DE" sz="1400" dirty="0">
                <a:solidFill>
                  <a:srgbClr val="003057"/>
                </a:solidFill>
              </a:rPr>
              <a:t>sabrina.januzik@tu-dortmund.de</a:t>
            </a:r>
          </a:p>
        </p:txBody>
      </p:sp>
    </p:spTree>
    <p:extLst>
      <p:ext uri="{BB962C8B-B14F-4D97-AF65-F5344CB8AC3E}">
        <p14:creationId xmlns:p14="http://schemas.microsoft.com/office/powerpoint/2010/main" val="2092999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Inhaltsplatzhalter 2"/>
          <p:cNvSpPr>
            <a:spLocks noGrp="1"/>
          </p:cNvSpPr>
          <p:nvPr>
            <p:ph sz="half" idx="1"/>
          </p:nvPr>
        </p:nvSpPr>
        <p:spPr/>
        <p:txBody>
          <a:bodyPr/>
          <a:lstStyle/>
          <a:p>
            <a:pPr marL="0" lvl="0" indent="0">
              <a:buNone/>
              <a:defRPr/>
            </a:pPr>
            <a:r>
              <a:rPr lang="de-DE" b="1" dirty="0" smtClean="0">
                <a:solidFill>
                  <a:srgbClr val="AC145A"/>
                </a:solidFill>
              </a:rPr>
              <a:t>1. Zielgruppe(n</a:t>
            </a:r>
            <a:r>
              <a:rPr lang="de-DE" b="1" dirty="0">
                <a:solidFill>
                  <a:srgbClr val="AC145A"/>
                </a:solidFill>
              </a:rPr>
              <a:t>)</a:t>
            </a:r>
          </a:p>
          <a:p>
            <a:pPr lvl="1">
              <a:defRPr/>
            </a:pPr>
            <a:r>
              <a:rPr lang="de-DE" dirty="0">
                <a:solidFill>
                  <a:srgbClr val="003057"/>
                </a:solidFill>
              </a:rPr>
              <a:t>Wer profitiert von barrierefreien Inhalten?</a:t>
            </a:r>
          </a:p>
          <a:p>
            <a:pPr marL="0" lvl="0" indent="0">
              <a:buNone/>
              <a:defRPr/>
            </a:pPr>
            <a:r>
              <a:rPr lang="de-DE" b="1" dirty="0" smtClean="0">
                <a:solidFill>
                  <a:srgbClr val="AC145A"/>
                </a:solidFill>
              </a:rPr>
              <a:t>2. Bildgestaltung</a:t>
            </a:r>
            <a:endParaRPr lang="de-DE" b="1" dirty="0">
              <a:solidFill>
                <a:srgbClr val="AC145A"/>
              </a:solidFill>
            </a:endParaRPr>
          </a:p>
          <a:p>
            <a:pPr lvl="1">
              <a:defRPr/>
            </a:pPr>
            <a:r>
              <a:rPr lang="de-DE" dirty="0">
                <a:solidFill>
                  <a:srgbClr val="003057"/>
                </a:solidFill>
              </a:rPr>
              <a:t>Einsatz von Farbe</a:t>
            </a:r>
          </a:p>
          <a:p>
            <a:pPr lvl="1">
              <a:defRPr/>
            </a:pPr>
            <a:r>
              <a:rPr lang="de-DE" dirty="0">
                <a:solidFill>
                  <a:srgbClr val="003057"/>
                </a:solidFill>
              </a:rPr>
              <a:t>Wahrnehmung von Bildern/Grafiken</a:t>
            </a:r>
          </a:p>
          <a:p>
            <a:pPr lvl="1">
              <a:defRPr/>
            </a:pPr>
            <a:r>
              <a:rPr lang="de-DE" dirty="0" smtClean="0">
                <a:solidFill>
                  <a:srgbClr val="003057"/>
                </a:solidFill>
              </a:rPr>
              <a:t>Alternativtexte</a:t>
            </a:r>
            <a:endParaRPr lang="de-DE" dirty="0">
              <a:solidFill>
                <a:srgbClr val="003057"/>
              </a:solidFill>
            </a:endParaRPr>
          </a:p>
        </p:txBody>
      </p:sp>
      <p:sp>
        <p:nvSpPr>
          <p:cNvPr id="4" name="Inhaltsplatzhalter 3"/>
          <p:cNvSpPr>
            <a:spLocks noGrp="1"/>
          </p:cNvSpPr>
          <p:nvPr>
            <p:ph sz="half" idx="2"/>
          </p:nvPr>
        </p:nvSpPr>
        <p:spPr/>
        <p:txBody>
          <a:bodyPr/>
          <a:lstStyle/>
          <a:p>
            <a:pPr marL="0" indent="0">
              <a:buNone/>
              <a:defRPr/>
            </a:pPr>
            <a:r>
              <a:rPr lang="de-DE" b="1" dirty="0" smtClean="0">
                <a:solidFill>
                  <a:srgbClr val="AC145A"/>
                </a:solidFill>
              </a:rPr>
              <a:t>3. Videogestaltung</a:t>
            </a:r>
            <a:endParaRPr lang="de-DE" b="1" dirty="0">
              <a:solidFill>
                <a:srgbClr val="AC145A"/>
              </a:solidFill>
            </a:endParaRPr>
          </a:p>
          <a:p>
            <a:pPr lvl="1">
              <a:defRPr/>
            </a:pPr>
            <a:r>
              <a:rPr lang="de-DE" dirty="0">
                <a:solidFill>
                  <a:srgbClr val="003057"/>
                </a:solidFill>
              </a:rPr>
              <a:t>Untertitel für Videos</a:t>
            </a:r>
            <a:endParaRPr lang="en-US" dirty="0">
              <a:solidFill>
                <a:srgbClr val="003057"/>
              </a:solidFill>
            </a:endParaRPr>
          </a:p>
          <a:p>
            <a:pPr lvl="1">
              <a:defRPr/>
            </a:pPr>
            <a:r>
              <a:rPr lang="de-DE" dirty="0">
                <a:solidFill>
                  <a:srgbClr val="003057"/>
                </a:solidFill>
              </a:rPr>
              <a:t>Audiodeskription für Videos </a:t>
            </a:r>
            <a:endParaRPr lang="en-US" dirty="0">
              <a:solidFill>
                <a:srgbClr val="003057"/>
              </a:solidFill>
            </a:endParaRPr>
          </a:p>
          <a:p>
            <a:pPr marL="0" indent="0">
              <a:buNone/>
              <a:defRPr/>
            </a:pPr>
            <a:r>
              <a:rPr lang="de-DE" b="1" dirty="0" smtClean="0">
                <a:solidFill>
                  <a:srgbClr val="AC145A"/>
                </a:solidFill>
              </a:rPr>
              <a:t>4. Textgestaltung</a:t>
            </a:r>
            <a:endParaRPr lang="de-DE" b="1" dirty="0">
              <a:solidFill>
                <a:srgbClr val="AC145A"/>
              </a:solidFill>
            </a:endParaRPr>
          </a:p>
          <a:p>
            <a:pPr lvl="1">
              <a:defRPr/>
            </a:pPr>
            <a:r>
              <a:rPr lang="de-DE" dirty="0">
                <a:solidFill>
                  <a:srgbClr val="003057"/>
                </a:solidFill>
              </a:rPr>
              <a:t>Hashtags</a:t>
            </a:r>
            <a:endParaRPr lang="en-US" dirty="0">
              <a:solidFill>
                <a:srgbClr val="003057"/>
              </a:solidFill>
            </a:endParaRPr>
          </a:p>
          <a:p>
            <a:pPr lvl="1">
              <a:defRPr/>
            </a:pPr>
            <a:r>
              <a:rPr lang="de-DE" dirty="0">
                <a:solidFill>
                  <a:srgbClr val="003057"/>
                </a:solidFill>
              </a:rPr>
              <a:t>Emojis</a:t>
            </a:r>
          </a:p>
          <a:p>
            <a:pPr lvl="1">
              <a:defRPr/>
            </a:pPr>
            <a:r>
              <a:rPr lang="de-DE" dirty="0">
                <a:solidFill>
                  <a:srgbClr val="003057"/>
                </a:solidFill>
              </a:rPr>
              <a:t>Sprache</a:t>
            </a:r>
            <a:endParaRPr lang="en-US" dirty="0">
              <a:solidFill>
                <a:srgbClr val="003057"/>
              </a:solidFill>
            </a:endParaRPr>
          </a:p>
          <a:p>
            <a:pPr marL="971550" lvl="1" indent="-514350">
              <a:buFont typeface="+mj-lt"/>
              <a:buAutoNum type="arabicPeriod"/>
              <a:defRPr/>
            </a:pPr>
            <a:endParaRPr lang="en-US" b="1" dirty="0">
              <a:solidFill>
                <a:srgbClr val="AC145A"/>
              </a:solidFill>
            </a:endParaRPr>
          </a:p>
          <a:p>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5</a:t>
            </a:fld>
            <a:endParaRPr lang="de-DE"/>
          </a:p>
        </p:txBody>
      </p:sp>
    </p:spTree>
    <p:extLst>
      <p:ext uri="{BB962C8B-B14F-4D97-AF65-F5344CB8AC3E}">
        <p14:creationId xmlns:p14="http://schemas.microsoft.com/office/powerpoint/2010/main" val="106754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Zielgruppe(n)</a:t>
            </a:r>
            <a:endParaRPr lang="de-DE" dirty="0"/>
          </a:p>
        </p:txBody>
      </p:sp>
      <p:sp>
        <p:nvSpPr>
          <p:cNvPr id="3" name="Textplatzhalter 2"/>
          <p:cNvSpPr>
            <a:spLocks noGrp="1"/>
          </p:cNvSpPr>
          <p:nvPr>
            <p:ph type="body" idx="1"/>
          </p:nvPr>
        </p:nvSpPr>
        <p:spPr/>
        <p:txBody>
          <a:bodyPr/>
          <a:lstStyle/>
          <a:p>
            <a:r>
              <a:rPr lang="de-DE" dirty="0" smtClean="0"/>
              <a:t>Wer profitiert von barrierefreien </a:t>
            </a:r>
            <a:r>
              <a:rPr lang="de-DE" dirty="0" err="1" smtClean="0"/>
              <a:t>Postings</a:t>
            </a:r>
            <a:r>
              <a:rPr lang="de-DE" dirty="0" smtClean="0"/>
              <a:t>?</a:t>
            </a:r>
            <a:endParaRPr lang="de-DE" dirty="0"/>
          </a:p>
        </p:txBody>
      </p:sp>
    </p:spTree>
    <p:extLst>
      <p:ext uri="{BB962C8B-B14F-4D97-AF65-F5344CB8AC3E}">
        <p14:creationId xmlns:p14="http://schemas.microsoft.com/office/powerpoint/2010/main" val="238926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Zielgruppen</a:t>
            </a:r>
            <a:endParaRPr lang="de-DE" dirty="0"/>
          </a:p>
        </p:txBody>
      </p:sp>
      <p:sp>
        <p:nvSpPr>
          <p:cNvPr id="3" name="Inhaltsplatzhalter 2"/>
          <p:cNvSpPr>
            <a:spLocks noGrp="1"/>
          </p:cNvSpPr>
          <p:nvPr>
            <p:ph idx="1"/>
          </p:nvPr>
        </p:nvSpPr>
        <p:spPr/>
        <p:txBody>
          <a:bodyPr>
            <a:normAutofit fontScale="85000" lnSpcReduction="20000"/>
          </a:bodyPr>
          <a:lstStyle/>
          <a:p>
            <a:pPr marL="0" indent="0">
              <a:spcAft>
                <a:spcPts val="600"/>
              </a:spcAft>
              <a:buClr>
                <a:srgbClr val="003057"/>
              </a:buClr>
              <a:buNone/>
              <a:defRPr/>
            </a:pPr>
            <a:r>
              <a:rPr lang="de-DE" b="1" dirty="0">
                <a:solidFill>
                  <a:srgbClr val="AC145A"/>
                </a:solidFill>
              </a:rPr>
              <a:t>Notwendig für viele – ein Gewinn für alle!</a:t>
            </a:r>
            <a:endParaRPr lang="de-DE" dirty="0">
              <a:solidFill>
                <a:srgbClr val="AC145A"/>
              </a:solidFill>
            </a:endParaRPr>
          </a:p>
          <a:p>
            <a:pPr>
              <a:spcAft>
                <a:spcPts val="600"/>
              </a:spcAft>
              <a:buClr>
                <a:srgbClr val="003057"/>
              </a:buClr>
              <a:defRPr/>
            </a:pPr>
            <a:r>
              <a:rPr lang="de-DE" dirty="0" smtClean="0"/>
              <a:t>Teilhabe: barrierefreie </a:t>
            </a:r>
            <a:r>
              <a:rPr lang="de-DE" dirty="0"/>
              <a:t>Bereitstellung von Inhalten</a:t>
            </a:r>
          </a:p>
          <a:p>
            <a:pPr>
              <a:spcAft>
                <a:spcPts val="600"/>
              </a:spcAft>
              <a:buClr>
                <a:srgbClr val="003057"/>
              </a:buClr>
              <a:defRPr/>
            </a:pPr>
            <a:r>
              <a:rPr lang="de-DE" dirty="0" smtClean="0"/>
              <a:t>unterschiedlichen </a:t>
            </a:r>
            <a:r>
              <a:rPr lang="de-DE" dirty="0"/>
              <a:t>Bedarfen kann unterschiedlich begegnet werden</a:t>
            </a:r>
          </a:p>
          <a:p>
            <a:pPr>
              <a:spcAft>
                <a:spcPts val="600"/>
              </a:spcAft>
              <a:buClr>
                <a:srgbClr val="003057"/>
              </a:buClr>
              <a:defRPr/>
            </a:pPr>
            <a:r>
              <a:rPr lang="de-DE" dirty="0"/>
              <a:t>Tools der Plattformen für barrierefreie Beiträge werden stetig weiter entwickelt</a:t>
            </a:r>
          </a:p>
          <a:p>
            <a:pPr>
              <a:spcAft>
                <a:spcPts val="600"/>
              </a:spcAft>
              <a:buClr>
                <a:srgbClr val="003057"/>
              </a:buClr>
              <a:defRPr/>
            </a:pPr>
            <a:r>
              <a:rPr lang="de-DE" dirty="0"/>
              <a:t>v</a:t>
            </a:r>
            <a:r>
              <a:rPr lang="de-DE" dirty="0" smtClean="0"/>
              <a:t>erbesserte Erfahrung für alle Nutzenden</a:t>
            </a:r>
            <a:endParaRPr lang="de-DE" dirty="0"/>
          </a:p>
          <a:p>
            <a:pPr>
              <a:spcAft>
                <a:spcPts val="600"/>
              </a:spcAft>
              <a:buClr>
                <a:srgbClr val="003057"/>
              </a:buClr>
              <a:defRPr/>
            </a:pPr>
            <a:endParaRPr lang="de-DE" dirty="0"/>
          </a:p>
          <a:p>
            <a:pPr>
              <a:spcAft>
                <a:spcPts val="600"/>
              </a:spcAft>
              <a:buClr>
                <a:srgbClr val="003057"/>
              </a:buClr>
              <a:defRPr/>
            </a:pPr>
            <a:r>
              <a:rPr lang="de-DE" dirty="0"/>
              <a:t>Barrierefreiheit: </a:t>
            </a:r>
          </a:p>
          <a:p>
            <a:pPr>
              <a:spcAft>
                <a:spcPts val="600"/>
              </a:spcAft>
              <a:buClr>
                <a:srgbClr val="003057"/>
              </a:buClr>
              <a:defRPr/>
            </a:pPr>
            <a:r>
              <a:rPr lang="de-DE" dirty="0"/>
              <a:t>t</a:t>
            </a:r>
            <a:r>
              <a:rPr lang="de-DE" dirty="0" smtClean="0"/>
              <a:t>echnische </a:t>
            </a:r>
            <a:r>
              <a:rPr lang="de-DE" dirty="0"/>
              <a:t>Umsetzung</a:t>
            </a:r>
          </a:p>
          <a:p>
            <a:pPr>
              <a:spcAft>
                <a:spcPts val="600"/>
              </a:spcAft>
              <a:buClr>
                <a:srgbClr val="003057"/>
              </a:buClr>
              <a:defRPr/>
            </a:pPr>
            <a:r>
              <a:rPr lang="de-DE" dirty="0"/>
              <a:t>i</a:t>
            </a:r>
            <a:r>
              <a:rPr lang="de-DE" dirty="0" smtClean="0"/>
              <a:t>nhaltliche </a:t>
            </a:r>
            <a:r>
              <a:rPr lang="de-DE" dirty="0"/>
              <a:t>Gestaltung</a:t>
            </a:r>
          </a:p>
          <a:p>
            <a:endParaRPr lang="de-DE" dirty="0"/>
          </a:p>
        </p:txBody>
      </p:sp>
      <p:sp>
        <p:nvSpPr>
          <p:cNvPr id="4" name="Foliennummernplatzhalter 3"/>
          <p:cNvSpPr>
            <a:spLocks noGrp="1"/>
          </p:cNvSpPr>
          <p:nvPr>
            <p:ph type="sldNum" sz="quarter" idx="12"/>
          </p:nvPr>
        </p:nvSpPr>
        <p:spPr/>
        <p:txBody>
          <a:bodyPr/>
          <a:lstStyle/>
          <a:p>
            <a:fld id="{FB2375C0-7702-4EFE-AA9A-D259F46FFF45}" type="slidenum">
              <a:rPr lang="de-DE" smtClean="0"/>
              <a:t>7</a:t>
            </a:fld>
            <a:endParaRPr lang="de-DE"/>
          </a:p>
        </p:txBody>
      </p:sp>
    </p:spTree>
    <p:extLst>
      <p:ext uri="{BB962C8B-B14F-4D97-AF65-F5344CB8AC3E}">
        <p14:creationId xmlns:p14="http://schemas.microsoft.com/office/powerpoint/2010/main" val="261322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Inhalte kritisch hinterfragen</a:t>
            </a:r>
          </a:p>
        </p:txBody>
      </p:sp>
      <p:sp>
        <p:nvSpPr>
          <p:cNvPr id="3" name="Inhaltsplatzhalter 2"/>
          <p:cNvSpPr>
            <a:spLocks noGrp="1"/>
          </p:cNvSpPr>
          <p:nvPr>
            <p:ph idx="1"/>
          </p:nvPr>
        </p:nvSpPr>
        <p:spPr>
          <a:xfrm>
            <a:off x="838200" y="1825625"/>
            <a:ext cx="6126804" cy="4351338"/>
          </a:xfrm>
        </p:spPr>
        <p:txBody>
          <a:bodyPr>
            <a:normAutofit/>
          </a:bodyPr>
          <a:lstStyle/>
          <a:p>
            <a:pPr marL="0" indent="0">
              <a:buNone/>
            </a:pPr>
            <a:r>
              <a:rPr lang="de-DE" b="1" dirty="0" smtClean="0">
                <a:solidFill>
                  <a:srgbClr val="AC145A"/>
                </a:solidFill>
              </a:rPr>
              <a:t>Wichtig: </a:t>
            </a:r>
          </a:p>
          <a:p>
            <a:pPr marL="0" indent="0">
              <a:buNone/>
            </a:pPr>
            <a:r>
              <a:rPr lang="de-DE" dirty="0" smtClean="0"/>
              <a:t>keine </a:t>
            </a:r>
            <a:r>
              <a:rPr lang="de-DE" dirty="0"/>
              <a:t>Reproduktion </a:t>
            </a:r>
            <a:r>
              <a:rPr lang="de-DE" dirty="0" smtClean="0"/>
              <a:t/>
            </a:r>
            <a:br>
              <a:rPr lang="de-DE" dirty="0" smtClean="0"/>
            </a:br>
            <a:r>
              <a:rPr lang="de-DE" dirty="0" smtClean="0"/>
              <a:t>von </a:t>
            </a:r>
            <a:r>
              <a:rPr lang="de-DE" dirty="0"/>
              <a:t>Stigmata und </a:t>
            </a:r>
            <a:r>
              <a:rPr lang="de-DE" dirty="0" smtClean="0"/>
              <a:t>Diskriminierung</a:t>
            </a:r>
          </a:p>
          <a:p>
            <a:pPr marL="0" indent="0">
              <a:buNone/>
            </a:pPr>
            <a:r>
              <a:rPr lang="de-DE" dirty="0" smtClean="0">
                <a:sym typeface="Wingdings" panose="05000000000000000000" pitchFamily="2" charset="2"/>
              </a:rPr>
              <a:t> </a:t>
            </a:r>
            <a:r>
              <a:rPr lang="de-DE" dirty="0" smtClean="0"/>
              <a:t>schließt Tonalität UND Bildsprache ein</a:t>
            </a:r>
            <a:endParaRPr lang="de-DE" dirty="0"/>
          </a:p>
        </p:txBody>
      </p:sp>
      <p:pic>
        <p:nvPicPr>
          <p:cNvPr id="8" name="Grafik 7" descr="Standbild Instagram-Reel: Mann im Rollstuhl mit Fesseln um den Oberkörper schaut frontal in die Kamera. Text im unteren Bildteil: &quot;Dennis ist an den Rollstuhl gefesselt.&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813" y="365125"/>
            <a:ext cx="2800995" cy="6061641"/>
          </a:xfrm>
          <a:prstGeom prst="rect">
            <a:avLst/>
          </a:prstGeom>
        </p:spPr>
      </p:pic>
      <p:sp>
        <p:nvSpPr>
          <p:cNvPr id="9" name="Rechteck 8"/>
          <p:cNvSpPr/>
          <p:nvPr/>
        </p:nvSpPr>
        <p:spPr>
          <a:xfrm>
            <a:off x="838200" y="6374513"/>
            <a:ext cx="5551714" cy="307777"/>
          </a:xfrm>
          <a:prstGeom prst="rect">
            <a:avLst/>
          </a:prstGeom>
        </p:spPr>
        <p:txBody>
          <a:bodyPr wrap="square">
            <a:spAutoFit/>
          </a:bodyPr>
          <a:lstStyle/>
          <a:p>
            <a:r>
              <a:rPr lang="de-DE" sz="1400" dirty="0" smtClean="0"/>
              <a:t>Bildnachweis: </a:t>
            </a:r>
            <a:r>
              <a:rPr lang="de-DE" sz="1400" dirty="0" smtClean="0">
                <a:hlinkClick r:id="rId3"/>
              </a:rPr>
              <a:t>Video von </a:t>
            </a:r>
            <a:r>
              <a:rPr lang="de-DE" sz="1400" dirty="0" err="1" smtClean="0">
                <a:hlinkClick r:id="rId3"/>
              </a:rPr>
              <a:t>sonne_dennis</a:t>
            </a:r>
            <a:r>
              <a:rPr lang="de-DE" sz="1400" dirty="0" smtClean="0">
                <a:hlinkClick r:id="rId3"/>
              </a:rPr>
              <a:t> auf Instagram</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8</a:t>
            </a:fld>
            <a:endParaRPr lang="de-DE"/>
          </a:p>
        </p:txBody>
      </p:sp>
    </p:spTree>
    <p:extLst>
      <p:ext uri="{BB962C8B-B14F-4D97-AF65-F5344CB8AC3E}">
        <p14:creationId xmlns:p14="http://schemas.microsoft.com/office/powerpoint/2010/main" val="3255711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Bildgestaltung</a:t>
            </a:r>
            <a:endParaRPr lang="de-DE" dirty="0"/>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98505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Breitbild</PresentationFormat>
  <Paragraphs>241</Paragraphs>
  <Slides>40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Malgun Gothic</vt:lpstr>
      <vt:lpstr>Arial</vt:lpstr>
      <vt:lpstr>Calibri</vt:lpstr>
      <vt:lpstr>Calibri Light</vt:lpstr>
      <vt:lpstr>Times New Roman</vt:lpstr>
      <vt:lpstr>Wingdings</vt:lpstr>
      <vt:lpstr>Office</vt:lpstr>
      <vt:lpstr>Barrierefrei Posten in den sozialen Medien</vt:lpstr>
      <vt:lpstr>Lizenzhinweise</vt:lpstr>
      <vt:lpstr>Tipps zur Kommunikation in Zoom</vt:lpstr>
      <vt:lpstr>Wozu barrierefrei Posten?</vt:lpstr>
      <vt:lpstr>Inhalt</vt:lpstr>
      <vt:lpstr>Zielgruppe(n)</vt:lpstr>
      <vt:lpstr>Zielgruppen</vt:lpstr>
      <vt:lpstr>Inhalte kritisch hinterfragen</vt:lpstr>
      <vt:lpstr>Bildgestaltung</vt:lpstr>
      <vt:lpstr>Einsatz von Farbe (1/2)</vt:lpstr>
      <vt:lpstr>Einsatz von Farbe (2/2)</vt:lpstr>
      <vt:lpstr>Wahrnehmung von Bildern/Grafiken</vt:lpstr>
      <vt:lpstr>Alternativtexte</vt:lpstr>
      <vt:lpstr>Alternativtexte: Demonstration</vt:lpstr>
      <vt:lpstr>Die wichtigsten Regeln für Alternativtexte</vt:lpstr>
      <vt:lpstr>Alterativtext erstellen: Praxisübung</vt:lpstr>
      <vt:lpstr>Alterativtext erstellen: Beispiel</vt:lpstr>
      <vt:lpstr>Alterativtext erstellen mit KI: Beispiel (1/2)</vt:lpstr>
      <vt:lpstr>Alterativtext erstellen mit KI: Beispiel (2/2)</vt:lpstr>
      <vt:lpstr>Alternativtexte einfügen: Instagram (Laptop)</vt:lpstr>
      <vt:lpstr>Alternativtexte einfügen: Instagram (Phone)</vt:lpstr>
      <vt:lpstr>Alternativtexte einfügen: LinkedIn (Laptop)</vt:lpstr>
      <vt:lpstr>Alternativtexte einfügen: LinkedIn (Phone)</vt:lpstr>
      <vt:lpstr>Videogestaltung</vt:lpstr>
      <vt:lpstr>Untertitel</vt:lpstr>
      <vt:lpstr>Untertitel einfügen</vt:lpstr>
      <vt:lpstr>Audiodeskription</vt:lpstr>
      <vt:lpstr>Audiodeskription: Beispiel</vt:lpstr>
      <vt:lpstr>Textgestaltung</vt:lpstr>
      <vt:lpstr>Sprache</vt:lpstr>
      <vt:lpstr>Hashtags</vt:lpstr>
      <vt:lpstr>Emojis</vt:lpstr>
      <vt:lpstr>Gibt es abschließende Fragen?</vt:lpstr>
      <vt:lpstr>Kreativ und barrierefrei? Wir finden: das schließt sich nicht aus!</vt:lpstr>
      <vt:lpstr>Fotoaktion</vt:lpstr>
      <vt:lpstr>Evaluation</vt:lpstr>
      <vt:lpstr>Weiterführende Informationen</vt:lpstr>
      <vt:lpstr>Inhalte nachlesen</vt:lpstr>
      <vt:lpstr>Kompetenzzentrum in den sozialen Medien</vt:lpstr>
      <vt:lpstr>Vielen Dank für Ihre Aufmerksamkeit!</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Sabrina Januzik</cp:lastModifiedBy>
  <cp:revision>208</cp:revision>
  <dcterms:created xsi:type="dcterms:W3CDTF">2022-08-15T10:39:36Z</dcterms:created>
  <dcterms:modified xsi:type="dcterms:W3CDTF">2025-05-14T11:47:57Z</dcterms:modified>
</cp:coreProperties>
</file>