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73" r:id="rId6"/>
    <p:sldId id="263" r:id="rId7"/>
    <p:sldId id="261" r:id="rId8"/>
    <p:sldId id="270" r:id="rId9"/>
    <p:sldId id="269" r:id="rId10"/>
    <p:sldId id="271" r:id="rId11"/>
    <p:sldId id="274" r:id="rId12"/>
    <p:sldId id="262" r:id="rId13"/>
    <p:sldId id="265" r:id="rId14"/>
    <p:sldId id="27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28" autoAdjust="0"/>
  </p:normalViewPr>
  <p:slideViewPr>
    <p:cSldViewPr snapToGrid="0">
      <p:cViewPr varScale="1">
        <p:scale>
          <a:sx n="72" d="100"/>
          <a:sy n="72" d="100"/>
        </p:scale>
        <p:origin x="48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8AB3B-333E-450D-A05B-A4DC4DD77C3C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70F9B-E3C2-4655-9819-CEC4B2E7D0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0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DD1B47A-42F4-5A48-9F0B-9D52184CFCB8}"/>
              </a:ext>
            </a:extLst>
          </p:cNvPr>
          <p:cNvSpPr/>
          <p:nvPr/>
        </p:nvSpPr>
        <p:spPr>
          <a:xfrm>
            <a:off x="1" y="5681370"/>
            <a:ext cx="12192000" cy="1195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8" name="Gruppieren 7" descr="Vier Logos: Digitale Hochschule NRW, ILIAS.nrw, Barrierefreiheit.nrw und Ministerium für Kultur und Wissenschaft NRW">
            <a:extLst>
              <a:ext uri="{FF2B5EF4-FFF2-40B4-BE49-F238E27FC236}">
                <a16:creationId xmlns:a16="http://schemas.microsoft.com/office/drawing/2014/main" id="{D35798B9-3687-4660-A8DC-AA90DC8FEA97}"/>
              </a:ext>
            </a:extLst>
          </p:cNvPr>
          <p:cNvGrpSpPr/>
          <p:nvPr userDrawn="1"/>
        </p:nvGrpSpPr>
        <p:grpSpPr>
          <a:xfrm>
            <a:off x="251943" y="5735637"/>
            <a:ext cx="11151426" cy="1086605"/>
            <a:chOff x="251943" y="5735637"/>
            <a:chExt cx="11151426" cy="1086605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08CD7D5-F577-49E4-A65A-9F1DA5466ABF}"/>
                </a:ext>
              </a:extLst>
            </p:cNvPr>
            <p:cNvGrpSpPr/>
            <p:nvPr/>
          </p:nvGrpSpPr>
          <p:grpSpPr>
            <a:xfrm>
              <a:off x="251943" y="5735637"/>
              <a:ext cx="11151426" cy="1086605"/>
              <a:chOff x="0" y="5598000"/>
              <a:chExt cx="12192000" cy="1260000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69326DD8-AF06-4358-884B-2F35F20ADD03}"/>
                  </a:ext>
                </a:extLst>
              </p:cNvPr>
              <p:cNvSpPr/>
              <p:nvPr/>
            </p:nvSpPr>
            <p:spPr>
              <a:xfrm>
                <a:off x="0" y="5598000"/>
                <a:ext cx="12192000" cy="1260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90431831-8E59-4839-A5BF-9B943FA2F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857" y="5808375"/>
                <a:ext cx="1641245" cy="889368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7C1D578B-106A-455D-8830-67DE4C190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4000" y="5918832"/>
                <a:ext cx="2340000" cy="778911"/>
              </a:xfrm>
              <a:prstGeom prst="rect">
                <a:avLst/>
              </a:prstGeom>
            </p:spPr>
          </p:pic>
        </p:grp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70B82530-D20F-48EF-AE95-35D404DBD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31461" y="6034039"/>
              <a:ext cx="3029416" cy="654312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96DA168-A6A7-4D48-A447-49793989BF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43" y="6028926"/>
              <a:ext cx="3077227" cy="655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4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55D-8E65-4898-828B-151B1F6770F2}" type="datetime1">
              <a:rPr lang="de-DE" smtClean="0"/>
              <a:t>13.05.2025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451448" y="6448507"/>
            <a:ext cx="9447745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A7253A1-D176-4E2D-AB6F-B3B5749C61C6}"/>
              </a:ext>
            </a:extLst>
          </p:cNvPr>
          <p:cNvCxnSpPr/>
          <p:nvPr/>
        </p:nvCxnSpPr>
        <p:spPr>
          <a:xfrm>
            <a:off x="156000" y="6382177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9FF5-6EFE-41EF-9A84-D76EEDB658B4}" type="datetime1">
              <a:rPr lang="de-DE" smtClean="0"/>
              <a:t>13.05.2025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451448" y="6448507"/>
            <a:ext cx="9447745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B1D6692-179A-41BB-ABC3-6423351DA80D}"/>
              </a:ext>
            </a:extLst>
          </p:cNvPr>
          <p:cNvCxnSpPr/>
          <p:nvPr/>
        </p:nvCxnSpPr>
        <p:spPr>
          <a:xfrm>
            <a:off x="156000" y="6382177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4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7">
            <a:extLst>
              <a:ext uri="{FF2B5EF4-FFF2-40B4-BE49-F238E27FC236}">
                <a16:creationId xmlns:a16="http://schemas.microsoft.com/office/drawing/2014/main" id="{86754CDA-30CC-4994-8393-12A721EB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8" y="483079"/>
            <a:ext cx="9132499" cy="120760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E5F35A1-1C05-47E5-89C0-962FC5E2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48" y="1802175"/>
            <a:ext cx="10950002" cy="37958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2155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1448" y="483079"/>
            <a:ext cx="9132499" cy="120760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04B56F9-7E37-4CFC-A7D9-89C3D8E0C363}"/>
              </a:ext>
            </a:extLst>
          </p:cNvPr>
          <p:cNvCxnSpPr/>
          <p:nvPr/>
        </p:nvCxnSpPr>
        <p:spPr>
          <a:xfrm>
            <a:off x="177445" y="6294819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94D0DE-D75D-4D14-A494-397E18BD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33EE-16BB-41B7-AFF3-CE6A3C3CF878}" type="datetime1">
              <a:rPr lang="de-DE" smtClean="0"/>
              <a:t>13.05.2025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22B89D-C80C-478B-97AF-46ABB4FD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A0DC15-1CE7-4584-9ADD-A68B6DEC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91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0B39-C1ED-454F-B9F7-BC579687B9E5}" type="datetime1">
              <a:rPr lang="de-DE" smtClean="0"/>
              <a:t>13.05.2025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451448" y="6448507"/>
            <a:ext cx="9447745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75C87FC-1150-4C72-B2D0-E6DE411B972F}"/>
              </a:ext>
            </a:extLst>
          </p:cNvPr>
          <p:cNvCxnSpPr/>
          <p:nvPr/>
        </p:nvCxnSpPr>
        <p:spPr>
          <a:xfrm>
            <a:off x="156000" y="6382177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3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082B-4300-4B16-9FBF-324E2B99E198}" type="datetime1">
              <a:rPr lang="de-DE" smtClean="0"/>
              <a:t>13.05.2025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451448" y="6448507"/>
            <a:ext cx="9447745" cy="36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D9E0D6D-1A2D-4B53-9344-EC6C67D2F112}"/>
              </a:ext>
            </a:extLst>
          </p:cNvPr>
          <p:cNvCxnSpPr/>
          <p:nvPr/>
        </p:nvCxnSpPr>
        <p:spPr>
          <a:xfrm>
            <a:off x="156000" y="6382177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F8C8-B6CD-4406-8FA9-E92BF42F02AA}" type="datetime1">
              <a:rPr lang="de-DE" smtClean="0"/>
              <a:t>13.05.2025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451448" y="6448507"/>
            <a:ext cx="9447745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76F61FA-8124-46D3-855E-0F089D0DC886}"/>
              </a:ext>
            </a:extLst>
          </p:cNvPr>
          <p:cNvCxnSpPr/>
          <p:nvPr/>
        </p:nvCxnSpPr>
        <p:spPr>
          <a:xfrm>
            <a:off x="156000" y="6382177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5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AA31-2213-41F0-AAC6-FB0E94EBD1DD}" type="datetime1">
              <a:rPr lang="de-DE" smtClean="0"/>
              <a:t>13.05.2025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451448" y="6448507"/>
            <a:ext cx="9447745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F443A63-E43B-43E7-86F9-45231F50875D}"/>
              </a:ext>
            </a:extLst>
          </p:cNvPr>
          <p:cNvCxnSpPr/>
          <p:nvPr/>
        </p:nvCxnSpPr>
        <p:spPr>
          <a:xfrm>
            <a:off x="156000" y="6382177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8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DCED-E049-41FB-AE02-8CEAEB1E8FDB}" type="datetime1">
              <a:rPr lang="de-DE" smtClean="0"/>
              <a:t>13.05.2025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451448" y="6448507"/>
            <a:ext cx="9447745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4F43A33-97AC-4F5D-9915-4A82988F66AB}"/>
              </a:ext>
            </a:extLst>
          </p:cNvPr>
          <p:cNvCxnSpPr/>
          <p:nvPr/>
        </p:nvCxnSpPr>
        <p:spPr>
          <a:xfrm>
            <a:off x="156000" y="6382177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48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4CB-F4ED-4733-BEFF-A127D5690D52}" type="datetime1">
              <a:rPr lang="de-DE" smtClean="0"/>
              <a:t>13.05.2025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451448" y="6448507"/>
            <a:ext cx="9447745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DB917B3-DF93-46AF-8193-2C55617B7D80}"/>
              </a:ext>
            </a:extLst>
          </p:cNvPr>
          <p:cNvCxnSpPr/>
          <p:nvPr/>
        </p:nvCxnSpPr>
        <p:spPr>
          <a:xfrm>
            <a:off x="156000" y="6382177"/>
            <a:ext cx="11880000" cy="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1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1448" y="488548"/>
            <a:ext cx="8961408" cy="120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1448" y="1802175"/>
            <a:ext cx="109500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50104" y="6436128"/>
            <a:ext cx="95134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2C572FF-E7B4-4188-B11F-FF51F019F979}" type="datetime1">
              <a:rPr lang="de-DE" smtClean="0"/>
              <a:t>13.05.2025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39041" y="6436128"/>
            <a:ext cx="73355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65609" y="6440030"/>
            <a:ext cx="49183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86142F8-8640-4B34-A5E5-FDBC5893E168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-12000" y="0"/>
            <a:ext cx="12204000" cy="488548"/>
            <a:chOff x="-12000" y="-377863"/>
            <a:chExt cx="12204000" cy="488548"/>
          </a:xfrm>
        </p:grpSpPr>
        <p:sp>
          <p:nvSpPr>
            <p:cNvPr id="15" name="Rechteck 14"/>
            <p:cNvSpPr/>
            <p:nvPr/>
          </p:nvSpPr>
          <p:spPr>
            <a:xfrm>
              <a:off x="-12000" y="-95247"/>
              <a:ext cx="12204000" cy="205932"/>
            </a:xfrm>
            <a:prstGeom prst="rect">
              <a:avLst/>
            </a:prstGeom>
            <a:solidFill>
              <a:srgbClr val="F63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-12000" y="-377863"/>
              <a:ext cx="12204000" cy="330240"/>
            </a:xfrm>
            <a:prstGeom prst="rect">
              <a:avLst/>
            </a:prstGeom>
            <a:solidFill>
              <a:srgbClr val="294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88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ilias.fh-dortmund.de/kein-chaos-im-kurs/" TargetMode="External"/><Relationship Id="rId2" Type="http://schemas.openxmlformats.org/officeDocument/2006/relationships/hyperlink" Target="https://www.ilias.nrw/go/cat/955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huffle-projekt.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lias-extern.ph-freiburg.de/goto.php?target=cat_1833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ias.nrw/go/cat/95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B7BE8-7C0C-4CE9-8FF0-36F34421C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ILIAS-Kurse</a:t>
            </a:r>
            <a:br>
              <a:rPr lang="de-DE" dirty="0"/>
            </a:br>
            <a:r>
              <a:rPr lang="de-DE" dirty="0"/>
              <a:t>barrierefrei anlegen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111D94-A69B-47E3-9285-7F9DB4BB1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37114"/>
            <a:ext cx="9793357" cy="1520686"/>
          </a:xfrm>
        </p:spPr>
        <p:txBody>
          <a:bodyPr>
            <a:normAutofit/>
          </a:bodyPr>
          <a:lstStyle/>
          <a:p>
            <a:r>
              <a:rPr lang="de-DE" dirty="0"/>
              <a:t>Kendra Grotz (FH Dortmund, </a:t>
            </a:r>
            <a:r>
              <a:rPr lang="de-DE" dirty="0" err="1"/>
              <a:t>ILIAS.nrw</a:t>
            </a:r>
            <a:r>
              <a:rPr lang="de-DE" dirty="0"/>
              <a:t>) | 15. Mai 2025</a:t>
            </a:r>
          </a:p>
          <a:p>
            <a:r>
              <a:rPr lang="de-DE" dirty="0">
                <a:solidFill>
                  <a:schemeClr val="tx1"/>
                </a:solidFill>
              </a:rPr>
              <a:t>Kurzworkshop am </a:t>
            </a:r>
            <a:r>
              <a:rPr lang="de-DE" b="1" dirty="0">
                <a:solidFill>
                  <a:schemeClr val="tx1"/>
                </a:solidFill>
              </a:rPr>
              <a:t>Global </a:t>
            </a:r>
            <a:r>
              <a:rPr lang="de-DE" b="1" dirty="0" err="1">
                <a:solidFill>
                  <a:schemeClr val="tx1"/>
                </a:solidFill>
              </a:rPr>
              <a:t>Accessibility</a:t>
            </a:r>
            <a:r>
              <a:rPr lang="de-DE" b="1" dirty="0">
                <a:solidFill>
                  <a:schemeClr val="tx1"/>
                </a:solidFill>
              </a:rPr>
              <a:t> Awareness Day 2025</a:t>
            </a:r>
          </a:p>
          <a:p>
            <a:r>
              <a:rPr lang="de-DE" dirty="0">
                <a:solidFill>
                  <a:schemeClr val="tx1"/>
                </a:solidFill>
              </a:rPr>
              <a:t>mit dem Kompetenzzentrum digitale </a:t>
            </a:r>
            <a:r>
              <a:rPr lang="de-DE" dirty="0" err="1">
                <a:solidFill>
                  <a:schemeClr val="tx1"/>
                </a:solidFill>
              </a:rPr>
              <a:t>Barrierefreiheit.nrw</a:t>
            </a:r>
            <a:r>
              <a:rPr lang="de-DE" dirty="0">
                <a:solidFill>
                  <a:schemeClr val="tx1"/>
                </a:solidFill>
              </a:rPr>
              <a:t> &amp; Moodle.NRW</a:t>
            </a:r>
          </a:p>
        </p:txBody>
      </p:sp>
    </p:spTree>
    <p:extLst>
      <p:ext uri="{BB962C8B-B14F-4D97-AF65-F5344CB8AC3E}">
        <p14:creationId xmlns:p14="http://schemas.microsoft.com/office/powerpoint/2010/main" val="415297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6B0A-63A7-49A7-87A4-21FE1610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8" y="488548"/>
            <a:ext cx="11494746" cy="1202943"/>
          </a:xfrm>
        </p:spPr>
        <p:txBody>
          <a:bodyPr>
            <a:noAutofit/>
          </a:bodyPr>
          <a:lstStyle/>
          <a:p>
            <a:r>
              <a:rPr lang="de-DE" dirty="0"/>
              <a:t>Gestaltung mit dem ILIAS-Seiteneditor: Bild, Audio</a:t>
            </a:r>
          </a:p>
        </p:txBody>
      </p:sp>
      <p:pic>
        <p:nvPicPr>
          <p:cNvPr id="6" name="Inhaltsplatzhalter 5" descr="Screenshot: Medienobjekt bearbeiten im Kontextmenü des ILIAS Seiteneditors mit Eingabefeld für Alternativtext">
            <a:extLst>
              <a:ext uri="{FF2B5EF4-FFF2-40B4-BE49-F238E27FC236}">
                <a16:creationId xmlns:a16="http://schemas.microsoft.com/office/drawing/2014/main" id="{E0B8B826-13C1-4536-8496-D45154212D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3588" y="1825625"/>
            <a:ext cx="2700974" cy="454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A44DF-1DC7-4152-B345-E5F18F4B4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2030" y="1825625"/>
            <a:ext cx="6201770" cy="4351338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Bild</a:t>
            </a:r>
          </a:p>
          <a:p>
            <a:pPr lvl="1"/>
            <a:r>
              <a:rPr lang="de-DE" dirty="0"/>
              <a:t>nach Upload das Bild erneut auswählen und im geöffneten Kontextmenü einen </a:t>
            </a:r>
            <a:r>
              <a:rPr lang="de-DE" b="1" dirty="0"/>
              <a:t>Alternativtext</a:t>
            </a:r>
            <a:r>
              <a:rPr lang="de-DE" dirty="0"/>
              <a:t> eingeben, speichern</a:t>
            </a:r>
          </a:p>
          <a:p>
            <a:pPr lvl="2"/>
            <a:r>
              <a:rPr lang="de-DE" dirty="0"/>
              <a:t>den Schritt auch für dekorative Elemente durchführen, damit ein (leeres) Alt-Attribut erzeugt wird</a:t>
            </a:r>
          </a:p>
          <a:p>
            <a:pPr lvl="1"/>
            <a:r>
              <a:rPr lang="de-DE" dirty="0"/>
              <a:t>keine Schriftgrafiken verwenden, außer Logos</a:t>
            </a:r>
          </a:p>
          <a:p>
            <a:pPr lvl="1"/>
            <a:r>
              <a:rPr lang="de-DE" b="1" dirty="0"/>
              <a:t>Verlinken</a:t>
            </a:r>
            <a:r>
              <a:rPr lang="de-DE" dirty="0"/>
              <a:t> ist möglich: der Alternativtext muss dann die Aktion beschreiben, wie „Umfrage öffnen“</a:t>
            </a:r>
          </a:p>
          <a:p>
            <a:r>
              <a:rPr lang="de-DE" dirty="0"/>
              <a:t>Audio</a:t>
            </a:r>
          </a:p>
          <a:p>
            <a:pPr lvl="1"/>
            <a:r>
              <a:rPr lang="de-DE" b="1" dirty="0"/>
              <a:t>Transkript</a:t>
            </a:r>
            <a:r>
              <a:rPr lang="de-DE" dirty="0"/>
              <a:t> muss zusätzlich angelegt werden, nicht im Element</a:t>
            </a:r>
          </a:p>
          <a:p>
            <a:r>
              <a:rPr lang="de-DE" dirty="0"/>
              <a:t>Video</a:t>
            </a:r>
          </a:p>
          <a:p>
            <a:pPr lvl="1"/>
            <a:r>
              <a:rPr lang="de-DE" b="1" dirty="0"/>
              <a:t>Untertitel</a:t>
            </a:r>
            <a:r>
              <a:rPr lang="de-DE" dirty="0"/>
              <a:t> und Audiodeskription beachten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2AD6F5-65B8-407E-9305-4CC0931C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19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6B0A-63A7-49A7-87A4-21FE1610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7" y="488548"/>
            <a:ext cx="10423029" cy="1202943"/>
          </a:xfrm>
        </p:spPr>
        <p:txBody>
          <a:bodyPr>
            <a:normAutofit/>
          </a:bodyPr>
          <a:lstStyle/>
          <a:p>
            <a:r>
              <a:rPr lang="de-DE" dirty="0"/>
              <a:t>Gestaltung mit dem Seiteneditor: Päckchen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A44DF-1DC7-4152-B345-E5F18F4B4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61" y="2018114"/>
            <a:ext cx="5181600" cy="4351338"/>
          </a:xfrm>
        </p:spPr>
        <p:txBody>
          <a:bodyPr/>
          <a:lstStyle/>
          <a:p>
            <a:r>
              <a:rPr lang="de-DE" dirty="0"/>
              <a:t>Akkordeon 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dirty="0"/>
          </a:p>
          <a:p>
            <a:pPr lvl="1"/>
            <a:r>
              <a:rPr lang="de-DE" dirty="0"/>
              <a:t>gut geeignet:</a:t>
            </a:r>
            <a:br>
              <a:rPr lang="de-DE" dirty="0"/>
            </a:br>
            <a:r>
              <a:rPr lang="de-DE" dirty="0"/>
              <a:t>zur übersichtlichen Präsentation von Inhalten und Objekten (im Objekteblock)</a:t>
            </a:r>
          </a:p>
          <a:p>
            <a:r>
              <a:rPr lang="de-DE" dirty="0"/>
              <a:t>Akkordeon Karussell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nicht geeignet:</a:t>
            </a:r>
            <a:br>
              <a:rPr lang="de-DE" dirty="0"/>
            </a:br>
            <a:r>
              <a:rPr lang="de-DE" dirty="0"/>
              <a:t>Animation lässt sich aktuell nicht stoppen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B12313-6D7A-434B-8580-2E07775D3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7034" y="2018114"/>
            <a:ext cx="5181600" cy="4351338"/>
          </a:xfrm>
        </p:spPr>
        <p:txBody>
          <a:bodyPr/>
          <a:lstStyle/>
          <a:p>
            <a:r>
              <a:rPr lang="de-DE" b="1" dirty="0"/>
              <a:t>Objekteblock</a:t>
            </a:r>
            <a:r>
              <a:rPr lang="de-DE" dirty="0"/>
              <a:t> einfügen</a:t>
            </a:r>
            <a:br>
              <a:rPr lang="de-DE" dirty="0"/>
            </a:br>
            <a:r>
              <a:rPr lang="de-DE" dirty="0"/>
              <a:t>(in vorherigen Versionen: Materialienliste)</a:t>
            </a:r>
          </a:p>
          <a:p>
            <a:pPr lvl="1"/>
            <a:r>
              <a:rPr lang="de-DE" dirty="0"/>
              <a:t>vorhandene Blöcke einbinden, entweder manuell erstellte oder „vom Typ“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0C7B8C-5522-475A-9772-986C7455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4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6B0A-63A7-49A7-87A4-21FE1610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7" y="488548"/>
            <a:ext cx="11229275" cy="1202943"/>
          </a:xfrm>
        </p:spPr>
        <p:txBody>
          <a:bodyPr/>
          <a:lstStyle/>
          <a:p>
            <a:r>
              <a:rPr lang="de-DE" dirty="0"/>
              <a:t>Strukturierung der ILIAS-Objekte: Objekteblock</a:t>
            </a:r>
          </a:p>
        </p:txBody>
      </p:sp>
      <p:pic>
        <p:nvPicPr>
          <p:cNvPr id="11" name="Inhaltsplatzhalter 4" descr="Screenshot: Objekteblock &quot;Unterlagen&quot; mit drei ILIAS-Objekten">
            <a:extLst>
              <a:ext uri="{FF2B5EF4-FFF2-40B4-BE49-F238E27FC236}">
                <a16:creationId xmlns:a16="http://schemas.microsoft.com/office/drawing/2014/main" id="{61D6AC37-F011-40B7-B251-79F8FD266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343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A44DF-1DC7-4152-B345-E5F18F4B4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Objekteblock</a:t>
            </a:r>
          </a:p>
          <a:p>
            <a:pPr lvl="1"/>
            <a:r>
              <a:rPr lang="de-DE" dirty="0"/>
              <a:t>auf Einstellungen achten:</a:t>
            </a:r>
          </a:p>
          <a:p>
            <a:pPr lvl="2"/>
            <a:r>
              <a:rPr lang="de-DE" dirty="0"/>
              <a:t>mit Titel</a:t>
            </a:r>
          </a:p>
          <a:p>
            <a:pPr lvl="2"/>
            <a:r>
              <a:rPr lang="de-DE" b="1" dirty="0"/>
              <a:t>nicht</a:t>
            </a:r>
            <a:r>
              <a:rPr lang="de-DE" dirty="0"/>
              <a:t> ausklappbar einstellen:</a:t>
            </a:r>
            <a:br>
              <a:rPr lang="de-DE" dirty="0"/>
            </a:br>
            <a:r>
              <a:rPr lang="de-DE" dirty="0"/>
              <a:t>Block wäre mit Tastatur nicht steuerbar, dadurch Inhalte nicht erreichbar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/>
              <a:t>Voreinstellungen also beibehalten („Titel anzeigen“ – Verhalten: „Immer offen“)</a:t>
            </a:r>
          </a:p>
          <a:p>
            <a:pPr lvl="1"/>
            <a:r>
              <a:rPr lang="de-DE" dirty="0"/>
              <a:t>Präsentationsansicht (Liste oder Kacheln) lässt sich hier gesondert einstellen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Gestaltungsempfehlung: einfaches Spaltenlayout mit Objekteblöcken zur besseren Übersicht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DEAA4D8-D83A-43A3-B825-A5399886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47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B2118E-7611-4CB8-8A93-91CF203CD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…immer hilfreich: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951CDE-E648-49EB-83C2-B72688972E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Online-Hilfe</a:t>
            </a:r>
          </a:p>
          <a:p>
            <a:pPr lvl="1"/>
            <a:r>
              <a:rPr lang="de-DE" sz="2000" dirty="0"/>
              <a:t>in ILIAS oben rechts in der Kopfzeile als Fragezeichen-Button</a:t>
            </a:r>
          </a:p>
          <a:p>
            <a:pPr lvl="1"/>
            <a:r>
              <a:rPr lang="de-DE" sz="2000" dirty="0"/>
              <a:t>klappt neben dem Hauptmenü als Text auf, passend zum aktuellen Inhalt!</a:t>
            </a:r>
          </a:p>
          <a:p>
            <a:r>
              <a:rPr lang="de-DE" sz="2000" dirty="0"/>
              <a:t>Hinweis: Zum Teilen einer URL </a:t>
            </a:r>
            <a:r>
              <a:rPr lang="de-DE" sz="2000" b="1" dirty="0"/>
              <a:t>immer</a:t>
            </a:r>
            <a:r>
              <a:rPr lang="de-DE" sz="2000" dirty="0"/>
              <a:t> den Permanent Link unten auf der Seite verwenden („</a:t>
            </a:r>
            <a:r>
              <a:rPr lang="de-DE" sz="2000" b="1" dirty="0"/>
              <a:t>Link zu dieser Seite</a:t>
            </a:r>
            <a:r>
              <a:rPr lang="de-DE" sz="2000" dirty="0"/>
              <a:t>“): Rechtsklick, Link kopieren</a:t>
            </a:r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3D5BFA-8D02-42F8-BD44-ACD1F38DB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…weiterführende Infos: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7E11CBA-5DEA-4F05-ADEC-C4CBE962DA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Toolbox</a:t>
            </a:r>
            <a:r>
              <a:rPr lang="de-DE" sz="2400" dirty="0"/>
              <a:t> Digitale Barrierefreiheit</a:t>
            </a:r>
          </a:p>
          <a:p>
            <a:pPr lvl="1"/>
            <a:r>
              <a:rPr lang="de-DE" sz="2000" dirty="0"/>
              <a:t>Anschauen und Downloaden auf der </a:t>
            </a:r>
            <a:r>
              <a:rPr lang="de-DE" sz="2000" dirty="0">
                <a:hlinkClick r:id="rId2"/>
              </a:rPr>
              <a:t>Website von </a:t>
            </a:r>
            <a:r>
              <a:rPr lang="de-DE" sz="2000" dirty="0" err="1">
                <a:hlinkClick r:id="rId2"/>
              </a:rPr>
              <a:t>ilias.nrw</a:t>
            </a:r>
            <a:endParaRPr lang="de-DE" sz="2000" dirty="0"/>
          </a:p>
          <a:p>
            <a:r>
              <a:rPr lang="de-DE" sz="2400" b="1" dirty="0">
                <a:hlinkClick r:id="rId3"/>
              </a:rPr>
              <a:t>Blogartikel</a:t>
            </a:r>
            <a:r>
              <a:rPr lang="de-DE" sz="2400" dirty="0">
                <a:hlinkClick r:id="rId3"/>
              </a:rPr>
              <a:t> zur Strukturierung von ILIAS Kursinhalten</a:t>
            </a:r>
            <a:r>
              <a:rPr lang="de-DE" sz="2400" dirty="0"/>
              <a:t> </a:t>
            </a:r>
            <a:r>
              <a:rPr lang="de-DE" sz="1800" dirty="0"/>
              <a:t>(ILIAS Kompetenzzentrum, FH Dortmund)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4D44B6-34BC-4321-9886-62ED8523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9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05DD42-F65B-4857-9F03-D8536F90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184" y="3309257"/>
            <a:ext cx="9285266" cy="2288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800" b="1" dirty="0"/>
              <a:t>Danke für euer Interesse!</a:t>
            </a:r>
          </a:p>
          <a:p>
            <a:pPr marL="0" indent="0">
              <a:buNone/>
            </a:pPr>
            <a:endParaRPr lang="de-DE" sz="4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accent2"/>
                </a:solidFill>
              </a:rPr>
              <a:t>Sprecht mich bei Fragen und Wünschen an:</a:t>
            </a:r>
            <a:br>
              <a:rPr lang="de-DE" sz="2400" dirty="0">
                <a:solidFill>
                  <a:schemeClr val="accent2"/>
                </a:solidFill>
              </a:rPr>
            </a:br>
            <a:r>
              <a:rPr lang="de-DE" sz="2400" dirty="0">
                <a:solidFill>
                  <a:schemeClr val="accent2"/>
                </a:solidFill>
              </a:rPr>
              <a:t>kendra.grotz@fh-dortmund.de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9770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60E32-5858-4ECB-8427-FBF5B707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Worst Case </a:t>
            </a:r>
            <a:r>
              <a:rPr lang="de-DE" dirty="0"/>
              <a:t>ILIAS Kursraum</a:t>
            </a:r>
          </a:p>
        </p:txBody>
      </p:sp>
      <p:pic>
        <p:nvPicPr>
          <p:cNvPr id="7" name="Inhaltsplatzhalter 6" descr="Screenshot: Worst Case ILIAS Kursraum mit chaotischer Ansammlung von Text, Blöcken, Abbildungen und ILIAS-Objekten">
            <a:extLst>
              <a:ext uri="{FF2B5EF4-FFF2-40B4-BE49-F238E27FC236}">
                <a16:creationId xmlns:a16="http://schemas.microsoft.com/office/drawing/2014/main" id="{078EFFFA-90CE-4357-A7B6-5D5A23F85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6527" y="1825624"/>
            <a:ext cx="6606309" cy="448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6328B8-384D-4B31-97CC-AD97A7132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4254" y="1825625"/>
            <a:ext cx="305954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Dank an das </a:t>
            </a:r>
            <a:r>
              <a:rPr lang="de-DE" sz="2400" dirty="0">
                <a:hlinkClick r:id="rId3"/>
              </a:rPr>
              <a:t>SHUFFLE Projekt</a:t>
            </a:r>
            <a:r>
              <a:rPr lang="de-DE" sz="2400" dirty="0"/>
              <a:t> für die Inspiration!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hlinkClick r:id="rId4"/>
              </a:rPr>
              <a:t>Aktueller Link zum </a:t>
            </a:r>
            <a:r>
              <a:rPr lang="de-DE" sz="2400" dirty="0" err="1">
                <a:hlinkClick r:id="rId4"/>
              </a:rPr>
              <a:t>Worst</a:t>
            </a:r>
            <a:r>
              <a:rPr lang="de-DE" sz="2400" dirty="0">
                <a:hlinkClick r:id="rId4"/>
              </a:rPr>
              <a:t> Case ILIAS Kursraum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DF148B-F658-42D2-B7D6-23926EC2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53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60E32-5858-4ECB-8427-FBF5B707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Schichten von Barrieren</a:t>
            </a:r>
          </a:p>
        </p:txBody>
      </p:sp>
      <p:pic>
        <p:nvPicPr>
          <p:cNvPr id="5" name="Inhaltsplatzhalter 4" descr="Erdschichten als Metapher für Schichten von Behinderung durch Browser, Lernplattform und Lerninhalte">
            <a:extLst>
              <a:ext uri="{FF2B5EF4-FFF2-40B4-BE49-F238E27FC236}">
                <a16:creationId xmlns:a16="http://schemas.microsoft.com/office/drawing/2014/main" id="{AEDCC908-3E36-424E-9C36-FE4D860C2C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60768"/>
            <a:ext cx="5181600" cy="360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6328B8-384D-4B31-97CC-AD97A7132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7207"/>
          </a:xfrm>
        </p:spPr>
        <p:txBody>
          <a:bodyPr/>
          <a:lstStyle/>
          <a:p>
            <a:r>
              <a:rPr lang="de-DE" dirty="0"/>
              <a:t>außerdem Konfiguration / Administration von ILIAS</a:t>
            </a:r>
          </a:p>
          <a:p>
            <a:r>
              <a:rPr lang="de-DE" dirty="0"/>
              <a:t>Design-Vorgaben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Heute: Kursgestaltung und Redaktion der Inhalte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gezeigte Beispiele sind aus ILIAS 9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AC37B9D-D5A9-42E3-A552-F5E381B2E124}"/>
              </a:ext>
            </a:extLst>
          </p:cNvPr>
          <p:cNvSpPr/>
          <p:nvPr/>
        </p:nvSpPr>
        <p:spPr>
          <a:xfrm>
            <a:off x="8046182" y="5941765"/>
            <a:ext cx="397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Abbildung: </a:t>
            </a:r>
            <a:r>
              <a:rPr lang="de-DE" dirty="0">
                <a:hlinkClick r:id="rId3"/>
              </a:rPr>
              <a:t>ILIAS Toolbox Barrierefreiheit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5CD43D-781D-4FD7-97B2-D4904D8B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32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4BB2D-3E90-4DFB-B529-1A7A57DD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Kurs anlegen</a:t>
            </a:r>
          </a:p>
        </p:txBody>
      </p:sp>
      <p:pic>
        <p:nvPicPr>
          <p:cNvPr id="5" name="Inhaltsplatzhalter 4" descr="Screenshot: Reiter &quot;Einstellungen&quot; in einem ILIAS-Kurs mit Eingabefeldern für Titel und Beschreibung">
            <a:extLst>
              <a:ext uri="{FF2B5EF4-FFF2-40B4-BE49-F238E27FC236}">
                <a16:creationId xmlns:a16="http://schemas.microsoft.com/office/drawing/2014/main" id="{0D162C57-39AC-4535-838D-75E7613F5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25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629A74-7C4D-43BE-B971-350E889623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…falls er selbst angelegt wird</a:t>
            </a:r>
          </a:p>
          <a:p>
            <a:r>
              <a:rPr lang="de-DE" dirty="0"/>
              <a:t>eindeutige Benennung, Titel </a:t>
            </a:r>
            <a:r>
              <a:rPr lang="de-DE" b="1" dirty="0"/>
              <a:t>nicht </a:t>
            </a:r>
            <a:r>
              <a:rPr lang="de-DE" dirty="0"/>
              <a:t>ausblenden → Einstellung prüfen</a:t>
            </a:r>
          </a:p>
          <a:p>
            <a:r>
              <a:rPr lang="de-DE" dirty="0"/>
              <a:t>für weitere Infos die Beschreibung nutzen</a:t>
            </a:r>
          </a:p>
          <a:p>
            <a:pPr lvl="1"/>
            <a:r>
              <a:rPr lang="de-DE" dirty="0"/>
              <a:t>sehr viele Zeilen technisch erlaubt, aber keine Zeilenumbrüche dargestellt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EE5B27-ABA1-4FDC-AFF5-78ABFB06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10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6B0A-63A7-49A7-87A4-21FE1610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Einstellungen: Listenansicht oder Kacheln?</a:t>
            </a:r>
          </a:p>
        </p:txBody>
      </p:sp>
      <p:pic>
        <p:nvPicPr>
          <p:cNvPr id="5" name="Inhaltsplatzhalter 4" descr="Screenshot: Kachelansicht von ILIAS mit vier verschiedenen Objekten und Farben">
            <a:extLst>
              <a:ext uri="{FF2B5EF4-FFF2-40B4-BE49-F238E27FC236}">
                <a16:creationId xmlns:a16="http://schemas.microsoft.com/office/drawing/2014/main" id="{828F1F06-497E-4C84-A647-340511502A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4627" y="1789562"/>
            <a:ext cx="3697525" cy="457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A44DF-1DC7-4152-B345-E5F18F4B4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2606" y="1825624"/>
            <a:ext cx="5201194" cy="4543827"/>
          </a:xfrm>
        </p:spPr>
        <p:txBody>
          <a:bodyPr>
            <a:normAutofit/>
          </a:bodyPr>
          <a:lstStyle/>
          <a:p>
            <a:r>
              <a:rPr lang="de-DE" b="1" dirty="0"/>
              <a:t>Kacheln</a:t>
            </a:r>
            <a:r>
              <a:rPr lang="de-DE" dirty="0"/>
              <a:t> nur wohlüberlegt einsetzen:</a:t>
            </a:r>
          </a:p>
          <a:p>
            <a:pPr lvl="1"/>
            <a:r>
              <a:rPr lang="de-DE" dirty="0"/>
              <a:t>Kachelbilder sind Links und erhalten automatisch einen Alternativtext mit </a:t>
            </a:r>
            <a:r>
              <a:rPr lang="de-DE" dirty="0" err="1"/>
              <a:t>Linkziel</a:t>
            </a:r>
            <a:br>
              <a:rPr lang="de-DE" dirty="0"/>
            </a:br>
            <a:r>
              <a:rPr lang="de-DE" sz="2000" dirty="0"/>
              <a:t>(keine separate Alternativtexteingabe möglich, Abbildungen sollten also keinen Inhalt übermitteln)</a:t>
            </a:r>
          </a:p>
          <a:p>
            <a:pPr lvl="1"/>
            <a:r>
              <a:rPr lang="de-DE" b="1" dirty="0"/>
              <a:t>doppelte Verlinkung</a:t>
            </a:r>
            <a:r>
              <a:rPr lang="de-DE" dirty="0"/>
              <a:t> kann lästig sein</a:t>
            </a:r>
          </a:p>
          <a:p>
            <a:pPr lvl="1"/>
            <a:r>
              <a:rPr lang="de-DE" dirty="0"/>
              <a:t>Screenreader liest „Öffnen &lt;Titel&gt; Grafik Link“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A7BFEF-5C77-4691-9424-648AD07F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9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6B0A-63A7-49A7-87A4-21FE1610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8" y="488548"/>
            <a:ext cx="10354204" cy="1202943"/>
          </a:xfrm>
        </p:spPr>
        <p:txBody>
          <a:bodyPr>
            <a:normAutofit/>
          </a:bodyPr>
          <a:lstStyle/>
          <a:p>
            <a:r>
              <a:rPr lang="de-DE" dirty="0"/>
              <a:t>Einstellungen: Neuigkeiten, Kalender, Kontakt</a:t>
            </a:r>
          </a:p>
        </p:txBody>
      </p:sp>
      <p:pic>
        <p:nvPicPr>
          <p:cNvPr id="5" name="Inhaltsplatzhalter 4" descr="Screenshot: Neuigkeiten und Kalender als Blöcke in ILIAS">
            <a:extLst>
              <a:ext uri="{FF2B5EF4-FFF2-40B4-BE49-F238E27FC236}">
                <a16:creationId xmlns:a16="http://schemas.microsoft.com/office/drawing/2014/main" id="{886D787B-DB29-4B74-A28F-E4EE4685D0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0598" y="1691491"/>
            <a:ext cx="2443973" cy="501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A44DF-1DC7-4152-B345-E5F18F4B4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Aktivierung jeweils in den Einstellungen, hier als Seitenblock in „Inhalt“</a:t>
            </a:r>
          </a:p>
          <a:p>
            <a:pPr lvl="1"/>
            <a:r>
              <a:rPr lang="de-DE" dirty="0"/>
              <a:t>Vorsicht vor Überfrachtung der Seite</a:t>
            </a:r>
          </a:p>
          <a:p>
            <a:pPr lvl="1"/>
            <a:r>
              <a:rPr lang="de-DE" b="1" dirty="0"/>
              <a:t>Kalender</a:t>
            </a:r>
            <a:r>
              <a:rPr lang="de-DE" dirty="0"/>
              <a:t> aktuell nicht voll tastatursteuerbar (Monatsauswahl)</a:t>
            </a:r>
          </a:p>
          <a:p>
            <a:r>
              <a:rPr lang="de-DE" dirty="0"/>
              <a:t>Kontaktperson</a:t>
            </a:r>
          </a:p>
          <a:p>
            <a:pPr lvl="1"/>
            <a:r>
              <a:rPr lang="de-DE" dirty="0"/>
              <a:t>hieß in vorherigen Versionen </a:t>
            </a:r>
            <a:r>
              <a:rPr lang="de-DE" b="1" dirty="0"/>
              <a:t>Tutorielle Betreuung</a:t>
            </a:r>
            <a:r>
              <a:rPr lang="de-DE" dirty="0"/>
              <a:t>, automatisch in „Info“ angezeigt, ggf. im Reiter „Mitglieder“ andere Person benennen</a:t>
            </a:r>
          </a:p>
          <a:p>
            <a:pPr lvl="1"/>
            <a:r>
              <a:rPr lang="de-DE" dirty="0"/>
              <a:t>Kontakt über zwei Wege ermöglichen, Angaben im eigenen Profil ergänzen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A84205-3C08-4E8A-B021-65D6F135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0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6B0A-63A7-49A7-87A4-21FE1610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8" y="537708"/>
            <a:ext cx="11278436" cy="1202943"/>
          </a:xfrm>
        </p:spPr>
        <p:txBody>
          <a:bodyPr>
            <a:noAutofit/>
          </a:bodyPr>
          <a:lstStyle/>
          <a:p>
            <a:r>
              <a:rPr lang="de-DE" dirty="0"/>
              <a:t>Gestaltung mit dem ILIAS-Seiteneditor: Überblick</a:t>
            </a:r>
          </a:p>
        </p:txBody>
      </p:sp>
      <p:pic>
        <p:nvPicPr>
          <p:cNvPr id="5" name="Inhaltsplatzhalter 4" descr="Screenshot: Menü im Seiteneditor mit allen Elementen, die sich einfügen lassen">
            <a:extLst>
              <a:ext uri="{FF2B5EF4-FFF2-40B4-BE49-F238E27FC236}">
                <a16:creationId xmlns:a16="http://schemas.microsoft.com/office/drawing/2014/main" id="{377A23B2-D067-44CF-897E-EF26681C8B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5350" y="1825625"/>
            <a:ext cx="412729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A44DF-1DC7-4152-B345-E5F18F4B4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aufrufbar über den Button </a:t>
            </a:r>
            <a:r>
              <a:rPr lang="de-DE" b="1" dirty="0"/>
              <a:t>Seite bearbeiten</a:t>
            </a:r>
          </a:p>
          <a:p>
            <a:r>
              <a:rPr lang="de-DE" dirty="0"/>
              <a:t>zentrale Elemente</a:t>
            </a:r>
          </a:p>
          <a:p>
            <a:pPr lvl="1"/>
            <a:r>
              <a:rPr lang="de-DE" dirty="0"/>
              <a:t>Text</a:t>
            </a:r>
          </a:p>
          <a:p>
            <a:pPr lvl="1"/>
            <a:r>
              <a:rPr lang="de-DE" dirty="0"/>
              <a:t>Bild/Audio</a:t>
            </a:r>
          </a:p>
          <a:p>
            <a:pPr lvl="1"/>
            <a:r>
              <a:rPr lang="de-DE" dirty="0"/>
              <a:t>Tabelle</a:t>
            </a:r>
          </a:p>
          <a:p>
            <a:pPr lvl="1"/>
            <a:r>
              <a:rPr lang="de-DE" dirty="0"/>
              <a:t>Block</a:t>
            </a:r>
          </a:p>
          <a:p>
            <a:pPr lvl="1"/>
            <a:r>
              <a:rPr lang="de-DE" dirty="0"/>
              <a:t>Akkordeon</a:t>
            </a:r>
          </a:p>
          <a:p>
            <a:pPr lvl="1"/>
            <a:r>
              <a:rPr lang="de-DE" b="1" dirty="0"/>
              <a:t>Spaltenlayout</a:t>
            </a:r>
          </a:p>
          <a:p>
            <a:pPr lvl="1"/>
            <a:r>
              <a:rPr lang="de-DE" dirty="0"/>
              <a:t>Objekteblock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0B0CE3-4094-45FF-8C91-3199CA8B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84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6B0A-63A7-49A7-87A4-21FE1610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8" y="488548"/>
            <a:ext cx="10902352" cy="1202943"/>
          </a:xfrm>
        </p:spPr>
        <p:txBody>
          <a:bodyPr>
            <a:normAutofit/>
          </a:bodyPr>
          <a:lstStyle/>
          <a:p>
            <a:r>
              <a:rPr lang="de-DE" dirty="0"/>
              <a:t>Gestaltung mit dem ILIAS-Seiteneditor: Spalten</a:t>
            </a:r>
          </a:p>
        </p:txBody>
      </p:sp>
      <p:pic>
        <p:nvPicPr>
          <p:cNvPr id="7" name="Inhaltsplatzhalter 6" descr="Screenshot: Optionen im Kontextmenü des ILIAS Seiteneditors für Spaltenlayouts">
            <a:extLst>
              <a:ext uri="{FF2B5EF4-FFF2-40B4-BE49-F238E27FC236}">
                <a16:creationId xmlns:a16="http://schemas.microsoft.com/office/drawing/2014/main" id="{840634F7-87F6-4263-972E-CF4C6FBA76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24525"/>
            <a:ext cx="5181600" cy="415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A44DF-1DC7-4152-B345-E5F18F4B4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Spaltenlayouts sind sehr gut geeignet, um die Seite zu gestalten</a:t>
            </a:r>
          </a:p>
          <a:p>
            <a:pPr lvl="1"/>
            <a:r>
              <a:rPr lang="de-DE" b="1" dirty="0"/>
              <a:t>responsiv </a:t>
            </a:r>
            <a:r>
              <a:rPr lang="de-DE" dirty="0"/>
              <a:t>und fast beliebig viele verschiedene Möglichkeiten zur Aufteilung</a:t>
            </a:r>
          </a:p>
          <a:p>
            <a:pPr lvl="1"/>
            <a:r>
              <a:rPr lang="de-DE" dirty="0"/>
              <a:t>internetfreundliche Zeilenlängen</a:t>
            </a:r>
          </a:p>
          <a:p>
            <a:pPr lvl="1"/>
            <a:r>
              <a:rPr lang="de-DE" dirty="0"/>
              <a:t>„Erweiterte Tabellen“ für diesen Zweck vermeiden, da sie zu horizontalem Scrollen führen können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1255289-8D45-47BC-8A2B-A96E81DD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40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6B0A-63A7-49A7-87A4-21FE1610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7" y="488548"/>
            <a:ext cx="10196887" cy="1202943"/>
          </a:xfrm>
        </p:spPr>
        <p:txBody>
          <a:bodyPr>
            <a:normAutofit/>
          </a:bodyPr>
          <a:lstStyle/>
          <a:p>
            <a:r>
              <a:rPr lang="de-DE" dirty="0"/>
              <a:t>Gestaltung mit dem ILIAS-Seiteneditor: Text</a:t>
            </a:r>
          </a:p>
        </p:txBody>
      </p:sp>
      <p:pic>
        <p:nvPicPr>
          <p:cNvPr id="7" name="Inhaltsplatzhalter 6" descr="Screenshot: Textformatierung im Kontextmenü des ILIAS Seiteneditors">
            <a:extLst>
              <a:ext uri="{FF2B5EF4-FFF2-40B4-BE49-F238E27FC236}">
                <a16:creationId xmlns:a16="http://schemas.microsoft.com/office/drawing/2014/main" id="{4DFB0D21-0428-4DB8-9C20-A09451D6EC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6204" y="1825625"/>
            <a:ext cx="4702041" cy="453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A44DF-1DC7-4152-B345-E5F18F4B4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1440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Optionen zur Struktur nutzen, nicht anhand von z.B. Leerzeichen oder Leerzeile strukturieren</a:t>
            </a:r>
          </a:p>
          <a:p>
            <a:pPr lvl="1"/>
            <a:r>
              <a:rPr lang="de-DE" b="1" dirty="0"/>
              <a:t>Überschriften</a:t>
            </a:r>
            <a:r>
              <a:rPr lang="de-DE" dirty="0"/>
              <a:t> (mit H1-H3 planen, ohne Lücken)</a:t>
            </a:r>
          </a:p>
          <a:p>
            <a:pPr lvl="1"/>
            <a:r>
              <a:rPr lang="de-DE" dirty="0"/>
              <a:t>Listen</a:t>
            </a:r>
          </a:p>
          <a:p>
            <a:pPr lvl="1"/>
            <a:r>
              <a:rPr lang="de-DE" dirty="0"/>
              <a:t>aufpassen bei Kontrastfehlern in farbigen Formatierungen, je nach Content-Style </a:t>
            </a:r>
            <a:r>
              <a:rPr lang="de-DE" sz="2100" dirty="0"/>
              <a:t>(Standard seit 9 barrierefrei </a:t>
            </a:r>
            <a:r>
              <a:rPr lang="de-DE" sz="2100" dirty="0">
                <a:sym typeface="Wingdings" panose="05000000000000000000" pitchFamily="2" charset="2"/>
              </a:rPr>
              <a:t> )</a:t>
            </a:r>
            <a:endParaRPr lang="de-DE" dirty="0"/>
          </a:p>
          <a:p>
            <a:pPr lvl="1"/>
            <a:r>
              <a:rPr lang="de-DE" b="1" dirty="0"/>
              <a:t>Links</a:t>
            </a:r>
            <a:r>
              <a:rPr lang="de-DE" dirty="0"/>
              <a:t>: sprechend benennen zwischen den Klammern</a:t>
            </a:r>
            <a:br>
              <a:rPr lang="de-DE" dirty="0"/>
            </a:br>
            <a:r>
              <a:rPr lang="de-DE" dirty="0"/>
              <a:t>[</a:t>
            </a:r>
            <a:r>
              <a:rPr lang="de-DE" dirty="0" err="1"/>
              <a:t>xln</a:t>
            </a:r>
            <a:r>
              <a:rPr lang="de-DE" dirty="0"/>
              <a:t> </a:t>
            </a:r>
            <a:r>
              <a:rPr lang="de-DE" dirty="0" err="1"/>
              <a:t>url</a:t>
            </a:r>
            <a:r>
              <a:rPr lang="de-DE" dirty="0"/>
              <a:t>="https://"]…[/</a:t>
            </a:r>
            <a:r>
              <a:rPr lang="de-DE" dirty="0" err="1"/>
              <a:t>xln</a:t>
            </a:r>
            <a:r>
              <a:rPr lang="de-DE" dirty="0"/>
              <a:t>]</a:t>
            </a:r>
          </a:p>
          <a:p>
            <a:pPr lvl="2"/>
            <a:r>
              <a:rPr lang="de-DE" dirty="0"/>
              <a:t>ebenso als Titel von Weblink-Objekten</a:t>
            </a:r>
          </a:p>
          <a:p>
            <a:pPr lvl="1"/>
            <a:r>
              <a:rPr lang="de-DE" dirty="0"/>
              <a:t>Umgebender </a:t>
            </a:r>
            <a:r>
              <a:rPr lang="de-DE" b="1" dirty="0"/>
              <a:t>Block</a:t>
            </a:r>
            <a:r>
              <a:rPr lang="de-DE" dirty="0"/>
              <a:t>: für diese Gestaltung fehlen Textalternativen, deshalb aktuell nicht barrierefrei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BD1E26-05C9-43BC-9820-3C4DDA39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42F8-8640-4B34-A5E5-FDBC5893E16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207279"/>
      </p:ext>
    </p:extLst>
  </p:cSld>
  <p:clrMapOvr>
    <a:masterClrMapping/>
  </p:clrMapOvr>
</p:sld>
</file>

<file path=ppt/theme/theme1.xml><?xml version="1.0" encoding="utf-8"?>
<a:theme xmlns:a="http://schemas.openxmlformats.org/drawingml/2006/main" name="ILIAS.nrw-Design">
  <a:themeElements>
    <a:clrScheme name="moodle-nrw">
      <a:dk1>
        <a:srgbClr val="003057"/>
      </a:dk1>
      <a:lt1>
        <a:srgbClr val="FFFFFF"/>
      </a:lt1>
      <a:dk2>
        <a:srgbClr val="003057"/>
      </a:dk2>
      <a:lt2>
        <a:srgbClr val="DBE2E9"/>
      </a:lt2>
      <a:accent1>
        <a:srgbClr val="003057"/>
      </a:accent1>
      <a:accent2>
        <a:srgbClr val="AC145A"/>
      </a:accent2>
      <a:accent3>
        <a:srgbClr val="DBE2E9"/>
      </a:accent3>
      <a:accent4>
        <a:srgbClr val="FFFFFF"/>
      </a:accent4>
      <a:accent5>
        <a:srgbClr val="003057"/>
      </a:accent5>
      <a:accent6>
        <a:srgbClr val="AC145A"/>
      </a:accent6>
      <a:hlink>
        <a:srgbClr val="AC145A"/>
      </a:hlink>
      <a:folHlink>
        <a:srgbClr val="AC14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IAS.nrw-Design" id="{5A86562D-696A-4166-8943-F7D08B128F0F}" vid="{311E8453-6CD5-4281-A66C-A6FB00D840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ILIAS.nrw-Design</Template>
  <TotalTime>0</TotalTime>
  <Words>700</Words>
  <Application>Microsoft Office PowerPoint</Application>
  <PresentationFormat>Breitbild</PresentationFormat>
  <Paragraphs>104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ILIAS.nrw-Design</vt:lpstr>
      <vt:lpstr>ILIAS-Kurse barrierefrei anlegen</vt:lpstr>
      <vt:lpstr>Worst Case ILIAS Kursraum</vt:lpstr>
      <vt:lpstr>Schichten von Barrieren</vt:lpstr>
      <vt:lpstr>Kurs anlegen</vt:lpstr>
      <vt:lpstr>Einstellungen: Listenansicht oder Kacheln?</vt:lpstr>
      <vt:lpstr>Einstellungen: Neuigkeiten, Kalender, Kontakt</vt:lpstr>
      <vt:lpstr>Gestaltung mit dem ILIAS-Seiteneditor: Überblick</vt:lpstr>
      <vt:lpstr>Gestaltung mit dem ILIAS-Seiteneditor: Spalten</vt:lpstr>
      <vt:lpstr>Gestaltung mit dem ILIAS-Seiteneditor: Text</vt:lpstr>
      <vt:lpstr>Gestaltung mit dem ILIAS-Seiteneditor: Bild, Audio</vt:lpstr>
      <vt:lpstr>Gestaltung mit dem Seiteneditor: Päckchen</vt:lpstr>
      <vt:lpstr>Strukturierung der ILIAS-Objekte: Objekteblock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Kurzworkshop: ILIAS-Kurse barrierefrei anlegen</dc:title>
  <dc:creator>Kendra Grotz</dc:creator>
  <cp:lastModifiedBy>Kendra Grotz</cp:lastModifiedBy>
  <cp:revision>80</cp:revision>
  <dcterms:created xsi:type="dcterms:W3CDTF">2024-11-27T17:52:48Z</dcterms:created>
  <dcterms:modified xsi:type="dcterms:W3CDTF">2025-05-13T16:33:14Z</dcterms:modified>
</cp:coreProperties>
</file>