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old" panose="02000000000000000000" pitchFamily="2" charset="0"/>
      <p:bold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3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2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zum.de/apps/4682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8332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3" name="Text 1"/>
          <p:cNvSpPr/>
          <p:nvPr/>
        </p:nvSpPr>
        <p:spPr>
          <a:xfrm>
            <a:off x="793790" y="1505307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072283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2661999"/>
            <a:ext cx="80046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10 Tipps für barrierefreie Kurse</a:t>
            </a:r>
            <a:endParaRPr lang="en-US" sz="4450" dirty="0"/>
          </a:p>
        </p:txBody>
      </p:sp>
      <p:sp>
        <p:nvSpPr>
          <p:cNvPr id="6" name="Text 4"/>
          <p:cNvSpPr/>
          <p:nvPr/>
        </p:nvSpPr>
        <p:spPr>
          <a:xfrm>
            <a:off x="793790" y="346150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in Moodle / ILIAS</a:t>
            </a:r>
            <a:endParaRPr lang="en-US" sz="4450" dirty="0"/>
          </a:p>
        </p:txBody>
      </p:sp>
      <p:sp>
        <p:nvSpPr>
          <p:cNvPr id="7" name="Text 5"/>
          <p:cNvSpPr/>
          <p:nvPr/>
        </p:nvSpPr>
        <p:spPr>
          <a:xfrm>
            <a:off x="793790" y="4397097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4964073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531048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098024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Martina Rüter, 21.05.2026</a:t>
            </a:r>
            <a:endParaRPr lang="en-US" sz="175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6716078"/>
            <a:ext cx="2457212" cy="524113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053114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2121098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9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57008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Tabellen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505676"/>
            <a:ext cx="82841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Nutzen Sie Tabellen ausschließlich zur Darstellung von Daten und nicht als Layout-Element.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486632"/>
            <a:ext cx="8284131" cy="1689616"/>
          </a:xfrm>
          <a:prstGeom prst="roundRect">
            <a:avLst>
              <a:gd name="adj" fmla="val 5638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830723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770120"/>
            <a:ext cx="732020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Screenreader interpretieren Tabellen zeilen- und spaltenweise. Wenn Tabellen als Layout-Element verwendet werden, entsteht eine unlogische Lesereihenfolge. 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690330"/>
            <a:ext cx="907375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1758315"/>
            <a:ext cx="63519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10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207300"/>
            <a:ext cx="56944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Tests und H5P-Quizze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142893"/>
            <a:ext cx="828413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Achten Sie bei Multiple-Choice-Aufgaben in Moodle/ILIAS-Tests oder H5P-Quizzen darauf, dass sich die Antwortmöglichkeiten nicht nur durch geringe sprachliche Abweichungen unterscheiden.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486751"/>
            <a:ext cx="8284131" cy="2052518"/>
          </a:xfrm>
          <a:prstGeom prst="roundRect">
            <a:avLst>
              <a:gd name="adj" fmla="val 4642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830842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770239"/>
            <a:ext cx="732020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Antworten, die sich nur minimal sprachlich unterscheiden, erschweren das Verständnis – besonders für Menschen mit LRS. 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Klare und eindeutig unterscheidbare Optionen fördern Fairness und Verständlichkeit.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793790" y="2207300"/>
            <a:ext cx="56944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H5P </a:t>
            </a:r>
            <a:r>
              <a:rPr lang="en-US" sz="4450" b="1" dirty="0" err="1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DialogCards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142893"/>
            <a:ext cx="828413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Die 10 Tipps </a:t>
            </a:r>
            <a:r>
              <a:rPr lang="en-US" sz="17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gibt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es </a:t>
            </a:r>
            <a:r>
              <a:rPr lang="en-US" sz="17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auch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als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H5P </a:t>
            </a:r>
            <a:r>
              <a:rPr lang="en-US" sz="17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über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3"/>
              </a:rPr>
              <a:t>ZUM.Apps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zum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Weiternutzen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pic>
        <p:nvPicPr>
          <p:cNvPr id="11" name="Grafik 10" descr="Ein Bild, das Muster, Quadrat, Grafiken, Kunst enthält.&#10;&#10;KI-generierte Inhalte können fehlerhaft sein.">
            <a:extLst>
              <a:ext uri="{FF2B5EF4-FFF2-40B4-BE49-F238E27FC236}">
                <a16:creationId xmlns:a16="http://schemas.microsoft.com/office/drawing/2014/main" id="{F00D0D67-B234-E0C6-003A-270050E52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891" y="1289408"/>
            <a:ext cx="5378520" cy="53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043940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1111925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1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560909"/>
            <a:ext cx="57916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Logische Kursstruktur 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2496503"/>
            <a:ext cx="828413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Erstellen Sie eine </a:t>
            </a: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logische Kursstruktur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(z. B. nach Wochen, Themen oder Modulen). Fügen Sie den </a:t>
            </a: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Kurstitel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die </a:t>
            </a: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Lernziele 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 weitere </a:t>
            </a: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Kursinformationen 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ein und verwenden Sie sprechende </a:t>
            </a: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Abschnittsbezeichnungen 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 </a:t>
            </a: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konsistente Benennungen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Verwenden Sie </a:t>
            </a: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eindeutige Dateinamen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203264"/>
            <a:ext cx="8284131" cy="2664976"/>
          </a:xfrm>
          <a:prstGeom prst="roundRect">
            <a:avLst>
              <a:gd name="adj" fmla="val 3194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547354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486751"/>
            <a:ext cx="732020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Eine klare und konsistente Struktur erleichtert allen Lernenden die Orientierung im Kurs. 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530906" y="5416629"/>
            <a:ext cx="732020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Besonders für Nutzende von  Screenreadern oder Personen mit kognitiven Beeinträchtigungen ist eine logische Gliederung entscheidend, um Inhalte schnell zu finden und Zusammenhänge zu verstehen.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951196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2019181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2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46816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Kontraste 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403759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Achten Sie auf ausreichende Kontraste zwischen Text und Hintergrund.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021812"/>
            <a:ext cx="8284131" cy="2256592"/>
          </a:xfrm>
          <a:prstGeom prst="roundRect">
            <a:avLst>
              <a:gd name="adj" fmla="val 4222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365903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305300"/>
            <a:ext cx="73202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Inhalte werden so für alle besser wahrnehmbar.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530906" y="4872276"/>
            <a:ext cx="732020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Ein hoher Kontrast zwischen Text und Hintergrund verbessert die Lesbarkeit, insbesondere für Personen mit Sehbeeinträchtigungen und Farbfehlsichtigkeit. 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638544"/>
            <a:ext cx="4205168" cy="2952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053114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2121098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3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57008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Tastaturbedienung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505676"/>
            <a:ext cx="82841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Stellen Sie sicher, dass die Lesereihenfolge in Moodle und in allen Dokumenten logisch und mit der Tastatur bedienbar ist.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486632"/>
            <a:ext cx="8284131" cy="1689616"/>
          </a:xfrm>
          <a:prstGeom prst="roundRect">
            <a:avLst>
              <a:gd name="adj" fmla="val 5638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830723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770120"/>
            <a:ext cx="732020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Personen, die die Tastatur oder einen Screenreader nutzen, sind auf eine sinnvolle Reihenfolge der Elemente angewiesen. Außerdem müssen alle wichtigen Elemente über die Tastatur erreichbar sein.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769745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1837730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4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28671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Kopierbare Texte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222308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Laden Sie keine Texte hoch, die als Bild eingescannt wurden. 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3840361"/>
            <a:ext cx="8284131" cy="2619494"/>
          </a:xfrm>
          <a:prstGeom prst="roundRect">
            <a:avLst>
              <a:gd name="adj" fmla="val 3637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184452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123849"/>
            <a:ext cx="732020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Texte, die nur als Bild vorliegen, sind für Screenreader nicht lesbar und können nicht durchsucht oder vergrößert werden. 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530906" y="5053727"/>
            <a:ext cx="732020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Nur echte Textformate ermöglichen das Durchsuchen, Kopieren und die Weiternutzung von Texten, was u.a. für Personen mit einer LRS hilfreich ist. 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796" y="344991"/>
            <a:ext cx="3839461" cy="3839461"/>
          </a:xfrm>
          <a:prstGeom prst="rect">
            <a:avLst/>
          </a:prstGeom>
        </p:spPr>
      </p:pic>
      <p:pic>
        <p:nvPicPr>
          <p:cNvPr id="12" name="Grafik 11" descr="Ein Bild, das Muster, Quadrat, Grafiken, Pixel enthält.&#10;&#10;KI-generierte Inhalte können fehlerhaft sein.">
            <a:extLst>
              <a:ext uri="{FF2B5EF4-FFF2-40B4-BE49-F238E27FC236}">
                <a16:creationId xmlns:a16="http://schemas.microsoft.com/office/drawing/2014/main" id="{C1BDF0F1-4B25-F2F9-A5B9-ADF4F53CE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00" y="4054454"/>
            <a:ext cx="3087254" cy="30872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E878B47-92EC-65BD-0185-97873041F745}"/>
              </a:ext>
            </a:extLst>
          </p:cNvPr>
          <p:cNvSpPr txBox="1"/>
          <p:nvPr/>
        </p:nvSpPr>
        <p:spPr>
          <a:xfrm>
            <a:off x="9768606" y="7083536"/>
            <a:ext cx="39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OCR-Tool</a:t>
            </a:r>
            <a:r>
              <a:rPr lang="de-DE" dirty="0"/>
              <a:t> (experimentell) für die interne Nutzung und Entwicklung - GitHub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AEDB649-AE12-630C-515F-8114B606B183}"/>
              </a:ext>
            </a:extLst>
          </p:cNvPr>
          <p:cNvSpPr txBox="1"/>
          <p:nvPr/>
        </p:nvSpPr>
        <p:spPr>
          <a:xfrm>
            <a:off x="9706962" y="7699943"/>
            <a:ext cx="4389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(https://github.com/Dmfama20/OCR-APP)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335881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1403866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5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852851"/>
            <a:ext cx="828413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Materialien frühzeitig bereitstellen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497223"/>
            <a:ext cx="82841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Stellen Sie die Materialien schon vor der Veranstaltung bereit und halten Sie sie im Nachhinein verfügbar.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478179"/>
            <a:ext cx="8284131" cy="2415421"/>
          </a:xfrm>
          <a:prstGeom prst="roundRect">
            <a:avLst>
              <a:gd name="adj" fmla="val 3944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822269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761667"/>
            <a:ext cx="732020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Lernende mit bestimmten Einschränkungen (z. B. Hör-, Seh- oder Lernbeeinträchtigungen) benötigen oft mehr Zeit zur Vorbereitung oder spezielle Hilfsmittel. Frühzeitiger und dauerhafter Zugang ermöglicht eine selbstbestimmte und gleichberechtigte Teilnahme.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234565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2302550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6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751534"/>
            <a:ext cx="80027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Alternativtexte für Abbildungen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687128"/>
            <a:ext cx="82841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Erstellen Sie bei inhaltlich wichtigen Abbildungen sinnvolle Alternativtexte und kennzeichnen Sie dekorative Elemente als solche.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668083"/>
            <a:ext cx="8284131" cy="1326713"/>
          </a:xfrm>
          <a:prstGeom prst="roundRect">
            <a:avLst>
              <a:gd name="adj" fmla="val 7181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5012174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951571"/>
            <a:ext cx="732020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Alternativtexte (Alt-Texte) beschreiben den visuellen Inhalt für Personen, die Bilder nicht sehen können. 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951196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2019181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7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468166"/>
            <a:ext cx="66941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Aussagekräftige Linktexte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403759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Wählen Sie aussagekräftige Linktexte statt Bezeichnungen wie „mehr" oder „hier".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021812"/>
            <a:ext cx="8284131" cy="2256592"/>
          </a:xfrm>
          <a:prstGeom prst="roundRect">
            <a:avLst>
              <a:gd name="adj" fmla="val 4222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365903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305300"/>
            <a:ext cx="732020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Wenn Links nur „hier" oder „mehr" heißen, fehlt der Zusammenhang. Aussagekräftige Linktexte ermöglichen das Verständnis des Ziels eines Links ohne zusätzlichen Kontext.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530906" y="5598081"/>
            <a:ext cx="73202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Personen, die Screenreader nutzen, springen oft von Link zu Link.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951196"/>
            <a:ext cx="805458" cy="426244"/>
          </a:xfrm>
          <a:prstGeom prst="roundRect">
            <a:avLst>
              <a:gd name="adj" fmla="val 17880"/>
            </a:avLst>
          </a:prstGeom>
          <a:solidFill>
            <a:srgbClr val="FAD1E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29878" y="2019181"/>
            <a:ext cx="53328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8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46816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60F6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Untertitel für Videos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403759"/>
            <a:ext cx="82841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Binden Sie bei Videos immer Untertitel ein.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021812"/>
            <a:ext cx="8284131" cy="2256592"/>
          </a:xfrm>
          <a:prstGeom prst="roundRect">
            <a:avLst>
              <a:gd name="adj" fmla="val 4222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365903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4305300"/>
            <a:ext cx="732020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Begründung:</a:t>
            </a: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Untertitel machen audiovisuelle Inhalte für Menschen mit Hörbeeinträchtigungen zugänglich. 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530906" y="5235178"/>
            <a:ext cx="732020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Sie sind auch für Menschen mit einer anderen Erstsprache oder beim Lernen in lauten Umgebungen hilfreich.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43" y="2012156"/>
            <a:ext cx="4205168" cy="4205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Benutzerdefiniert</PresentationFormat>
  <Paragraphs>65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Roboto Bold</vt:lpstr>
      <vt:lpstr>Roboto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Martina Rüter</cp:lastModifiedBy>
  <cp:revision>5</cp:revision>
  <dcterms:created xsi:type="dcterms:W3CDTF">2026-04-20T15:13:15Z</dcterms:created>
  <dcterms:modified xsi:type="dcterms:W3CDTF">2026-05-07T09:30:52Z</dcterms:modified>
</cp:coreProperties>
</file>