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94" r:id="rId2"/>
    <p:sldId id="386" r:id="rId3"/>
    <p:sldId id="387" r:id="rId4"/>
    <p:sldId id="373" r:id="rId5"/>
    <p:sldId id="379" r:id="rId6"/>
    <p:sldId id="375" r:id="rId7"/>
    <p:sldId id="376" r:id="rId8"/>
    <p:sldId id="380" r:id="rId9"/>
    <p:sldId id="428" r:id="rId10"/>
    <p:sldId id="424" r:id="rId11"/>
    <p:sldId id="425" r:id="rId12"/>
    <p:sldId id="426" r:id="rId13"/>
    <p:sldId id="427" r:id="rId14"/>
    <p:sldId id="351" r:id="rId15"/>
    <p:sldId id="416" r:id="rId16"/>
    <p:sldId id="417" r:id="rId17"/>
    <p:sldId id="418" r:id="rId18"/>
    <p:sldId id="419" r:id="rId19"/>
    <p:sldId id="414" r:id="rId20"/>
    <p:sldId id="412" r:id="rId21"/>
    <p:sldId id="413" r:id="rId22"/>
    <p:sldId id="415" r:id="rId23"/>
    <p:sldId id="372" r:id="rId24"/>
    <p:sldId id="400" r:id="rId25"/>
    <p:sldId id="401" r:id="rId26"/>
    <p:sldId id="403" r:id="rId27"/>
    <p:sldId id="346" r:id="rId28"/>
    <p:sldId id="343" r:id="rId29"/>
    <p:sldId id="384" r:id="rId30"/>
    <p:sldId id="344" r:id="rId31"/>
    <p:sldId id="385" r:id="rId32"/>
    <p:sldId id="349" r:id="rId33"/>
    <p:sldId id="352" r:id="rId34"/>
    <p:sldId id="374" r:id="rId35"/>
    <p:sldId id="354" r:id="rId36"/>
    <p:sldId id="350" r:id="rId37"/>
    <p:sldId id="364" r:id="rId38"/>
    <p:sldId id="366" r:id="rId39"/>
    <p:sldId id="420" r:id="rId40"/>
    <p:sldId id="365" r:id="rId41"/>
    <p:sldId id="367" r:id="rId42"/>
    <p:sldId id="369" r:id="rId43"/>
    <p:sldId id="381" r:id="rId44"/>
    <p:sldId id="363" r:id="rId45"/>
    <p:sldId id="338" r:id="rId46"/>
    <p:sldId id="339" r:id="rId47"/>
    <p:sldId id="429" r:id="rId48"/>
    <p:sldId id="295"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5A"/>
    <a:srgbClr val="003057"/>
    <a:srgbClr val="FF66FF"/>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47" autoAdjust="0"/>
    <p:restoredTop sz="60864" autoAdjust="0"/>
  </p:normalViewPr>
  <p:slideViewPr>
    <p:cSldViewPr snapToGrid="0">
      <p:cViewPr>
        <p:scale>
          <a:sx n="33" d="100"/>
          <a:sy n="33" d="100"/>
        </p:scale>
        <p:origin x="1056" y="156"/>
      </p:cViewPr>
      <p:guideLst>
        <p:guide orient="horz" pos="2160"/>
        <p:guide pos="3840"/>
      </p:guideLst>
    </p:cSldViewPr>
  </p:slideViewPr>
  <p:outlineViewPr>
    <p:cViewPr>
      <p:scale>
        <a:sx n="33" d="100"/>
        <a:sy n="33" d="100"/>
      </p:scale>
      <p:origin x="0" y="-28856"/>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24.xml"/><Relationship Id="rId1" Type="http://schemas.openxmlformats.org/officeDocument/2006/relationships/slide" Target="slides/slide1.xml"/><Relationship Id="rId4"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20.05.2026</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20.05.2026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a:t>
            </a:fld>
            <a:endParaRPr lang="de-DE"/>
          </a:p>
        </p:txBody>
      </p:sp>
    </p:spTree>
    <p:extLst>
      <p:ext uri="{BB962C8B-B14F-4D97-AF65-F5344CB8AC3E}">
        <p14:creationId xmlns:p14="http://schemas.microsoft.com/office/powerpoint/2010/main" val="924251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22</a:t>
            </a:fld>
            <a:endParaRPr lang="de-DE"/>
          </a:p>
        </p:txBody>
      </p:sp>
    </p:spTree>
    <p:extLst>
      <p:ext uri="{BB962C8B-B14F-4D97-AF65-F5344CB8AC3E}">
        <p14:creationId xmlns:p14="http://schemas.microsoft.com/office/powerpoint/2010/main" val="32457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23</a:t>
            </a:fld>
            <a:endParaRPr lang="de-DE"/>
          </a:p>
        </p:txBody>
      </p:sp>
    </p:spTree>
    <p:extLst>
      <p:ext uri="{BB962C8B-B14F-4D97-AF65-F5344CB8AC3E}">
        <p14:creationId xmlns:p14="http://schemas.microsoft.com/office/powerpoint/2010/main" val="247243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24</a:t>
            </a:fld>
            <a:endParaRPr lang="de-DE"/>
          </a:p>
        </p:txBody>
      </p:sp>
    </p:spTree>
    <p:extLst>
      <p:ext uri="{BB962C8B-B14F-4D97-AF65-F5344CB8AC3E}">
        <p14:creationId xmlns:p14="http://schemas.microsoft.com/office/powerpoint/2010/main" val="2221445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0606A55-AB75-4A52-BDC6-248AF1A38356}" type="slidenum">
              <a:rPr lang="de-DE" smtClean="0"/>
              <a:t>25</a:t>
            </a:fld>
            <a:endParaRPr lang="de-DE"/>
          </a:p>
        </p:txBody>
      </p:sp>
    </p:spTree>
    <p:extLst>
      <p:ext uri="{BB962C8B-B14F-4D97-AF65-F5344CB8AC3E}">
        <p14:creationId xmlns:p14="http://schemas.microsoft.com/office/powerpoint/2010/main" val="269216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27</a:t>
            </a:fld>
            <a:endParaRPr lang="de-DE"/>
          </a:p>
        </p:txBody>
      </p:sp>
    </p:spTree>
    <p:extLst>
      <p:ext uri="{BB962C8B-B14F-4D97-AF65-F5344CB8AC3E}">
        <p14:creationId xmlns:p14="http://schemas.microsoft.com/office/powerpoint/2010/main" val="7533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28</a:t>
            </a:fld>
            <a:endParaRPr lang="de-DE"/>
          </a:p>
        </p:txBody>
      </p:sp>
    </p:spTree>
    <p:extLst>
      <p:ext uri="{BB962C8B-B14F-4D97-AF65-F5344CB8AC3E}">
        <p14:creationId xmlns:p14="http://schemas.microsoft.com/office/powerpoint/2010/main" val="91235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29</a:t>
            </a:fld>
            <a:endParaRPr lang="de-DE"/>
          </a:p>
        </p:txBody>
      </p:sp>
    </p:spTree>
    <p:extLst>
      <p:ext uri="{BB962C8B-B14F-4D97-AF65-F5344CB8AC3E}">
        <p14:creationId xmlns:p14="http://schemas.microsoft.com/office/powerpoint/2010/main" val="378987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30</a:t>
            </a:fld>
            <a:endParaRPr lang="de-DE"/>
          </a:p>
        </p:txBody>
      </p:sp>
    </p:spTree>
    <p:extLst>
      <p:ext uri="{BB962C8B-B14F-4D97-AF65-F5344CB8AC3E}">
        <p14:creationId xmlns:p14="http://schemas.microsoft.com/office/powerpoint/2010/main" val="3167572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31</a:t>
            </a:fld>
            <a:endParaRPr lang="de-DE"/>
          </a:p>
        </p:txBody>
      </p:sp>
    </p:spTree>
    <p:extLst>
      <p:ext uri="{BB962C8B-B14F-4D97-AF65-F5344CB8AC3E}">
        <p14:creationId xmlns:p14="http://schemas.microsoft.com/office/powerpoint/2010/main" val="2196370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33</a:t>
            </a:fld>
            <a:endParaRPr lang="de-DE"/>
          </a:p>
        </p:txBody>
      </p:sp>
    </p:spTree>
    <p:extLst>
      <p:ext uri="{BB962C8B-B14F-4D97-AF65-F5344CB8AC3E}">
        <p14:creationId xmlns:p14="http://schemas.microsoft.com/office/powerpoint/2010/main" val="189102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a:t>
            </a:fld>
            <a:endParaRPr lang="de-DE"/>
          </a:p>
        </p:txBody>
      </p:sp>
    </p:spTree>
    <p:extLst>
      <p:ext uri="{BB962C8B-B14F-4D97-AF65-F5344CB8AC3E}">
        <p14:creationId xmlns:p14="http://schemas.microsoft.com/office/powerpoint/2010/main" val="1726805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34</a:t>
            </a:fld>
            <a:endParaRPr lang="de-DE"/>
          </a:p>
        </p:txBody>
      </p:sp>
    </p:spTree>
    <p:extLst>
      <p:ext uri="{BB962C8B-B14F-4D97-AF65-F5344CB8AC3E}">
        <p14:creationId xmlns:p14="http://schemas.microsoft.com/office/powerpoint/2010/main" val="335255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0606A55-AB75-4A52-BDC6-248AF1A38356}" type="slidenum">
              <a:rPr lang="de-DE" smtClean="0"/>
              <a:t>35</a:t>
            </a:fld>
            <a:endParaRPr lang="de-DE"/>
          </a:p>
        </p:txBody>
      </p:sp>
    </p:spTree>
    <p:extLst>
      <p:ext uri="{BB962C8B-B14F-4D97-AF65-F5344CB8AC3E}">
        <p14:creationId xmlns:p14="http://schemas.microsoft.com/office/powerpoint/2010/main" val="64806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38</a:t>
            </a:fld>
            <a:endParaRPr lang="de-DE"/>
          </a:p>
        </p:txBody>
      </p:sp>
    </p:spTree>
    <p:extLst>
      <p:ext uri="{BB962C8B-B14F-4D97-AF65-F5344CB8AC3E}">
        <p14:creationId xmlns:p14="http://schemas.microsoft.com/office/powerpoint/2010/main" val="3363336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39</a:t>
            </a:fld>
            <a:endParaRPr lang="de-DE"/>
          </a:p>
        </p:txBody>
      </p:sp>
    </p:spTree>
    <p:extLst>
      <p:ext uri="{BB962C8B-B14F-4D97-AF65-F5344CB8AC3E}">
        <p14:creationId xmlns:p14="http://schemas.microsoft.com/office/powerpoint/2010/main" val="237231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40</a:t>
            </a:fld>
            <a:endParaRPr lang="de-DE"/>
          </a:p>
        </p:txBody>
      </p:sp>
    </p:spTree>
    <p:extLst>
      <p:ext uri="{BB962C8B-B14F-4D97-AF65-F5344CB8AC3E}">
        <p14:creationId xmlns:p14="http://schemas.microsoft.com/office/powerpoint/2010/main" val="2866848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41</a:t>
            </a:fld>
            <a:endParaRPr lang="de-DE"/>
          </a:p>
        </p:txBody>
      </p:sp>
    </p:spTree>
    <p:extLst>
      <p:ext uri="{BB962C8B-B14F-4D97-AF65-F5344CB8AC3E}">
        <p14:creationId xmlns:p14="http://schemas.microsoft.com/office/powerpoint/2010/main" val="313456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43</a:t>
            </a:fld>
            <a:endParaRPr lang="de-DE"/>
          </a:p>
        </p:txBody>
      </p:sp>
    </p:spTree>
    <p:extLst>
      <p:ext uri="{BB962C8B-B14F-4D97-AF65-F5344CB8AC3E}">
        <p14:creationId xmlns:p14="http://schemas.microsoft.com/office/powerpoint/2010/main" val="7609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45</a:t>
            </a:fld>
            <a:endParaRPr lang="de-DE"/>
          </a:p>
        </p:txBody>
      </p:sp>
    </p:spTree>
    <p:extLst>
      <p:ext uri="{BB962C8B-B14F-4D97-AF65-F5344CB8AC3E}">
        <p14:creationId xmlns:p14="http://schemas.microsoft.com/office/powerpoint/2010/main" val="42679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46</a:t>
            </a:fld>
            <a:endParaRPr lang="de-DE"/>
          </a:p>
        </p:txBody>
      </p:sp>
    </p:spTree>
    <p:extLst>
      <p:ext uri="{BB962C8B-B14F-4D97-AF65-F5344CB8AC3E}">
        <p14:creationId xmlns:p14="http://schemas.microsoft.com/office/powerpoint/2010/main" val="3769667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https://umfragen.tu-dortmund.de/index.php/378159?lang=de</a:t>
            </a:r>
            <a:endParaRPr lang="de-DE" dirty="0" smtClean="0"/>
          </a:p>
        </p:txBody>
      </p:sp>
      <p:sp>
        <p:nvSpPr>
          <p:cNvPr id="4" name="Foliennummernplatzhalter 3"/>
          <p:cNvSpPr>
            <a:spLocks noGrp="1"/>
          </p:cNvSpPr>
          <p:nvPr>
            <p:ph type="sldNum" sz="quarter" idx="10"/>
          </p:nvPr>
        </p:nvSpPr>
        <p:spPr/>
        <p:txBody>
          <a:bodyPr/>
          <a:lstStyle/>
          <a:p>
            <a:fld id="{50606A55-AB75-4A52-BDC6-248AF1A38356}" type="slidenum">
              <a:rPr lang="de-DE" smtClean="0"/>
              <a:t>47</a:t>
            </a:fld>
            <a:endParaRPr lang="de-DE"/>
          </a:p>
        </p:txBody>
      </p:sp>
    </p:spTree>
    <p:extLst>
      <p:ext uri="{BB962C8B-B14F-4D97-AF65-F5344CB8AC3E}">
        <p14:creationId xmlns:p14="http://schemas.microsoft.com/office/powerpoint/2010/main" val="120487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9</a:t>
            </a:fld>
            <a:endParaRPr lang="de-DE"/>
          </a:p>
        </p:txBody>
      </p:sp>
    </p:spTree>
    <p:extLst>
      <p:ext uri="{BB962C8B-B14F-4D97-AF65-F5344CB8AC3E}">
        <p14:creationId xmlns:p14="http://schemas.microsoft.com/office/powerpoint/2010/main" val="3869866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11</a:t>
            </a:fld>
            <a:endParaRPr lang="de-DE"/>
          </a:p>
        </p:txBody>
      </p:sp>
    </p:spTree>
    <p:extLst>
      <p:ext uri="{BB962C8B-B14F-4D97-AF65-F5344CB8AC3E}">
        <p14:creationId xmlns:p14="http://schemas.microsoft.com/office/powerpoint/2010/main" val="119517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7788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https://vispero.com/lp/color-contrast-checker/</a:t>
            </a:r>
            <a:endParaRPr lang="de-DE" sz="1200"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202367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15</a:t>
            </a:fld>
            <a:endParaRPr lang="de-DE"/>
          </a:p>
        </p:txBody>
      </p:sp>
    </p:spTree>
    <p:extLst>
      <p:ext uri="{BB962C8B-B14F-4D97-AF65-F5344CB8AC3E}">
        <p14:creationId xmlns:p14="http://schemas.microsoft.com/office/powerpoint/2010/main" val="192804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18</a:t>
            </a:fld>
            <a:endParaRPr lang="de-DE"/>
          </a:p>
        </p:txBody>
      </p:sp>
    </p:spTree>
    <p:extLst>
      <p:ext uri="{BB962C8B-B14F-4D97-AF65-F5344CB8AC3E}">
        <p14:creationId xmlns:p14="http://schemas.microsoft.com/office/powerpoint/2010/main" val="34858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231822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19353" y="5872682"/>
            <a:ext cx="1295744" cy="540000"/>
          </a:xfrm>
          <a:prstGeom prst="rect">
            <a:avLst/>
          </a:prstGeom>
        </p:spPr>
      </p:pic>
      <p:cxnSp>
        <p:nvCxnSpPr>
          <p:cNvPr id="24" name="Gerader Verbinder 23">
            <a:extLst>
              <a:ext uri="{C183D7F6-B498-43B3-948B-1728B52AA6E4}">
                <adec:decorative xmlns="" xmlns:adec="http://schemas.microsoft.com/office/drawing/2017/decorative"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6"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48000" cy="365125"/>
          </a:xfrm>
        </p:spPr>
        <p:txBody>
          <a:bodyPr/>
          <a:lstStyle/>
          <a:p>
            <a:endParaRPr lang="de-DE"/>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Rechteck 11">
            <a:extLst>
              <a:ext uri="{FF2B5EF4-FFF2-40B4-BE49-F238E27FC236}">
                <a16:creationId xmlns:a16="http://schemas.microsoft.com/office/drawing/2014/main" id="{74408101-F541-43D8-E11B-2DD39F8AB99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3"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8"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pic>
        <p:nvPicPr>
          <p:cNvPr id="3" name="Grafik 2" descr="Logo des Kompetenzzentrums" title="barrierefreiheit.nrw">
            <a:extLst>
              <a:ext uri="{FF2B5EF4-FFF2-40B4-BE49-F238E27FC236}">
                <a16:creationId xmlns:a16="http://schemas.microsoft.com/office/drawing/2014/main" id="{2F497E8F-3E69-EB3A-98DC-E3177DD6B6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2944" y="469131"/>
            <a:ext cx="2663095" cy="263797"/>
          </a:xfrm>
          <a:prstGeom prst="rect">
            <a:avLst/>
          </a:prstGeom>
        </p:spPr>
      </p:pic>
      <p:sp>
        <p:nvSpPr>
          <p:cNvPr id="4" name="Rechteck 3">
            <a:extLst>
              <a:ext uri="{FF2B5EF4-FFF2-40B4-BE49-F238E27FC236}">
                <a16:creationId xmlns:a16="http://schemas.microsoft.com/office/drawing/2014/main" id="{D850EBC9-5CFE-4FEF-07E0-F4DCE88222F2}"/>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31.10.2022</a:t>
            </a:r>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aldyrious.net/viridis-palette-generato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komododigital.co.uk/insights/inclusive-design-colour-accessibility/" TargetMode="External"/><Relationship Id="rId5" Type="http://schemas.openxmlformats.org/officeDocument/2006/relationships/hyperlink" Target="https://www.w3.org/TR/WCAG22/#contrast-minimum" TargetMode="External"/><Relationship Id="rId4" Type="http://schemas.openxmlformats.org/officeDocument/2006/relationships/hyperlink" Target="http://www.komododigital.co.uk/insights/inclusive-design-colour-accessibil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ispero.com/lp/color-contrast-checker/" TargetMode="External"/><Relationship Id="rId4" Type="http://schemas.openxmlformats.org/officeDocument/2006/relationships/hyperlink" Target="https://www.tpgi.com/color-contrast-check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blog.zeit.de/stufenlos/2014/08/13/ein-piktogramm-wird-dynamisch/"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www.istockphoto.com/de/foto/h%C3%BCbscher-universit%C3%A4tsprofessor-der-studenten-bei-der-abschlussarbeit-hilft-ihnen-gm2156552391-577309595"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istockphoto.com/de/foto/sch%C3%B6ner-universit%C3%A4tsprofessor-der-einer-studentin-bei-der-abschlussarbeit-hilft-zeigt-gm2156552650-577309868"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hyperlink" Target="https://genderphotos.vice.com/" TargetMode="External"/><Relationship Id="rId3" Type="http://schemas.openxmlformats.org/officeDocument/2006/relationships/hyperlink" Target="https://affecttheverb.com/collection/" TargetMode="External"/><Relationship Id="rId7" Type="http://schemas.openxmlformats.org/officeDocument/2006/relationships/hyperlink" Target="https://www.flickr.com/photos/wocintechchat/page2" TargetMode="External"/><Relationship Id="rId12" Type="http://schemas.openxmlformats.org/officeDocument/2006/relationships/hyperlink" Target="https://www.elearning.hhu.de/oer-an-der-hhu/oer-finde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ukblacktech.com/stock-photos/?ref=producthunt" TargetMode="External"/><Relationship Id="rId11" Type="http://schemas.openxmlformats.org/officeDocument/2006/relationships/hyperlink" Target="https://humaaans.com/" TargetMode="External"/><Relationship Id="rId5" Type="http://schemas.openxmlformats.org/officeDocument/2006/relationships/hyperlink" Target="https://picnoi.com/" TargetMode="External"/><Relationship Id="rId10" Type="http://schemas.openxmlformats.org/officeDocument/2006/relationships/hyperlink" Target="https://www.openpeeps.com/" TargetMode="External"/><Relationship Id="rId4" Type="http://schemas.openxmlformats.org/officeDocument/2006/relationships/hyperlink" Target="https://nappy.co/" TargetMode="External"/><Relationship Id="rId9" Type="http://schemas.openxmlformats.org/officeDocument/2006/relationships/hyperlink" Target="https://ageing-better.org.uk/news/age-positive-image-library-launch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leserlich.info/kapitel/zeichen/schriftart.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dbsv.org/social-media-barrierefrei.html" TargetMode="External"/><Relationship Id="rId4" Type="http://schemas.openxmlformats.org/officeDocument/2006/relationships/hyperlink" Target="https://medium.com/@dorlugasigal/creating-ascii-art-72fcdc9aa6b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hyperlink" Target="https://de.freepik.com/vektoren-kostenlos/konzeptillustration-aufrufen_7769302.htm#fromView=search&amp;page=1&amp;position=4&amp;uuid=3a116bd0-c8dd-4c85-8966-e1b24097b0ba&amp;query=%40stories+telef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untertitelrichtlinien.de/pdf/Untertitel-Standards_ARD_ORF_SRF_ZDF_Version_1.3.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dbsv.org/gendern.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www.linkedin.com/posts/joschikuphal_unicode-linkedin-assistive-ugcPost-6982277355230609408-hUmk?utm_source=share&amp;utm_medium=member_desktop&amp;rcm=ACoAADCaNlMBEbkT_WqTeVUMItOmpsWvc9ljFRc" TargetMode="External"/><Relationship Id="rId4" Type="http://schemas.openxmlformats.org/officeDocument/2006/relationships/hyperlink" Target="https://tollwerk.de/blog/schoen-fet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imgflip.com/i/9thq7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ampact.de/blog/2024/03/geheime-codes-von-rechtsextremen-online-emoji-hashta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de.wikipedia.org/wiki/Unicodeblock_Smileys" TargetMode="Externa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barrierefreiheit.dh.nrw/fileadmin/user_upload/barrierefreiheit/Publikationen/Barrierefrei_Posten_auf_Social_Media_Juni_2024_Ernst_Luettmann.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linkedin.com/company/kompetenzzentrum-digitale-barrierefreiheit-nrw/?viewAsMember=tru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de.freepik.com/autor/stories" TargetMode="External"/><Relationship Id="rId5" Type="http://schemas.openxmlformats.org/officeDocument/2006/relationships/image" Target="../media/image44.png"/><Relationship Id="rId4" Type="http://schemas.openxmlformats.org/officeDocument/2006/relationships/hyperlink" Target="https://www.instagram.com/barrierefreiheit.nrw/"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umfragen.tu-dortmund.de/index.php/378159?lang=d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stagram.com/reel/DJQ4mAzMTj5/?utm_source=ig_web_copy_link&amp;igsh=MzRlODBiNWFlZ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chor="ctr"/>
          <a:lstStyle/>
          <a:p>
            <a:r>
              <a:rPr lang="de-DE" dirty="0"/>
              <a:t>Barrierefrei Posten</a:t>
            </a:r>
            <a:br>
              <a:rPr lang="de-DE" dirty="0"/>
            </a:br>
            <a:r>
              <a:rPr lang="de-DE" sz="3500" dirty="0"/>
              <a:t>in den sozialen Medien</a:t>
            </a:r>
            <a:endParaRPr lang="de-DE" dirty="0"/>
          </a:p>
        </p:txBody>
      </p:sp>
      <p:sp>
        <p:nvSpPr>
          <p:cNvPr id="3" name="Untertitel 2"/>
          <p:cNvSpPr>
            <a:spLocks noGrp="1"/>
          </p:cNvSpPr>
          <p:nvPr>
            <p:ph type="subTitle" idx="1"/>
          </p:nvPr>
        </p:nvSpPr>
        <p:spPr/>
        <p:txBody>
          <a:bodyPr/>
          <a:lstStyle/>
          <a:p>
            <a:r>
              <a:rPr lang="de-DE" dirty="0"/>
              <a:t>Global Accessibility Awareness Day | 21. Mai 2026</a:t>
            </a:r>
          </a:p>
        </p:txBody>
      </p:sp>
    </p:spTree>
    <p:extLst>
      <p:ext uri="{BB962C8B-B14F-4D97-AF65-F5344CB8AC3E}">
        <p14:creationId xmlns:p14="http://schemas.microsoft.com/office/powerpoint/2010/main" val="267234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Einsatz von Farbe</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9075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Grafik: links 2 Farbpärchen rot-grün und grün-gelb, rechts 2 Farbpärchen braun-okka und okka-gelb, in der Mitte gestrichelte Trennlinie&#10;"/>
          <p:cNvPicPr>
            <a:picLocks noChangeAspect="1"/>
          </p:cNvPicPr>
          <p:nvPr/>
        </p:nvPicPr>
        <p:blipFill>
          <a:blip r:embed="rId3"/>
          <a:stretch>
            <a:fillRect/>
          </a:stretch>
        </p:blipFill>
        <p:spPr>
          <a:xfrm>
            <a:off x="7771410" y="2116282"/>
            <a:ext cx="3772426" cy="1171739"/>
          </a:xfrm>
          <a:prstGeom prst="rect">
            <a:avLst/>
          </a:prstGeom>
        </p:spPr>
      </p:pic>
      <p:sp>
        <p:nvSpPr>
          <p:cNvPr id="11" name="Titel 10"/>
          <p:cNvSpPr>
            <a:spLocks noGrp="1"/>
          </p:cNvSpPr>
          <p:nvPr>
            <p:ph type="title"/>
          </p:nvPr>
        </p:nvSpPr>
        <p:spPr/>
        <p:txBody>
          <a:bodyPr/>
          <a:lstStyle/>
          <a:p>
            <a:r>
              <a:rPr lang="de-DE" dirty="0"/>
              <a:t>Farbgestaltung</a:t>
            </a:r>
          </a:p>
        </p:txBody>
      </p:sp>
      <p:sp>
        <p:nvSpPr>
          <p:cNvPr id="3" name="Inhaltsplatzhalter 2"/>
          <p:cNvSpPr>
            <a:spLocks noGrp="1"/>
          </p:cNvSpPr>
          <p:nvPr>
            <p:ph idx="1"/>
          </p:nvPr>
        </p:nvSpPr>
        <p:spPr>
          <a:xfrm>
            <a:off x="838198" y="1909707"/>
            <a:ext cx="7084645" cy="4351338"/>
          </a:xfrm>
        </p:spPr>
        <p:txBody>
          <a:bodyPr>
            <a:normAutofit/>
          </a:bodyPr>
          <a:lstStyle/>
          <a:p>
            <a:pPr marL="0" indent="0">
              <a:lnSpc>
                <a:spcPct val="100000"/>
              </a:lnSpc>
              <a:spcAft>
                <a:spcPts val="1200"/>
              </a:spcAft>
              <a:buNone/>
            </a:pPr>
            <a:r>
              <a:rPr lang="de-DE" sz="2400" b="1" dirty="0">
                <a:solidFill>
                  <a:srgbClr val="AC145A"/>
                </a:solidFill>
              </a:rPr>
              <a:t>Empfehlungen für Text auf Hintergrund</a:t>
            </a:r>
          </a:p>
          <a:p>
            <a:pPr>
              <a:lnSpc>
                <a:spcPct val="100000"/>
              </a:lnSpc>
              <a:spcAft>
                <a:spcPts val="2400"/>
              </a:spcAft>
            </a:pPr>
            <a:r>
              <a:rPr lang="de-DE" sz="2000" dirty="0"/>
              <a:t>Kombinationen mit knalligen Farben sowie </a:t>
            </a:r>
            <a:br>
              <a:rPr lang="de-DE" sz="2000" dirty="0"/>
            </a:br>
            <a:r>
              <a:rPr lang="de-DE" sz="2000" dirty="0"/>
              <a:t>Komplementärfarben (</a:t>
            </a:r>
            <a:r>
              <a:rPr lang="de-DE" sz="2000" dirty="0">
                <a:solidFill>
                  <a:srgbClr val="FF0000"/>
                </a:solidFill>
              </a:rPr>
              <a:t>rot</a:t>
            </a:r>
            <a:r>
              <a:rPr lang="de-DE" sz="2000" dirty="0"/>
              <a:t>/</a:t>
            </a:r>
            <a:r>
              <a:rPr lang="de-DE" sz="2000" dirty="0">
                <a:solidFill>
                  <a:srgbClr val="92D050"/>
                </a:solidFill>
              </a:rPr>
              <a:t>grün</a:t>
            </a:r>
            <a:r>
              <a:rPr lang="de-DE" sz="2000" dirty="0"/>
              <a:t> , </a:t>
            </a:r>
            <a:r>
              <a:rPr lang="de-DE" sz="2000" dirty="0">
                <a:solidFill>
                  <a:schemeClr val="accent5"/>
                </a:solidFill>
              </a:rPr>
              <a:t>blau</a:t>
            </a:r>
            <a:r>
              <a:rPr lang="de-DE" sz="2000" dirty="0"/>
              <a:t>/</a:t>
            </a:r>
            <a:r>
              <a:rPr lang="de-DE" sz="2000" dirty="0">
                <a:solidFill>
                  <a:srgbClr val="FFC000"/>
                </a:solidFill>
              </a:rPr>
              <a:t>orange</a:t>
            </a:r>
            <a:r>
              <a:rPr lang="de-DE" sz="2000" dirty="0"/>
              <a:t>, </a:t>
            </a:r>
            <a:r>
              <a:rPr lang="de-DE" sz="2000" dirty="0">
                <a:solidFill>
                  <a:srgbClr val="7030A0"/>
                </a:solidFill>
              </a:rPr>
              <a:t>violett</a:t>
            </a:r>
            <a:r>
              <a:rPr lang="de-DE" sz="2000" dirty="0"/>
              <a:t>/</a:t>
            </a:r>
            <a:r>
              <a:rPr lang="de-DE" sz="2000" dirty="0">
                <a:solidFill>
                  <a:srgbClr val="FFFF00"/>
                </a:solidFill>
              </a:rPr>
              <a:t>gelb</a:t>
            </a:r>
            <a:r>
              <a:rPr lang="de-DE" sz="2000" dirty="0"/>
              <a:t>) </a:t>
            </a:r>
            <a:br>
              <a:rPr lang="de-DE" sz="2000" dirty="0"/>
            </a:br>
            <a:r>
              <a:rPr lang="de-DE" sz="2000" dirty="0"/>
              <a:t>sind zu vermeiden </a:t>
            </a:r>
            <a:r>
              <a:rPr lang="de-DE" sz="2000" dirty="0">
                <a:sym typeface="Wingdings" panose="05000000000000000000" pitchFamily="2" charset="2"/>
              </a:rPr>
              <a:t> </a:t>
            </a:r>
            <a:r>
              <a:rPr lang="de-DE" sz="2000" dirty="0"/>
              <a:t>problematische Farbwahrnehmung</a:t>
            </a:r>
          </a:p>
          <a:p>
            <a:pPr>
              <a:lnSpc>
                <a:spcPct val="100000"/>
              </a:lnSpc>
              <a:spcAft>
                <a:spcPts val="200"/>
              </a:spcAft>
            </a:pPr>
            <a:r>
              <a:rPr lang="de-DE" sz="2000" dirty="0"/>
              <a:t>Informationen nicht ausschließlich über Farben vermitteln,</a:t>
            </a:r>
            <a:br>
              <a:rPr lang="de-DE" sz="2000" dirty="0"/>
            </a:br>
            <a:r>
              <a:rPr lang="de-DE" sz="2000" dirty="0">
                <a:sym typeface="Wingdings" panose="05000000000000000000" pitchFamily="2" charset="2"/>
              </a:rPr>
              <a:t>da nicht zugänglich für alle</a:t>
            </a:r>
            <a:endParaRPr lang="de-DE" sz="2000" dirty="0"/>
          </a:p>
        </p:txBody>
      </p:sp>
      <p:sp>
        <p:nvSpPr>
          <p:cNvPr id="17" name="Rechteck 16"/>
          <p:cNvSpPr/>
          <p:nvPr/>
        </p:nvSpPr>
        <p:spPr>
          <a:xfrm>
            <a:off x="7894320" y="3241284"/>
            <a:ext cx="3488107" cy="307777"/>
          </a:xfrm>
          <a:prstGeom prst="rect">
            <a:avLst/>
          </a:prstGeom>
        </p:spPr>
        <p:txBody>
          <a:bodyPr wrap="square">
            <a:spAutoFit/>
          </a:bodyPr>
          <a:lstStyle/>
          <a:p>
            <a:pPr algn="ctr"/>
            <a:r>
              <a:rPr lang="de-DE" sz="1400" dirty="0"/>
              <a:t>Farbwahrnehmung bei Farbfehlsichtigkeit</a:t>
            </a:r>
          </a:p>
        </p:txBody>
      </p:sp>
      <p:sp>
        <p:nvSpPr>
          <p:cNvPr id="22" name="Rechteck 21"/>
          <p:cNvSpPr/>
          <p:nvPr/>
        </p:nvSpPr>
        <p:spPr>
          <a:xfrm>
            <a:off x="7922843" y="3815791"/>
            <a:ext cx="3488107" cy="19850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rgbClr val="92D050"/>
                </a:solidFill>
              </a:rPr>
              <a:t>Ich bin eine Headline</a:t>
            </a:r>
          </a:p>
          <a:p>
            <a:pPr algn="ctr"/>
            <a:endParaRPr lang="de-DE" dirty="0"/>
          </a:p>
          <a:p>
            <a:pPr marL="738187" indent="-285750">
              <a:buSzPct val="120000"/>
              <a:buFont typeface="Wingdings" panose="05000000000000000000" pitchFamily="2" charset="2"/>
              <a:buChar char="ü"/>
            </a:pPr>
            <a:r>
              <a:rPr lang="de-DE" dirty="0">
                <a:solidFill>
                  <a:srgbClr val="92D050"/>
                </a:solidFill>
              </a:rPr>
              <a:t>Ich bin ein Vorteil.</a:t>
            </a:r>
          </a:p>
          <a:p>
            <a:pPr marL="738187" indent="-285750">
              <a:buSzPct val="120000"/>
              <a:buFont typeface="Calibri" panose="020F0502020204030204" pitchFamily="34" charset="0"/>
              <a:buChar char="x"/>
            </a:pPr>
            <a:r>
              <a:rPr lang="de-DE" dirty="0">
                <a:solidFill>
                  <a:srgbClr val="92D050"/>
                </a:solidFill>
              </a:rPr>
              <a:t>Ich bin ein Nachteil.</a:t>
            </a:r>
          </a:p>
        </p:txBody>
      </p:sp>
      <p:sp>
        <p:nvSpPr>
          <p:cNvPr id="23" name="Rechteck 22"/>
          <p:cNvSpPr/>
          <p:nvPr/>
        </p:nvSpPr>
        <p:spPr>
          <a:xfrm>
            <a:off x="7922842" y="5932817"/>
            <a:ext cx="3488107" cy="307777"/>
          </a:xfrm>
          <a:prstGeom prst="rect">
            <a:avLst/>
          </a:prstGeom>
        </p:spPr>
        <p:txBody>
          <a:bodyPr wrap="square">
            <a:spAutoFit/>
          </a:bodyPr>
          <a:lstStyle/>
          <a:p>
            <a:pPr algn="ctr"/>
            <a:r>
              <a:rPr lang="de-DE" sz="1400" dirty="0"/>
              <a:t>Infos, z. B. zusätzlich durch Symbole ergänzen </a:t>
            </a:r>
          </a:p>
        </p:txBody>
      </p:sp>
      <p:sp>
        <p:nvSpPr>
          <p:cNvPr id="15" name="Rechteck 14"/>
          <p:cNvSpPr/>
          <p:nvPr/>
        </p:nvSpPr>
        <p:spPr>
          <a:xfrm>
            <a:off x="838200" y="6374513"/>
            <a:ext cx="10572750" cy="307777"/>
          </a:xfrm>
          <a:prstGeom prst="rect">
            <a:avLst/>
          </a:prstGeom>
        </p:spPr>
        <p:txBody>
          <a:bodyPr wrap="square">
            <a:spAutoFit/>
          </a:bodyPr>
          <a:lstStyle/>
          <a:p>
            <a:r>
              <a:rPr lang="de-DE" sz="1400" dirty="0" err="1">
                <a:hlinkClick r:id="rId4"/>
              </a:rPr>
              <a:t>Viridis</a:t>
            </a:r>
            <a:r>
              <a:rPr lang="de-DE" sz="1400" dirty="0">
                <a:hlinkClick r:id="rId4"/>
              </a:rPr>
              <a:t> </a:t>
            </a:r>
            <a:r>
              <a:rPr lang="de-DE" sz="1400" dirty="0" err="1">
                <a:hlinkClick r:id="rId4"/>
              </a:rPr>
              <a:t>Farbpalettengenerator</a:t>
            </a:r>
            <a:r>
              <a:rPr lang="de-DE" sz="1400" dirty="0">
                <a:hlinkClick r:id="rId4"/>
              </a:rPr>
              <a:t> </a:t>
            </a:r>
            <a:r>
              <a:rPr lang="de-DE" sz="1400" dirty="0"/>
              <a:t>(Anregungen für Farbkombinationen bei </a:t>
            </a:r>
            <a:r>
              <a:rPr lang="de-DE" sz="1400" dirty="0" err="1"/>
              <a:t>Farbfehlsichtigkeiten</a:t>
            </a:r>
            <a:r>
              <a:rPr lang="de-DE" sz="1400" dirty="0"/>
              <a:t>)</a:t>
            </a:r>
          </a:p>
        </p:txBody>
      </p:sp>
      <p:sp>
        <p:nvSpPr>
          <p:cNvPr id="4" name="Foliennummernplatzhalter 3"/>
          <p:cNvSpPr>
            <a:spLocks noGrp="1"/>
          </p:cNvSpPr>
          <p:nvPr>
            <p:ph type="sldNum" sz="quarter" idx="12"/>
          </p:nvPr>
        </p:nvSpPr>
        <p:spPr/>
        <p:txBody>
          <a:bodyPr/>
          <a:lstStyle/>
          <a:p>
            <a:fld id="{FB2375C0-7702-4EFE-AA9A-D259F46FFF45}" type="slidenum">
              <a:rPr lang="de-DE" smtClean="0"/>
              <a:pPr/>
              <a:t>11</a:t>
            </a:fld>
            <a:endParaRPr lang="de-DE" dirty="0"/>
          </a:p>
        </p:txBody>
      </p:sp>
    </p:spTree>
    <p:extLst>
      <p:ext uri="{BB962C8B-B14F-4D97-AF65-F5344CB8AC3E}">
        <p14:creationId xmlns:p14="http://schemas.microsoft.com/office/powerpoint/2010/main" val="333788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Farbkontraste</a:t>
            </a:r>
          </a:p>
        </p:txBody>
      </p:sp>
      <p:sp>
        <p:nvSpPr>
          <p:cNvPr id="3" name="Inhaltsplatzhalter 2"/>
          <p:cNvSpPr>
            <a:spLocks noGrp="1"/>
          </p:cNvSpPr>
          <p:nvPr>
            <p:ph sz="half" idx="1"/>
          </p:nvPr>
        </p:nvSpPr>
        <p:spPr>
          <a:xfrm>
            <a:off x="838199" y="1825625"/>
            <a:ext cx="8041106" cy="4130675"/>
          </a:xfrm>
        </p:spPr>
        <p:txBody>
          <a:bodyPr/>
          <a:lstStyle/>
          <a:p>
            <a:pPr marL="0" indent="0">
              <a:lnSpc>
                <a:spcPct val="100000"/>
              </a:lnSpc>
              <a:spcAft>
                <a:spcPts val="600"/>
              </a:spcAft>
              <a:buNone/>
            </a:pPr>
            <a:r>
              <a:rPr lang="de-DE" sz="2400" b="1" dirty="0">
                <a:solidFill>
                  <a:srgbClr val="AC145A"/>
                </a:solidFill>
              </a:rPr>
              <a:t>Ausreichend hohes Kontrastverhältnis sicherstellen</a:t>
            </a:r>
          </a:p>
          <a:p>
            <a:pPr marL="228600" lvl="1">
              <a:lnSpc>
                <a:spcPct val="100000"/>
              </a:lnSpc>
              <a:spcAft>
                <a:spcPts val="200"/>
              </a:spcAft>
            </a:pPr>
            <a:r>
              <a:rPr lang="de-DE" sz="2000" dirty="0">
                <a:solidFill>
                  <a:srgbClr val="003057"/>
                </a:solidFill>
              </a:rPr>
              <a:t>kleinere Schriftgrößen (unter 18 Punkt), Mindestwert: 4,5:1</a:t>
            </a:r>
          </a:p>
          <a:p>
            <a:pPr marL="228600" lvl="1">
              <a:lnSpc>
                <a:spcPct val="100000"/>
              </a:lnSpc>
              <a:spcAft>
                <a:spcPts val="1200"/>
              </a:spcAft>
            </a:pPr>
            <a:r>
              <a:rPr lang="de-DE" sz="2000" dirty="0">
                <a:solidFill>
                  <a:srgbClr val="003057"/>
                </a:solidFill>
              </a:rPr>
              <a:t>kleinere Schriftgrößen (ab 18 Punkt), Mindestwert: 3:1</a:t>
            </a:r>
          </a:p>
        </p:txBody>
      </p:sp>
      <p:pic>
        <p:nvPicPr>
          <p:cNvPr id="15" name="Grafik 14" descr="Grafik mit 16 farbigen Rechtecken in einem 4×4-Raster. Die Rechtecke zeigen Beispiele für Farbkontraste nach den WCAG-Richtlinien. Jede Kachel enthält die Wörter „Regular“ und „Large“ sowie eine Bewertung wie „AA FAIL“, „AA PASS“ oder „AAA PASS“. Die Farben reichen von Rot, Pink, Gelb, Grün und Blau bis zu Pastelltönen. Dunklere Farbkombinationen bestehen häufiger die Kontrastprüfung („PASS“), hellere oder kontrastarme Kombinationen scheitern häufiger („FAIL“). Die Grafik veranschaulicht, welche Farbkombinationen für normale und große Schrift barrierefrei sin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199" y="3307667"/>
            <a:ext cx="7031591" cy="2876561"/>
          </a:xfrm>
          <a:prstGeom prst="rect">
            <a:avLst/>
          </a:prstGeom>
        </p:spPr>
      </p:pic>
      <p:sp>
        <p:nvSpPr>
          <p:cNvPr id="11" name="Rechteck 10" descr="Grafik mit 16 farbigen Rechtecken in einem 4×4-Raster. Die Rechtecke zeigen Beispiele für Farbkontraste nach den WCAG-Richtlinien. Jede Kachel enthält die Wörter „Regular“ und „Large“ sowie eine Bewertung wie „AA FAIL“, „AA PASS“ oder „AAA PASS“. Die Farben reichen von Rot, Pink, Gelb, Grün und Blau bis zu Pastelltönen. "/>
          <p:cNvSpPr/>
          <p:nvPr/>
        </p:nvSpPr>
        <p:spPr>
          <a:xfrm>
            <a:off x="838200" y="6374513"/>
            <a:ext cx="5551714" cy="307777"/>
          </a:xfrm>
          <a:prstGeom prst="rect">
            <a:avLst/>
          </a:prstGeom>
        </p:spPr>
        <p:txBody>
          <a:bodyPr wrap="square">
            <a:spAutoFit/>
          </a:bodyPr>
          <a:lstStyle/>
          <a:p>
            <a:r>
              <a:rPr lang="de-DE" sz="1400" dirty="0"/>
              <a:t>Mehr Infos und Bildquelle: </a:t>
            </a:r>
            <a:r>
              <a:rPr lang="de-DE" sz="1400" dirty="0">
                <a:hlinkClick r:id="rId4"/>
              </a:rPr>
              <a:t>Komodo</a:t>
            </a:r>
            <a:r>
              <a:rPr lang="de-DE" sz="1400" dirty="0"/>
              <a:t>; </a:t>
            </a:r>
            <a:r>
              <a:rPr lang="de-DE" sz="1400" dirty="0">
                <a:hlinkClick r:id="rId5"/>
              </a:rPr>
              <a:t>WCAG 2.2</a:t>
            </a:r>
            <a:r>
              <a:rPr lang="de-DE" sz="1400" b="1" dirty="0">
                <a:hlinkClick r:id="rId6"/>
              </a:rPr>
              <a:t> </a:t>
            </a:r>
            <a:r>
              <a:rPr lang="de-DE" sz="1400" dirty="0">
                <a:hlinkClick r:id="rId6"/>
              </a:rPr>
              <a:t> </a:t>
            </a:r>
            <a:endParaRPr lang="de-DE" sz="1400" dirty="0"/>
          </a:p>
        </p:txBody>
      </p:sp>
      <p:sp>
        <p:nvSpPr>
          <p:cNvPr id="5" name="Foliennummernplatzhalter 4"/>
          <p:cNvSpPr>
            <a:spLocks noGrp="1"/>
          </p:cNvSpPr>
          <p:nvPr>
            <p:ph type="sldNum" sz="quarter" idx="12"/>
          </p:nvPr>
        </p:nvSpPr>
        <p:spPr/>
        <p:txBody>
          <a:bodyPr/>
          <a:lstStyle/>
          <a:p>
            <a:fld id="{FB2375C0-7702-4EFE-AA9A-D259F46FFF45}" type="slidenum">
              <a:rPr lang="de-DE" smtClean="0"/>
              <a:t>12</a:t>
            </a:fld>
            <a:endParaRPr lang="de-DE"/>
          </a:p>
        </p:txBody>
      </p:sp>
    </p:spTree>
    <p:extLst>
      <p:ext uri="{BB962C8B-B14F-4D97-AF65-F5344CB8AC3E}">
        <p14:creationId xmlns:p14="http://schemas.microsoft.com/office/powerpoint/2010/main" val="248790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Screenshot der Benutzeroberflächer vom Color Contrast Analyser"/>
          <p:cNvPicPr>
            <a:picLocks noChangeAspect="1"/>
          </p:cNvPicPr>
          <p:nvPr/>
        </p:nvPicPr>
        <p:blipFill rotWithShape="1">
          <a:blip r:embed="rId3" cstate="screen">
            <a:extLst>
              <a:ext uri="{28A0092B-C50C-407E-A947-70E740481C1C}">
                <a14:useLocalDpi xmlns:a14="http://schemas.microsoft.com/office/drawing/2010/main"/>
              </a:ext>
            </a:extLst>
          </a:blip>
          <a:srcRect b="2378"/>
          <a:stretch/>
        </p:blipFill>
        <p:spPr>
          <a:xfrm>
            <a:off x="5493775" y="2578101"/>
            <a:ext cx="6698226" cy="3778250"/>
          </a:xfrm>
          <a:prstGeom prst="rect">
            <a:avLst/>
          </a:prstGeom>
        </p:spPr>
      </p:pic>
      <p:sp>
        <p:nvSpPr>
          <p:cNvPr id="2" name="Titel 1"/>
          <p:cNvSpPr>
            <a:spLocks noGrp="1"/>
          </p:cNvSpPr>
          <p:nvPr>
            <p:ph type="title"/>
          </p:nvPr>
        </p:nvSpPr>
        <p:spPr/>
        <p:txBody>
          <a:bodyPr>
            <a:normAutofit/>
          </a:bodyPr>
          <a:lstStyle/>
          <a:p>
            <a:pPr>
              <a:lnSpc>
                <a:spcPct val="100000"/>
              </a:lnSpc>
              <a:spcAft>
                <a:spcPts val="600"/>
              </a:spcAft>
            </a:pPr>
            <a:r>
              <a:rPr lang="de-DE" dirty="0"/>
              <a:t>Wie das richtige Kontrastverhältnis ermitteln? </a:t>
            </a:r>
          </a:p>
        </p:txBody>
      </p:sp>
      <p:sp>
        <p:nvSpPr>
          <p:cNvPr id="3" name="Inhaltsplatzhalter 2"/>
          <p:cNvSpPr>
            <a:spLocks noGrp="1"/>
          </p:cNvSpPr>
          <p:nvPr>
            <p:ph idx="1"/>
          </p:nvPr>
        </p:nvSpPr>
        <p:spPr>
          <a:xfrm>
            <a:off x="838199" y="1893358"/>
            <a:ext cx="10940807" cy="4351338"/>
          </a:xfrm>
        </p:spPr>
        <p:txBody>
          <a:bodyPr>
            <a:normAutofit/>
          </a:bodyPr>
          <a:lstStyle/>
          <a:p>
            <a:pPr marL="0" indent="0">
              <a:lnSpc>
                <a:spcPct val="100000"/>
              </a:lnSpc>
              <a:spcAft>
                <a:spcPts val="1200"/>
              </a:spcAft>
              <a:buNone/>
            </a:pPr>
            <a:r>
              <a:rPr lang="en-US" b="1" dirty="0" err="1">
                <a:solidFill>
                  <a:srgbClr val="AC145A"/>
                </a:solidFill>
              </a:rPr>
              <a:t>Colour</a:t>
            </a:r>
            <a:r>
              <a:rPr lang="en-US" b="1" dirty="0">
                <a:solidFill>
                  <a:srgbClr val="AC145A"/>
                </a:solidFill>
              </a:rPr>
              <a:t> Contrast Analyser (CCA)</a:t>
            </a:r>
          </a:p>
          <a:p>
            <a:pPr>
              <a:lnSpc>
                <a:spcPct val="100000"/>
              </a:lnSpc>
              <a:spcAft>
                <a:spcPts val="200"/>
              </a:spcAft>
            </a:pPr>
            <a:r>
              <a:rPr lang="de-DE" sz="2400" dirty="0"/>
              <a:t>kostenloses Tool zur Farbkontrastprüfung</a:t>
            </a:r>
            <a:br>
              <a:rPr lang="de-DE" sz="2400" dirty="0"/>
            </a:br>
            <a:r>
              <a:rPr lang="de-DE" sz="2400" dirty="0"/>
              <a:t>für Windows und Mac </a:t>
            </a:r>
          </a:p>
          <a:p>
            <a:pPr>
              <a:lnSpc>
                <a:spcPct val="100000"/>
              </a:lnSpc>
              <a:spcAft>
                <a:spcPts val="200"/>
              </a:spcAft>
            </a:pPr>
            <a:r>
              <a:rPr lang="de-DE" sz="2400" dirty="0"/>
              <a:t>checkt Kontrastverhältnisse nach </a:t>
            </a:r>
            <a:br>
              <a:rPr lang="de-DE" sz="2400" dirty="0"/>
            </a:br>
            <a:r>
              <a:rPr lang="de-DE" sz="2400" dirty="0"/>
              <a:t>WCAG-Standard</a:t>
            </a:r>
          </a:p>
          <a:p>
            <a:pPr marL="0" indent="0">
              <a:lnSpc>
                <a:spcPct val="100000"/>
              </a:lnSpc>
              <a:buNone/>
            </a:pPr>
            <a:endParaRPr lang="de-DE" sz="2400" dirty="0"/>
          </a:p>
          <a:p>
            <a:pPr marL="0" indent="0">
              <a:lnSpc>
                <a:spcPct val="100000"/>
              </a:lnSpc>
              <a:buNone/>
            </a:pPr>
            <a:r>
              <a:rPr lang="en-US" sz="2400" dirty="0" err="1"/>
              <a:t>Hier</a:t>
            </a:r>
            <a:r>
              <a:rPr lang="en-US" sz="2400" dirty="0"/>
              <a:t> </a:t>
            </a:r>
            <a:r>
              <a:rPr lang="en-US" sz="2400" dirty="0" err="1"/>
              <a:t>geht</a:t>
            </a:r>
            <a:r>
              <a:rPr lang="en-US" sz="2400" dirty="0"/>
              <a:t> </a:t>
            </a:r>
            <a:r>
              <a:rPr lang="en-US" sz="2400" dirty="0" err="1"/>
              <a:t>es</a:t>
            </a:r>
            <a:r>
              <a:rPr lang="en-US" sz="2400" dirty="0"/>
              <a:t> </a:t>
            </a:r>
            <a:r>
              <a:rPr lang="en-US" sz="2400" dirty="0" err="1"/>
              <a:t>zum</a:t>
            </a:r>
            <a:r>
              <a:rPr lang="en-US" sz="2400" dirty="0"/>
              <a:t> </a:t>
            </a:r>
            <a:r>
              <a:rPr lang="en-US" sz="2400" dirty="0">
                <a:hlinkClick r:id="rId4"/>
              </a:rPr>
              <a:t>Color Contrast Analyser</a:t>
            </a:r>
            <a:r>
              <a:rPr lang="en-US" sz="2400" dirty="0"/>
              <a:t>.</a:t>
            </a:r>
          </a:p>
        </p:txBody>
      </p:sp>
      <p:sp>
        <p:nvSpPr>
          <p:cNvPr id="7" name="Rechteck 6"/>
          <p:cNvSpPr/>
          <p:nvPr/>
        </p:nvSpPr>
        <p:spPr>
          <a:xfrm>
            <a:off x="838199" y="6378275"/>
            <a:ext cx="1553952" cy="307777"/>
          </a:xfrm>
          <a:prstGeom prst="rect">
            <a:avLst/>
          </a:prstGeom>
        </p:spPr>
        <p:txBody>
          <a:bodyPr wrap="none">
            <a:spAutoFit/>
          </a:bodyPr>
          <a:lstStyle/>
          <a:p>
            <a:r>
              <a:rPr lang="de-DE" sz="1400" dirty="0">
                <a:solidFill>
                  <a:srgbClr val="003057"/>
                </a:solidFill>
              </a:rPr>
              <a:t>Bildquelle: </a:t>
            </a:r>
            <a:r>
              <a:rPr lang="de-DE" sz="1400" dirty="0" err="1">
                <a:solidFill>
                  <a:srgbClr val="003057"/>
                </a:solidFill>
                <a:hlinkClick r:id="rId5"/>
              </a:rPr>
              <a:t>Vispero</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13</a:t>
            </a:fld>
            <a:endParaRPr lang="de-DE"/>
          </a:p>
        </p:txBody>
      </p:sp>
    </p:spTree>
    <p:extLst>
      <p:ext uri="{BB962C8B-B14F-4D97-AF65-F5344CB8AC3E}">
        <p14:creationId xmlns:p14="http://schemas.microsoft.com/office/powerpoint/2010/main" val="124154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Bildgestaltung</a:t>
            </a:r>
          </a:p>
        </p:txBody>
      </p:sp>
      <p:sp>
        <p:nvSpPr>
          <p:cNvPr id="3" name="Text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09850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Diversitätssensible Bildgestaltung</a:t>
            </a:r>
          </a:p>
        </p:txBody>
      </p:sp>
      <p:sp>
        <p:nvSpPr>
          <p:cNvPr id="3" name="Inhaltsplatzhalter 2"/>
          <p:cNvSpPr>
            <a:spLocks noGrp="1"/>
          </p:cNvSpPr>
          <p:nvPr>
            <p:ph idx="1"/>
          </p:nvPr>
        </p:nvSpPr>
        <p:spPr/>
        <p:txBody>
          <a:bodyPr>
            <a:normAutofit/>
          </a:bodyPr>
          <a:lstStyle/>
          <a:p>
            <a:pPr marL="0" indent="0">
              <a:lnSpc>
                <a:spcPct val="108000"/>
              </a:lnSpc>
              <a:spcBef>
                <a:spcPts val="0"/>
              </a:spcBef>
              <a:buNone/>
            </a:pPr>
            <a:r>
              <a:rPr lang="de-DE" b="1" dirty="0">
                <a:solidFill>
                  <a:srgbClr val="AC145A"/>
                </a:solidFill>
              </a:rPr>
              <a:t>Wir wollen:</a:t>
            </a:r>
          </a:p>
          <a:p>
            <a:pPr marL="0" indent="0">
              <a:lnSpc>
                <a:spcPct val="108000"/>
              </a:lnSpc>
              <a:spcBef>
                <a:spcPts val="0"/>
              </a:spcBef>
              <a:spcAft>
                <a:spcPts val="1200"/>
              </a:spcAft>
              <a:buNone/>
            </a:pPr>
            <a:r>
              <a:rPr lang="de-DE" b="1" dirty="0">
                <a:solidFill>
                  <a:srgbClr val="AC145A"/>
                </a:solidFill>
              </a:rPr>
              <a:t>Diversität abbilden, ohne Stereotype zu reproduzieren</a:t>
            </a:r>
          </a:p>
          <a:p>
            <a:pPr>
              <a:lnSpc>
                <a:spcPct val="108000"/>
              </a:lnSpc>
              <a:spcBef>
                <a:spcPts val="0"/>
              </a:spcBef>
              <a:spcAft>
                <a:spcPts val="600"/>
              </a:spcAft>
            </a:pPr>
            <a:r>
              <a:rPr lang="de-DE" sz="2400" dirty="0"/>
              <a:t>Rollstuhlfahrer*in ist nicht </a:t>
            </a:r>
          </a:p>
          <a:p>
            <a:pPr lvl="1">
              <a:lnSpc>
                <a:spcPct val="108000"/>
              </a:lnSpc>
              <a:spcBef>
                <a:spcPts val="0"/>
              </a:spcBef>
              <a:spcAft>
                <a:spcPts val="600"/>
              </a:spcAft>
            </a:pPr>
            <a:r>
              <a:rPr lang="de-DE" sz="2000" dirty="0">
                <a:solidFill>
                  <a:srgbClr val="003057"/>
                </a:solidFill>
              </a:rPr>
              <a:t>„an den Rollstuhl gefesselt“</a:t>
            </a:r>
          </a:p>
          <a:p>
            <a:pPr lvl="1">
              <a:lnSpc>
                <a:spcPct val="108000"/>
              </a:lnSpc>
              <a:spcBef>
                <a:spcPts val="0"/>
              </a:spcBef>
              <a:spcAft>
                <a:spcPts val="600"/>
              </a:spcAft>
            </a:pPr>
            <a:r>
              <a:rPr lang="de-DE" sz="2000" dirty="0">
                <a:solidFill>
                  <a:srgbClr val="003057"/>
                </a:solidFill>
              </a:rPr>
              <a:t>hilflos, sondern selbstbestimmt</a:t>
            </a:r>
          </a:p>
          <a:p>
            <a:pPr lvl="1">
              <a:lnSpc>
                <a:spcPct val="108000"/>
              </a:lnSpc>
              <a:spcBef>
                <a:spcPts val="0"/>
              </a:spcBef>
              <a:spcAft>
                <a:spcPts val="1200"/>
              </a:spcAft>
            </a:pPr>
            <a:r>
              <a:rPr lang="de-DE" sz="2000" dirty="0">
                <a:solidFill>
                  <a:srgbClr val="003057"/>
                </a:solidFill>
              </a:rPr>
              <a:t>nicht starr, sondern in Bewegung</a:t>
            </a:r>
          </a:p>
          <a:p>
            <a:pPr>
              <a:lnSpc>
                <a:spcPct val="108000"/>
              </a:lnSpc>
              <a:spcBef>
                <a:spcPts val="0"/>
              </a:spcBef>
              <a:spcAft>
                <a:spcPts val="600"/>
              </a:spcAft>
            </a:pPr>
            <a:r>
              <a:rPr lang="de-DE" sz="2400" dirty="0"/>
              <a:t>Rollstuhl schränkt nicht ein, sondern ermöglicht </a:t>
            </a:r>
            <a:br>
              <a:rPr lang="de-DE" sz="2400" dirty="0"/>
            </a:br>
            <a:r>
              <a:rPr lang="de-DE" sz="2400" dirty="0"/>
              <a:t>Mobilität und Flexibilität</a:t>
            </a:r>
          </a:p>
        </p:txBody>
      </p:sp>
      <p:pic>
        <p:nvPicPr>
          <p:cNvPr id="12" name="Grafik 11" descr="Piktogramm 1: Mensch im Rollstuhl im Seitenprofil, aufrecht sitzend, Arme nach vorn angewinkel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0661" y="1949797"/>
            <a:ext cx="1647122" cy="1656256"/>
          </a:xfrm>
          <a:prstGeom prst="rect">
            <a:avLst/>
          </a:prstGeom>
        </p:spPr>
      </p:pic>
      <p:sp>
        <p:nvSpPr>
          <p:cNvPr id="13" name="Rechteck 12"/>
          <p:cNvSpPr/>
          <p:nvPr/>
        </p:nvSpPr>
        <p:spPr>
          <a:xfrm>
            <a:off x="10254247" y="3834131"/>
            <a:ext cx="519951" cy="461665"/>
          </a:xfrm>
          <a:prstGeom prst="rect">
            <a:avLst/>
          </a:prstGeom>
        </p:spPr>
        <p:txBody>
          <a:bodyPr wrap="none">
            <a:spAutoFit/>
          </a:bodyPr>
          <a:lstStyle/>
          <a:p>
            <a:r>
              <a:rPr lang="de-DE" sz="2400" dirty="0">
                <a:solidFill>
                  <a:srgbClr val="003057"/>
                </a:solidFill>
              </a:rPr>
              <a:t>vs.</a:t>
            </a:r>
          </a:p>
        </p:txBody>
      </p:sp>
      <p:pic>
        <p:nvPicPr>
          <p:cNvPr id="10" name="Grafik 9" descr="Piktogramm 2: Mensch im Rollstuhl im Seitenprofil, Oberkörper leicht nach vorn gebeugt, die Arme nach hinten angewickelt"/>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5196" y="4523874"/>
            <a:ext cx="1658053" cy="1653089"/>
          </a:xfrm>
          <a:prstGeom prst="rect">
            <a:avLst/>
          </a:prstGeom>
        </p:spPr>
      </p:pic>
      <p:sp>
        <p:nvSpPr>
          <p:cNvPr id="11" name="Rechteck 10"/>
          <p:cNvSpPr/>
          <p:nvPr/>
        </p:nvSpPr>
        <p:spPr>
          <a:xfrm>
            <a:off x="838199" y="6378275"/>
            <a:ext cx="4744056" cy="307777"/>
          </a:xfrm>
          <a:prstGeom prst="rect">
            <a:avLst/>
          </a:prstGeom>
        </p:spPr>
        <p:txBody>
          <a:bodyPr wrap="none">
            <a:spAutoFit/>
          </a:bodyPr>
          <a:lstStyle/>
          <a:p>
            <a:r>
              <a:rPr lang="de-DE" sz="1400" dirty="0">
                <a:solidFill>
                  <a:srgbClr val="003057"/>
                </a:solidFill>
              </a:rPr>
              <a:t>Bildquelle: </a:t>
            </a:r>
            <a:r>
              <a:rPr lang="de-DE" sz="1400" dirty="0">
                <a:solidFill>
                  <a:srgbClr val="003057"/>
                </a:solidFill>
                <a:hlinkClick r:id="rId5"/>
              </a:rPr>
              <a:t>Zeit-Artikel: Ein Piktogramm wird dynamisch (2014)</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15</a:t>
            </a:fld>
            <a:endParaRPr lang="de-DE"/>
          </a:p>
        </p:txBody>
      </p:sp>
    </p:spTree>
    <p:extLst>
      <p:ext uri="{BB962C8B-B14F-4D97-AF65-F5344CB8AC3E}">
        <p14:creationId xmlns:p14="http://schemas.microsoft.com/office/powerpoint/2010/main" val="113872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Authentisch: ja oder nein?</a:t>
            </a:r>
          </a:p>
        </p:txBody>
      </p:sp>
      <p:sp>
        <p:nvSpPr>
          <p:cNvPr id="3" name="Inhaltsplatzhalter 2"/>
          <p:cNvSpPr>
            <a:spLocks noGrp="1"/>
          </p:cNvSpPr>
          <p:nvPr>
            <p:ph sz="half" idx="1"/>
          </p:nvPr>
        </p:nvSpPr>
        <p:spPr/>
        <p:txBody>
          <a:bodyPr/>
          <a:lstStyle/>
          <a:p>
            <a:pPr marL="0" indent="0">
              <a:lnSpc>
                <a:spcPct val="108000"/>
              </a:lnSpc>
              <a:spcBef>
                <a:spcPts val="0"/>
              </a:spcBef>
              <a:spcAft>
                <a:spcPts val="1200"/>
              </a:spcAft>
              <a:buNone/>
            </a:pPr>
            <a:r>
              <a:rPr lang="de-DE" b="1" dirty="0">
                <a:solidFill>
                  <a:srgbClr val="AC145A"/>
                </a:solidFill>
              </a:rPr>
              <a:t>Lasst uns gemeinsam überlegen:</a:t>
            </a:r>
          </a:p>
          <a:p>
            <a:pPr>
              <a:lnSpc>
                <a:spcPct val="108000"/>
              </a:lnSpc>
              <a:spcBef>
                <a:spcPts val="0"/>
              </a:spcBef>
              <a:spcAft>
                <a:spcPts val="600"/>
              </a:spcAft>
            </a:pPr>
            <a:r>
              <a:rPr lang="de-DE" sz="2400" dirty="0"/>
              <a:t>Welchen Eindruck erweckt das Bild?</a:t>
            </a:r>
          </a:p>
          <a:p>
            <a:pPr>
              <a:lnSpc>
                <a:spcPct val="108000"/>
              </a:lnSpc>
              <a:spcBef>
                <a:spcPts val="0"/>
              </a:spcBef>
            </a:pPr>
            <a:r>
              <a:rPr lang="de-DE" sz="2400" dirty="0"/>
              <a:t>Würdet ihr es auf eurer Webseite verwenden?</a:t>
            </a:r>
          </a:p>
        </p:txBody>
      </p:sp>
      <p:pic>
        <p:nvPicPr>
          <p:cNvPr id="6" name="Bildplatzhalter 5" descr="Foto: Drei Personen schauen auf einem Laptop an einem Tisch in einem modernen Gebäude mit großen Fenstern. Eine Person sitzt im Rollstuhl und tippt auf der Tastatur, während die beiden anderen daneben stehen und sich zum Bildschirm runterbeugen."/>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p:pic>
      <p:sp>
        <p:nvSpPr>
          <p:cNvPr id="7" name="Rechteck 6"/>
          <p:cNvSpPr/>
          <p:nvPr/>
        </p:nvSpPr>
        <p:spPr>
          <a:xfrm>
            <a:off x="838199" y="6378275"/>
            <a:ext cx="2430281" cy="307777"/>
          </a:xfrm>
          <a:prstGeom prst="rect">
            <a:avLst/>
          </a:prstGeom>
        </p:spPr>
        <p:txBody>
          <a:bodyPr wrap="none">
            <a:spAutoFit/>
          </a:bodyPr>
          <a:lstStyle/>
          <a:p>
            <a:r>
              <a:rPr lang="de-DE" sz="1400" dirty="0">
                <a:solidFill>
                  <a:srgbClr val="003057"/>
                </a:solidFill>
              </a:rPr>
              <a:t>Bildquelle: </a:t>
            </a:r>
            <a:r>
              <a:rPr lang="de-DE" sz="1400" dirty="0">
                <a:solidFill>
                  <a:srgbClr val="003057"/>
                </a:solidFill>
                <a:hlinkClick r:id="rId3"/>
              </a:rPr>
              <a:t>Halfpoint auf iStock</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16</a:t>
            </a:fld>
            <a:endParaRPr lang="de-DE"/>
          </a:p>
        </p:txBody>
      </p:sp>
    </p:spTree>
    <p:extLst>
      <p:ext uri="{BB962C8B-B14F-4D97-AF65-F5344CB8AC3E}">
        <p14:creationId xmlns:p14="http://schemas.microsoft.com/office/powerpoint/2010/main" val="119231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Das Problem mit Stockbildern</a:t>
            </a:r>
          </a:p>
        </p:txBody>
      </p:sp>
      <p:sp>
        <p:nvSpPr>
          <p:cNvPr id="3" name="Inhaltsplatzhalter 2"/>
          <p:cNvSpPr>
            <a:spLocks noGrp="1"/>
          </p:cNvSpPr>
          <p:nvPr>
            <p:ph sz="half" idx="1"/>
          </p:nvPr>
        </p:nvSpPr>
        <p:spPr/>
        <p:txBody>
          <a:bodyPr/>
          <a:lstStyle/>
          <a:p>
            <a:pPr marL="0" indent="0">
              <a:lnSpc>
                <a:spcPct val="108000"/>
              </a:lnSpc>
              <a:spcBef>
                <a:spcPts val="0"/>
              </a:spcBef>
              <a:spcAft>
                <a:spcPts val="1200"/>
              </a:spcAft>
              <a:buNone/>
            </a:pPr>
            <a:r>
              <a:rPr lang="de-DE" b="1" dirty="0">
                <a:solidFill>
                  <a:srgbClr val="AC145A"/>
                </a:solidFill>
              </a:rPr>
              <a:t>Vorherige Bildauswahl überdenken</a:t>
            </a:r>
          </a:p>
          <a:p>
            <a:pPr>
              <a:lnSpc>
                <a:spcPct val="108000"/>
              </a:lnSpc>
              <a:spcBef>
                <a:spcPts val="0"/>
              </a:spcBef>
              <a:spcAft>
                <a:spcPts val="600"/>
              </a:spcAft>
            </a:pPr>
            <a:r>
              <a:rPr lang="de-DE" sz="2400" dirty="0"/>
              <a:t>oft Models, die selbst keine Behinderung haben</a:t>
            </a:r>
          </a:p>
          <a:p>
            <a:pPr defTabSz="625475">
              <a:lnSpc>
                <a:spcPct val="108000"/>
              </a:lnSpc>
              <a:spcBef>
                <a:spcPts val="0"/>
              </a:spcBef>
              <a:spcAft>
                <a:spcPts val="600"/>
              </a:spcAft>
            </a:pPr>
            <a:r>
              <a:rPr lang="de-DE" sz="2400" dirty="0"/>
              <a:t>keine authentische Darstellung</a:t>
            </a:r>
            <a:br>
              <a:rPr lang="de-DE" sz="2400" dirty="0"/>
            </a:br>
            <a:r>
              <a:rPr lang="de-DE" sz="2400" dirty="0">
                <a:sym typeface="Wingdings" panose="05000000000000000000" pitchFamily="2" charset="2"/>
              </a:rPr>
              <a:t> das k</a:t>
            </a:r>
            <a:r>
              <a:rPr lang="de-DE" sz="2400" dirty="0"/>
              <a:t>ann sich auf Betroffene im 	Alltag auswirken</a:t>
            </a:r>
          </a:p>
        </p:txBody>
      </p:sp>
      <p:pic>
        <p:nvPicPr>
          <p:cNvPr id="6" name="Bildplatzhalter 5" descr="Foto: Eine Frau sitzt an einem Tisch vor einem geöffneten Laptop. Neben ihr steht ein Mann, sie schauen sich an. Im Hintergrund läuft ein Mann entlang mit zwei Schnellheftern in den Händen. "/>
          <p:cNvPicPr>
            <a:picLocks noGrp="1" noChangeAspect="1"/>
          </p:cNvPicPr>
          <p:nvPr>
            <p:ph type="pic" idx="13"/>
          </p:nvPr>
        </p:nvPicPr>
        <p:blipFill>
          <a:blip r:embed="rId2" cstate="screen">
            <a:extLst>
              <a:ext uri="{28A0092B-C50C-407E-A947-70E740481C1C}">
                <a14:useLocalDpi xmlns:a14="http://schemas.microsoft.com/office/drawing/2010/main"/>
              </a:ext>
            </a:extLst>
          </a:blip>
          <a:stretch>
            <a:fillRect/>
          </a:stretch>
        </p:blipFill>
        <p:spPr>
          <a:xfrm>
            <a:off x="6184215" y="2138185"/>
            <a:ext cx="5594791" cy="3726218"/>
          </a:xfrm>
        </p:spPr>
      </p:pic>
      <p:sp>
        <p:nvSpPr>
          <p:cNvPr id="7" name="Rechteck 6"/>
          <p:cNvSpPr/>
          <p:nvPr/>
        </p:nvSpPr>
        <p:spPr>
          <a:xfrm>
            <a:off x="838199" y="6378275"/>
            <a:ext cx="2430281" cy="307777"/>
          </a:xfrm>
          <a:prstGeom prst="rect">
            <a:avLst/>
          </a:prstGeom>
        </p:spPr>
        <p:txBody>
          <a:bodyPr wrap="none">
            <a:spAutoFit/>
          </a:bodyPr>
          <a:lstStyle/>
          <a:p>
            <a:r>
              <a:rPr lang="de-DE" sz="1400" dirty="0">
                <a:solidFill>
                  <a:srgbClr val="003057"/>
                </a:solidFill>
              </a:rPr>
              <a:t>Bildquelle: </a:t>
            </a:r>
            <a:r>
              <a:rPr lang="de-DE" sz="1400" dirty="0">
                <a:solidFill>
                  <a:srgbClr val="003057"/>
                </a:solidFill>
                <a:hlinkClick r:id="rId3"/>
              </a:rPr>
              <a:t>Halfpoint auf iStock</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17</a:t>
            </a:fld>
            <a:endParaRPr lang="de-DE"/>
          </a:p>
        </p:txBody>
      </p:sp>
    </p:spTree>
    <p:extLst>
      <p:ext uri="{BB962C8B-B14F-4D97-AF65-F5344CB8AC3E}">
        <p14:creationId xmlns:p14="http://schemas.microsoft.com/office/powerpoint/2010/main" val="396830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Worauf ausweichen?</a:t>
            </a:r>
          </a:p>
        </p:txBody>
      </p:sp>
      <p:sp>
        <p:nvSpPr>
          <p:cNvPr id="3" name="Inhaltsplatzhalter 2"/>
          <p:cNvSpPr>
            <a:spLocks noGrp="1"/>
          </p:cNvSpPr>
          <p:nvPr>
            <p:ph sz="half" idx="1"/>
          </p:nvPr>
        </p:nvSpPr>
        <p:spPr>
          <a:xfrm>
            <a:off x="838200" y="1825625"/>
            <a:ext cx="5334000" cy="4351338"/>
          </a:xfrm>
        </p:spPr>
        <p:txBody>
          <a:bodyPr>
            <a:noAutofit/>
          </a:bodyPr>
          <a:lstStyle/>
          <a:p>
            <a:r>
              <a:rPr lang="de-DE" sz="1800" b="1" dirty="0" err="1">
                <a:hlinkClick r:id="rId3"/>
              </a:rPr>
              <a:t>Disabled</a:t>
            </a:r>
            <a:r>
              <a:rPr lang="de-DE" sz="1800" b="1" dirty="0">
                <a:hlinkClick r:id="rId3"/>
              </a:rPr>
              <a:t> </a:t>
            </a:r>
            <a:r>
              <a:rPr lang="de-DE" sz="1800" b="1" dirty="0" err="1">
                <a:hlinkClick r:id="rId3"/>
              </a:rPr>
              <a:t>and</a:t>
            </a:r>
            <a:r>
              <a:rPr lang="de-DE" sz="1800" b="1" dirty="0">
                <a:hlinkClick r:id="rId3"/>
              </a:rPr>
              <a:t> </a:t>
            </a:r>
            <a:r>
              <a:rPr lang="de-DE" sz="1800" b="1" dirty="0" err="1">
                <a:hlinkClick r:id="rId3"/>
              </a:rPr>
              <a:t>here</a:t>
            </a:r>
            <a:r>
              <a:rPr lang="de-DE" sz="1800" b="1" dirty="0">
                <a:hlinkClick r:id="rId3"/>
              </a:rPr>
              <a:t> Collection</a:t>
            </a:r>
            <a:r>
              <a:rPr lang="de-DE" sz="1800" dirty="0"/>
              <a:t/>
            </a:r>
            <a:br>
              <a:rPr lang="de-DE" sz="1800" dirty="0"/>
            </a:br>
            <a:r>
              <a:rPr lang="de-DE" sz="1800" dirty="0" err="1"/>
              <a:t>Illus</a:t>
            </a:r>
            <a:r>
              <a:rPr lang="de-DE" sz="1800" dirty="0"/>
              <a:t> / Fotos mit </a:t>
            </a:r>
            <a:r>
              <a:rPr lang="de-DE" sz="1800" dirty="0" err="1"/>
              <a:t>people</a:t>
            </a:r>
            <a:r>
              <a:rPr lang="de-DE" sz="1800" dirty="0"/>
              <a:t> </a:t>
            </a:r>
            <a:r>
              <a:rPr lang="de-DE" sz="1800" dirty="0" err="1"/>
              <a:t>of</a:t>
            </a:r>
            <a:r>
              <a:rPr lang="de-DE" sz="1800" dirty="0"/>
              <a:t> </a:t>
            </a:r>
            <a:r>
              <a:rPr lang="de-DE" sz="1800" dirty="0" err="1"/>
              <a:t>color</a:t>
            </a:r>
            <a:r>
              <a:rPr lang="de-DE" sz="1800" dirty="0"/>
              <a:t> mit Behinderungen,</a:t>
            </a:r>
            <a:br>
              <a:rPr lang="de-DE" sz="1800" dirty="0"/>
            </a:br>
            <a:r>
              <a:rPr lang="de-DE" sz="1800" dirty="0"/>
              <a:t>CC-BY-Lizenz</a:t>
            </a:r>
          </a:p>
          <a:p>
            <a:r>
              <a:rPr lang="de-DE" sz="1800" b="1" dirty="0" err="1">
                <a:hlinkClick r:id="rId4"/>
              </a:rPr>
              <a:t>Nappy</a:t>
            </a:r>
            <a:r>
              <a:rPr lang="de-DE" sz="1800" dirty="0"/>
              <a:t/>
            </a:r>
            <a:br>
              <a:rPr lang="de-DE" sz="1800" dirty="0"/>
            </a:br>
            <a:r>
              <a:rPr lang="de-DE" sz="1800" dirty="0"/>
              <a:t>Stockfotos mit </a:t>
            </a:r>
            <a:r>
              <a:rPr lang="de-DE" sz="1800" dirty="0" err="1"/>
              <a:t>people</a:t>
            </a:r>
            <a:r>
              <a:rPr lang="de-DE" sz="1800" dirty="0"/>
              <a:t> </a:t>
            </a:r>
            <a:r>
              <a:rPr lang="de-DE" sz="1800" dirty="0" err="1"/>
              <a:t>of</a:t>
            </a:r>
            <a:r>
              <a:rPr lang="de-DE" sz="1800" dirty="0"/>
              <a:t> </a:t>
            </a:r>
            <a:r>
              <a:rPr lang="de-DE" sz="1800" dirty="0" err="1"/>
              <a:t>color</a:t>
            </a:r>
            <a:r>
              <a:rPr lang="de-DE" sz="1800" dirty="0"/>
              <a:t>, CC0-Lizenz</a:t>
            </a:r>
          </a:p>
          <a:p>
            <a:r>
              <a:rPr lang="de-DE" sz="1800" b="1" dirty="0">
                <a:hlinkClick r:id="rId5"/>
              </a:rPr>
              <a:t>PICNOI</a:t>
            </a:r>
            <a:r>
              <a:rPr lang="de-DE" sz="1800" dirty="0"/>
              <a:t/>
            </a:r>
            <a:br>
              <a:rPr lang="de-DE" sz="1800" dirty="0"/>
            </a:br>
            <a:r>
              <a:rPr lang="de-DE" sz="1800" dirty="0"/>
              <a:t>Stockfotos mit </a:t>
            </a:r>
            <a:r>
              <a:rPr lang="de-DE" sz="1800" dirty="0" err="1"/>
              <a:t>people</a:t>
            </a:r>
            <a:r>
              <a:rPr lang="de-DE" sz="1800" dirty="0"/>
              <a:t> </a:t>
            </a:r>
            <a:r>
              <a:rPr lang="de-DE" sz="1800" dirty="0" err="1"/>
              <a:t>of</a:t>
            </a:r>
            <a:r>
              <a:rPr lang="de-DE" sz="1800" dirty="0"/>
              <a:t> </a:t>
            </a:r>
            <a:r>
              <a:rPr lang="de-DE" sz="1800" dirty="0" err="1"/>
              <a:t>color</a:t>
            </a:r>
            <a:r>
              <a:rPr lang="de-DE" sz="1800" dirty="0"/>
              <a:t>, CC-BY-Lizenz</a:t>
            </a:r>
          </a:p>
          <a:p>
            <a:r>
              <a:rPr lang="de-DE" sz="1800" b="1" dirty="0">
                <a:hlinkClick r:id="rId6"/>
              </a:rPr>
              <a:t>UK Black Tech</a:t>
            </a:r>
            <a:r>
              <a:rPr lang="de-DE" sz="1800" dirty="0"/>
              <a:t/>
            </a:r>
            <a:br>
              <a:rPr lang="de-DE" sz="1800" dirty="0"/>
            </a:br>
            <a:r>
              <a:rPr lang="de-DE" sz="1800" dirty="0"/>
              <a:t>Stockfotos mit </a:t>
            </a:r>
            <a:r>
              <a:rPr lang="de-DE" sz="1800" dirty="0" err="1"/>
              <a:t>people</a:t>
            </a:r>
            <a:r>
              <a:rPr lang="de-DE" sz="1800" dirty="0"/>
              <a:t> </a:t>
            </a:r>
            <a:r>
              <a:rPr lang="de-DE" sz="1800" dirty="0" err="1"/>
              <a:t>of</a:t>
            </a:r>
            <a:r>
              <a:rPr lang="de-DE" sz="1800" dirty="0"/>
              <a:t> </a:t>
            </a:r>
            <a:r>
              <a:rPr lang="de-DE" sz="1800" dirty="0" err="1"/>
              <a:t>color</a:t>
            </a:r>
            <a:r>
              <a:rPr lang="de-DE" sz="1800" dirty="0"/>
              <a:t> in Unterrichtssituationen und technischen Geräten, </a:t>
            </a:r>
            <a:br>
              <a:rPr lang="de-DE" sz="1800" dirty="0"/>
            </a:br>
            <a:r>
              <a:rPr lang="de-DE" sz="1800" dirty="0"/>
              <a:t>CC-BY-Lizenz</a:t>
            </a:r>
          </a:p>
          <a:p>
            <a:r>
              <a:rPr lang="de-DE" sz="1800" b="1" dirty="0">
                <a:hlinkClick r:id="rId7"/>
              </a:rPr>
              <a:t>Women </a:t>
            </a:r>
            <a:r>
              <a:rPr lang="de-DE" sz="1800" b="1" dirty="0" err="1">
                <a:hlinkClick r:id="rId7"/>
              </a:rPr>
              <a:t>of</a:t>
            </a:r>
            <a:r>
              <a:rPr lang="de-DE" sz="1800" b="1" dirty="0">
                <a:hlinkClick r:id="rId7"/>
              </a:rPr>
              <a:t> </a:t>
            </a:r>
            <a:r>
              <a:rPr lang="de-DE" sz="1800" b="1" dirty="0" err="1">
                <a:hlinkClick r:id="rId7"/>
              </a:rPr>
              <a:t>color</a:t>
            </a:r>
            <a:r>
              <a:rPr lang="de-DE" sz="1800" b="1" dirty="0">
                <a:hlinkClick r:id="rId7"/>
              </a:rPr>
              <a:t> in Tech</a:t>
            </a:r>
            <a:r>
              <a:rPr lang="de-DE" sz="1800" dirty="0"/>
              <a:t/>
            </a:r>
            <a:br>
              <a:rPr lang="de-DE" sz="1800" dirty="0"/>
            </a:br>
            <a:r>
              <a:rPr lang="de-DE" sz="1800" dirty="0"/>
              <a:t>Stockfotos mit </a:t>
            </a:r>
            <a:r>
              <a:rPr lang="de-DE" sz="1800" dirty="0" err="1"/>
              <a:t>women</a:t>
            </a:r>
            <a:r>
              <a:rPr lang="de-DE" sz="1800" dirty="0"/>
              <a:t> </a:t>
            </a:r>
            <a:r>
              <a:rPr lang="de-DE" sz="1800" dirty="0" err="1"/>
              <a:t>of</a:t>
            </a:r>
            <a:r>
              <a:rPr lang="de-DE" sz="1800" dirty="0"/>
              <a:t> </a:t>
            </a:r>
            <a:r>
              <a:rPr lang="de-DE" sz="1800" dirty="0" err="1"/>
              <a:t>color</a:t>
            </a:r>
            <a:r>
              <a:rPr lang="de-DE" sz="1800" dirty="0"/>
              <a:t> in Arbeitssituationen,</a:t>
            </a:r>
            <a:br>
              <a:rPr lang="de-DE" sz="1800" dirty="0"/>
            </a:br>
            <a:r>
              <a:rPr lang="de-DE" sz="1800" dirty="0"/>
              <a:t>CC-BY-Lizenz</a:t>
            </a:r>
            <a:br>
              <a:rPr lang="de-DE" sz="1800" dirty="0"/>
            </a:br>
            <a:endParaRPr lang="de-DE" sz="1800" dirty="0"/>
          </a:p>
        </p:txBody>
      </p:sp>
      <p:sp>
        <p:nvSpPr>
          <p:cNvPr id="4" name="Inhaltsplatzhalter 3"/>
          <p:cNvSpPr>
            <a:spLocks noGrp="1"/>
          </p:cNvSpPr>
          <p:nvPr>
            <p:ph sz="half" idx="2"/>
          </p:nvPr>
        </p:nvSpPr>
        <p:spPr/>
        <p:txBody>
          <a:bodyPr>
            <a:noAutofit/>
          </a:bodyPr>
          <a:lstStyle/>
          <a:p>
            <a:r>
              <a:rPr lang="de-DE" sz="1800" b="1" dirty="0">
                <a:hlinkClick r:id="rId8"/>
              </a:rPr>
              <a:t>The </a:t>
            </a:r>
            <a:r>
              <a:rPr lang="de-DE" sz="1800" b="1" dirty="0" err="1">
                <a:hlinkClick r:id="rId8"/>
              </a:rPr>
              <a:t>cender</a:t>
            </a:r>
            <a:r>
              <a:rPr lang="de-DE" sz="1800" b="1" dirty="0">
                <a:hlinkClick r:id="rId8"/>
              </a:rPr>
              <a:t> </a:t>
            </a:r>
            <a:r>
              <a:rPr lang="de-DE" sz="1800" b="1" dirty="0" err="1">
                <a:hlinkClick r:id="rId8"/>
              </a:rPr>
              <a:t>spectrum</a:t>
            </a:r>
            <a:r>
              <a:rPr lang="de-DE" sz="1800" b="1" dirty="0">
                <a:hlinkClick r:id="rId8"/>
              </a:rPr>
              <a:t> </a:t>
            </a:r>
            <a:r>
              <a:rPr lang="de-DE" sz="1800" b="1" dirty="0" err="1">
                <a:hlinkClick r:id="rId8"/>
              </a:rPr>
              <a:t>collection</a:t>
            </a:r>
            <a:r>
              <a:rPr lang="de-DE" sz="1800" dirty="0"/>
              <a:t/>
            </a:r>
            <a:br>
              <a:rPr lang="de-DE" sz="1800" dirty="0"/>
            </a:br>
            <a:r>
              <a:rPr lang="de-DE" sz="1800" dirty="0"/>
              <a:t>Stockfotos mit Transgender- und </a:t>
            </a:r>
            <a:r>
              <a:rPr lang="de-DE" sz="1800" dirty="0" err="1"/>
              <a:t>Nonbinary</a:t>
            </a:r>
            <a:r>
              <a:rPr lang="de-DE" sz="1800" dirty="0"/>
              <a:t>-Models, </a:t>
            </a:r>
            <a:br>
              <a:rPr lang="de-DE" sz="1800" dirty="0"/>
            </a:br>
            <a:r>
              <a:rPr lang="de-DE" sz="1800" dirty="0"/>
              <a:t>CC BY-NC-ND 4.0-Lizenz </a:t>
            </a:r>
          </a:p>
          <a:p>
            <a:r>
              <a:rPr lang="de-DE" sz="1800" b="1" dirty="0">
                <a:hlinkClick r:id="rId9"/>
              </a:rPr>
              <a:t>Age-positive </a:t>
            </a:r>
            <a:r>
              <a:rPr lang="de-DE" sz="1800" b="1" dirty="0" err="1">
                <a:hlinkClick r:id="rId9"/>
              </a:rPr>
              <a:t>image</a:t>
            </a:r>
            <a:r>
              <a:rPr lang="de-DE" sz="1800" b="1" dirty="0">
                <a:hlinkClick r:id="rId9"/>
              </a:rPr>
              <a:t> </a:t>
            </a:r>
            <a:r>
              <a:rPr lang="de-DE" sz="1800" b="1" dirty="0" err="1">
                <a:hlinkClick r:id="rId9"/>
              </a:rPr>
              <a:t>library</a:t>
            </a:r>
            <a:r>
              <a:rPr lang="de-DE" sz="1800" dirty="0"/>
              <a:t/>
            </a:r>
            <a:br>
              <a:rPr lang="de-DE" sz="1800" dirty="0"/>
            </a:br>
            <a:r>
              <a:rPr lang="de-DE" sz="1800" dirty="0"/>
              <a:t>Stockfotos, zum Thema Alter(n), CC0-Lizenz</a:t>
            </a:r>
          </a:p>
          <a:p>
            <a:r>
              <a:rPr lang="de-DE" sz="1800" b="1" dirty="0" err="1">
                <a:hlinkClick r:id="rId10"/>
              </a:rPr>
              <a:t>openpeeps</a:t>
            </a:r>
            <a:r>
              <a:rPr lang="de-DE" sz="1800" dirty="0"/>
              <a:t/>
            </a:r>
            <a:br>
              <a:rPr lang="de-DE" sz="1800" dirty="0"/>
            </a:br>
            <a:r>
              <a:rPr lang="de-DE" sz="1800" dirty="0"/>
              <a:t>selbst inklusive Illustrationen von Personen erstellen, CC0- Lizenz</a:t>
            </a:r>
          </a:p>
          <a:p>
            <a:r>
              <a:rPr lang="de-DE" sz="1800" b="1" dirty="0" err="1">
                <a:hlinkClick r:id="rId11"/>
              </a:rPr>
              <a:t>humaaans</a:t>
            </a:r>
            <a:r>
              <a:rPr lang="de-DE" sz="1800" dirty="0"/>
              <a:t/>
            </a:r>
            <a:br>
              <a:rPr lang="de-DE" sz="1800" dirty="0"/>
            </a:br>
            <a:r>
              <a:rPr lang="de-DE" sz="1800" dirty="0"/>
              <a:t>ähnlich wie bei </a:t>
            </a:r>
            <a:r>
              <a:rPr lang="de-DE" sz="1800" dirty="0" err="1"/>
              <a:t>openpeeps</a:t>
            </a:r>
            <a:r>
              <a:rPr lang="de-DE" sz="1800" dirty="0"/>
              <a:t> kann man sich hier selbst inklusive Illustrationen von Personen erstellen, </a:t>
            </a:r>
            <a:br>
              <a:rPr lang="de-DE" sz="1800" dirty="0"/>
            </a:br>
            <a:r>
              <a:rPr lang="de-DE" sz="1800" dirty="0"/>
              <a:t>CC0- Lizenz</a:t>
            </a:r>
          </a:p>
        </p:txBody>
      </p:sp>
      <p:sp>
        <p:nvSpPr>
          <p:cNvPr id="6" name="Rechteck 5"/>
          <p:cNvSpPr/>
          <p:nvPr/>
        </p:nvSpPr>
        <p:spPr>
          <a:xfrm>
            <a:off x="838199" y="6378275"/>
            <a:ext cx="8193461" cy="307777"/>
          </a:xfrm>
          <a:prstGeom prst="rect">
            <a:avLst/>
          </a:prstGeom>
        </p:spPr>
        <p:txBody>
          <a:bodyPr wrap="none">
            <a:spAutoFit/>
          </a:bodyPr>
          <a:lstStyle/>
          <a:p>
            <a:r>
              <a:rPr lang="de-DE" sz="1400" dirty="0">
                <a:solidFill>
                  <a:srgbClr val="003057"/>
                </a:solidFill>
              </a:rPr>
              <a:t>Anmerkung: </a:t>
            </a:r>
            <a:r>
              <a:rPr lang="de-DE" sz="1400" dirty="0">
                <a:solidFill>
                  <a:srgbClr val="003057"/>
                </a:solidFill>
                <a:hlinkClick r:id="rId12"/>
              </a:rPr>
              <a:t>Diese Empfehlungen wurden von der Heinrich Heine Universität Düsseldorf zusammengestellt.</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18</a:t>
            </a:fld>
            <a:endParaRPr lang="de-DE"/>
          </a:p>
        </p:txBody>
      </p:sp>
    </p:spTree>
    <p:extLst>
      <p:ext uri="{BB962C8B-B14F-4D97-AF65-F5344CB8AC3E}">
        <p14:creationId xmlns:p14="http://schemas.microsoft.com/office/powerpoint/2010/main" val="213187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Bildgestaltung</a:t>
            </a:r>
          </a:p>
        </p:txBody>
      </p:sp>
      <p:sp>
        <p:nvSpPr>
          <p:cNvPr id="3" name="Inhaltsplatzhalter 2"/>
          <p:cNvSpPr>
            <a:spLocks noGrp="1"/>
          </p:cNvSpPr>
          <p:nvPr>
            <p:ph sz="half" idx="1"/>
          </p:nvPr>
        </p:nvSpPr>
        <p:spPr>
          <a:xfrm>
            <a:off x="838199" y="1825625"/>
            <a:ext cx="5995737" cy="4351338"/>
          </a:xfrm>
        </p:spPr>
        <p:txBody>
          <a:bodyPr>
            <a:noAutofit/>
          </a:bodyPr>
          <a:lstStyle/>
          <a:p>
            <a:pPr>
              <a:spcBef>
                <a:spcPts val="0"/>
              </a:spcBef>
              <a:spcAft>
                <a:spcPts val="600"/>
              </a:spcAft>
            </a:pPr>
            <a:r>
              <a:rPr lang="de-DE" sz="2000" dirty="0"/>
              <a:t>ausreichende Bildauflösung</a:t>
            </a:r>
          </a:p>
          <a:p>
            <a:pPr>
              <a:spcBef>
                <a:spcPts val="0"/>
              </a:spcBef>
              <a:spcAft>
                <a:spcPts val="600"/>
              </a:spcAft>
            </a:pPr>
            <a:r>
              <a:rPr lang="de-DE" sz="2000" dirty="0"/>
              <a:t>erkennbare Motive und eindeutige Bildaussagen</a:t>
            </a:r>
          </a:p>
          <a:p>
            <a:pPr>
              <a:spcBef>
                <a:spcPts val="0"/>
              </a:spcBef>
              <a:spcAft>
                <a:spcPts val="600"/>
              </a:spcAft>
            </a:pPr>
            <a:r>
              <a:rPr lang="de-DE" sz="2000" dirty="0"/>
              <a:t>Gestaltung von Icons:</a:t>
            </a:r>
            <a:br>
              <a:rPr lang="de-DE" sz="2000" dirty="0"/>
            </a:br>
            <a:r>
              <a:rPr lang="de-DE" sz="2000" dirty="0"/>
              <a:t>gut sichtbare Strichstärke oder flächige Umsetzung</a:t>
            </a:r>
          </a:p>
          <a:p>
            <a:pPr>
              <a:spcBef>
                <a:spcPts val="0"/>
              </a:spcBef>
              <a:spcAft>
                <a:spcPts val="600"/>
              </a:spcAft>
            </a:pPr>
            <a:r>
              <a:rPr lang="de-DE" sz="2000" dirty="0"/>
              <a:t>ausgewogene Abstände von Abbildungen zum Text</a:t>
            </a:r>
          </a:p>
          <a:p>
            <a:pPr>
              <a:spcBef>
                <a:spcPts val="0"/>
              </a:spcBef>
              <a:spcAft>
                <a:spcPts val="600"/>
              </a:spcAft>
            </a:pPr>
            <a:r>
              <a:rPr lang="de-DE" sz="2000" dirty="0"/>
              <a:t>Schriftbild muss sich mit ausreichend Kontrast vom (ruhigen) Hintergrund abheben</a:t>
            </a:r>
          </a:p>
          <a:p>
            <a:pPr>
              <a:spcBef>
                <a:spcPts val="0"/>
              </a:spcBef>
              <a:spcAft>
                <a:spcPts val="600"/>
              </a:spcAft>
            </a:pPr>
            <a:r>
              <a:rPr lang="de-DE" sz="2000" dirty="0"/>
              <a:t>gut lesbare Schriftart wählen:</a:t>
            </a:r>
          </a:p>
          <a:p>
            <a:pPr lvl="1">
              <a:spcBef>
                <a:spcPts val="0"/>
              </a:spcBef>
              <a:spcAft>
                <a:spcPts val="600"/>
              </a:spcAft>
            </a:pPr>
            <a:r>
              <a:rPr lang="de-DE" sz="1800" dirty="0">
                <a:solidFill>
                  <a:srgbClr val="003057"/>
                </a:solidFill>
              </a:rPr>
              <a:t>klare Erkennbarkeit</a:t>
            </a:r>
          </a:p>
          <a:p>
            <a:pPr lvl="1">
              <a:spcBef>
                <a:spcPts val="0"/>
              </a:spcBef>
              <a:spcAft>
                <a:spcPts val="600"/>
              </a:spcAft>
            </a:pPr>
            <a:r>
              <a:rPr lang="de-DE" sz="1800" dirty="0">
                <a:solidFill>
                  <a:srgbClr val="003057"/>
                </a:solidFill>
              </a:rPr>
              <a:t>gute Unterscheidbarkeit der Buchstabenformen</a:t>
            </a:r>
          </a:p>
          <a:p>
            <a:pPr lvl="1">
              <a:spcBef>
                <a:spcPts val="0"/>
              </a:spcBef>
              <a:spcAft>
                <a:spcPts val="600"/>
              </a:spcAft>
            </a:pPr>
            <a:r>
              <a:rPr lang="de-DE" sz="1800" dirty="0">
                <a:solidFill>
                  <a:srgbClr val="003057"/>
                </a:solidFill>
              </a:rPr>
              <a:t>offene Zeichenformen </a:t>
            </a:r>
          </a:p>
          <a:p>
            <a:pPr lvl="1">
              <a:spcBef>
                <a:spcPts val="0"/>
              </a:spcBef>
              <a:spcAft>
                <a:spcPts val="600"/>
              </a:spcAft>
            </a:pPr>
            <a:r>
              <a:rPr lang="de-DE" sz="1800" dirty="0">
                <a:solidFill>
                  <a:srgbClr val="003057"/>
                </a:solidFill>
              </a:rPr>
              <a:t>ausgewogener Schriftstärkenkontrast</a:t>
            </a:r>
          </a:p>
        </p:txBody>
      </p:sp>
      <p:pic>
        <p:nvPicPr>
          <p:cNvPr id="6" name="Inhaltsplatzhalter 5" descr="Foto von Rose Jokic: neben ihrer Person die Angaben zum Workshop: „Screenreader Secrets – mit NVDA, VoiceOver und JAWs das Studium meistern. Du bist in einem Dokument, in einem Moodle-/Ilias-Kurs oder auf einer Webseite unter-wegs, findest dich mit deinem Screenreader aber nicht so richtig zurecht? Gemeinsam gehen wir in meinem Workshop ein paar nützliche Strategien durch, die dir bei der Navigation und Bearbeitung von digitalern Materialien helfen. Einfach einloggen, am: 09.02.2026, 15-16.30 Uhr (s.t.).”"/>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429008" y="1472284"/>
            <a:ext cx="3924792" cy="4905991"/>
          </a:xfrm>
        </p:spPr>
      </p:pic>
      <p:sp>
        <p:nvSpPr>
          <p:cNvPr id="7" name="Rechteck 6"/>
          <p:cNvSpPr/>
          <p:nvPr/>
        </p:nvSpPr>
        <p:spPr>
          <a:xfrm>
            <a:off x="838199" y="6378275"/>
            <a:ext cx="3542829" cy="523220"/>
          </a:xfrm>
          <a:prstGeom prst="rect">
            <a:avLst/>
          </a:prstGeom>
        </p:spPr>
        <p:txBody>
          <a:bodyPr wrap="none">
            <a:spAutoFit/>
          </a:bodyPr>
          <a:lstStyle/>
          <a:p>
            <a:r>
              <a:rPr lang="de-DE" sz="1400" dirty="0">
                <a:solidFill>
                  <a:srgbClr val="003057"/>
                </a:solidFill>
              </a:rPr>
              <a:t>Mehr Infos zur Schriftgestaltung: </a:t>
            </a:r>
            <a:r>
              <a:rPr lang="de-DE" sz="1400" dirty="0">
                <a:solidFill>
                  <a:srgbClr val="003057"/>
                </a:solidFill>
                <a:hlinkClick r:id="rId4"/>
              </a:rPr>
              <a:t>leserlich.info</a:t>
            </a:r>
            <a:endParaRPr lang="de-DE" sz="1400" dirty="0">
              <a:solidFill>
                <a:srgbClr val="003057"/>
              </a:solidFill>
            </a:endParaRPr>
          </a:p>
          <a:p>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19</a:t>
            </a:fld>
            <a:endParaRPr lang="de-DE"/>
          </a:p>
        </p:txBody>
      </p:sp>
    </p:spTree>
    <p:extLst>
      <p:ext uri="{BB962C8B-B14F-4D97-AF65-F5344CB8AC3E}">
        <p14:creationId xmlns:p14="http://schemas.microsoft.com/office/powerpoint/2010/main" val="118878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Lizenzhinweise</a:t>
            </a:r>
          </a:p>
        </p:txBody>
      </p:sp>
      <p:sp>
        <p:nvSpPr>
          <p:cNvPr id="3" name="Inhaltsplatzhalter 2"/>
          <p:cNvSpPr>
            <a:spLocks noGrp="1"/>
          </p:cNvSpPr>
          <p:nvPr>
            <p:ph idx="1"/>
          </p:nvPr>
        </p:nvSpPr>
        <p:spPr/>
        <p:txBody>
          <a:bodyPr/>
          <a:lstStyle/>
          <a:p>
            <a:pPr marL="0" indent="0">
              <a:buNone/>
            </a:pPr>
            <a:r>
              <a:rPr lang="de-DE" dirty="0"/>
              <a:t>Weiternutzung als OER ausdrücklich erlaubt: Dieses Werk und dessen Inhalte sind – sofern nicht anders angegeben – lizensiert unter </a:t>
            </a:r>
            <a:r>
              <a:rPr lang="de-DE" dirty="0">
                <a:hlinkClick r:id="rId2"/>
              </a:rPr>
              <a:t>CC BY 4.0</a:t>
            </a:r>
            <a:r>
              <a:rPr lang="de-DE" dirty="0"/>
              <a:t>. Ausgenommen von der Lizenz sind die verwendeten Logos.</a:t>
            </a:r>
            <a:br>
              <a:rPr lang="de-DE" dirty="0"/>
            </a:br>
            <a:endParaRPr lang="de-DE" dirty="0"/>
          </a:p>
          <a:p>
            <a:pPr marL="0" indent="0">
              <a:buNone/>
            </a:pPr>
            <a:r>
              <a:rPr lang="de-DE" dirty="0"/>
              <a:t/>
            </a:r>
            <a:br>
              <a:rPr lang="de-DE" dirty="0"/>
            </a:br>
            <a:r>
              <a:rPr lang="de-DE" dirty="0"/>
              <a:t>Zitiervorschlag: „Barrierefrei Posten in den sozialen Medien“ </a:t>
            </a:r>
            <a:r>
              <a:rPr lang="de-DE" i="1" dirty="0"/>
              <a:t>von Ina-Marie Ernst und Sabrina Januzik, Kompetenzzentrum digitale Barrierefreiheit.nrw. Lizenz: </a:t>
            </a:r>
            <a:r>
              <a:rPr lang="de-DE" i="1" dirty="0">
                <a:hlinkClick r:id="rId2"/>
              </a:rPr>
              <a:t>CC BY 4.0</a:t>
            </a:r>
            <a:r>
              <a:rPr lang="de-DE" i="1" dirty="0"/>
              <a:t>.</a:t>
            </a:r>
            <a:endParaRPr lang="de-DE" dirty="0"/>
          </a:p>
          <a:p>
            <a:pPr marL="0" indent="0">
              <a:buNone/>
            </a:pPr>
            <a:endParaRPr lang="de-DE" dirty="0"/>
          </a:p>
        </p:txBody>
      </p:sp>
      <p:pic>
        <p:nvPicPr>
          <p:cNvPr id="5" name="Grafik 4" descr="Icon mit CC-Lizenz Hinweis: CC-B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302" y="3251893"/>
            <a:ext cx="1227411" cy="429442"/>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2</a:t>
            </a:fld>
            <a:endParaRPr lang="de-DE"/>
          </a:p>
        </p:txBody>
      </p:sp>
    </p:spTree>
    <p:extLst>
      <p:ext uri="{BB962C8B-B14F-4D97-AF65-F5344CB8AC3E}">
        <p14:creationId xmlns:p14="http://schemas.microsoft.com/office/powerpoint/2010/main" val="3510744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spcBef>
                <a:spcPts val="0"/>
              </a:spcBef>
              <a:spcAft>
                <a:spcPts val="600"/>
              </a:spcAft>
            </a:pPr>
            <a:r>
              <a:rPr lang="de-DE" dirty="0"/>
              <a:t>Collagen</a:t>
            </a:r>
          </a:p>
        </p:txBody>
      </p:sp>
      <p:sp>
        <p:nvSpPr>
          <p:cNvPr id="3" name="Inhaltsplatzhalter 2"/>
          <p:cNvSpPr>
            <a:spLocks noGrp="1"/>
          </p:cNvSpPr>
          <p:nvPr>
            <p:ph sz="half" idx="1"/>
          </p:nvPr>
        </p:nvSpPr>
        <p:spPr>
          <a:xfrm>
            <a:off x="838199" y="1825625"/>
            <a:ext cx="6284495" cy="4895850"/>
          </a:xfrm>
        </p:spPr>
        <p:txBody>
          <a:bodyPr>
            <a:noAutofit/>
          </a:bodyPr>
          <a:lstStyle/>
          <a:p>
            <a:pPr marL="87312" lvl="1" indent="0">
              <a:lnSpc>
                <a:spcPct val="128000"/>
              </a:lnSpc>
              <a:spcBef>
                <a:spcPts val="0"/>
              </a:spcBef>
              <a:spcAft>
                <a:spcPts val="600"/>
              </a:spcAft>
              <a:buNone/>
            </a:pPr>
            <a:r>
              <a:rPr lang="de-DE" sz="2600" b="1" dirty="0">
                <a:solidFill>
                  <a:srgbClr val="AC145A"/>
                </a:solidFill>
              </a:rPr>
              <a:t>Design nicht überladen</a:t>
            </a:r>
          </a:p>
          <a:p>
            <a:pPr marL="269875" lvl="1" indent="-182563">
              <a:lnSpc>
                <a:spcPct val="128000"/>
              </a:lnSpc>
              <a:spcBef>
                <a:spcPts val="0"/>
              </a:spcBef>
              <a:spcAft>
                <a:spcPts val="600"/>
              </a:spcAft>
            </a:pPr>
            <a:r>
              <a:rPr lang="de-DE" sz="2000" dirty="0">
                <a:solidFill>
                  <a:srgbClr val="003057"/>
                </a:solidFill>
              </a:rPr>
              <a:t>ausreichend große Abstände zwischen </a:t>
            </a:r>
            <a:br>
              <a:rPr lang="de-DE" sz="2000" dirty="0">
                <a:solidFill>
                  <a:srgbClr val="003057"/>
                </a:solidFill>
              </a:rPr>
            </a:br>
            <a:r>
              <a:rPr lang="de-DE" sz="2000" dirty="0">
                <a:solidFill>
                  <a:srgbClr val="003057"/>
                </a:solidFill>
              </a:rPr>
              <a:t>Bild- bzw. Textelementen wählen</a:t>
            </a:r>
          </a:p>
          <a:p>
            <a:pPr marL="269875" lvl="1" indent="-182563">
              <a:lnSpc>
                <a:spcPct val="128000"/>
              </a:lnSpc>
              <a:spcBef>
                <a:spcPts val="0"/>
              </a:spcBef>
              <a:spcAft>
                <a:spcPts val="600"/>
              </a:spcAft>
            </a:pPr>
            <a:r>
              <a:rPr lang="de-DE" sz="2000" dirty="0">
                <a:solidFill>
                  <a:srgbClr val="003057"/>
                </a:solidFill>
              </a:rPr>
              <a:t>statt alles auf einer Folie unterzubringen</a:t>
            </a:r>
            <a:br>
              <a:rPr lang="de-DE" sz="2000" dirty="0">
                <a:solidFill>
                  <a:srgbClr val="003057"/>
                </a:solidFill>
              </a:rPr>
            </a:br>
            <a:r>
              <a:rPr lang="de-DE" sz="2000" dirty="0">
                <a:solidFill>
                  <a:srgbClr val="003057"/>
                </a:solidFill>
              </a:rPr>
              <a:t>ggf. </a:t>
            </a:r>
            <a:r>
              <a:rPr lang="de-DE" sz="2000" dirty="0" err="1">
                <a:solidFill>
                  <a:srgbClr val="003057"/>
                </a:solidFill>
              </a:rPr>
              <a:t>Carousel</a:t>
            </a:r>
            <a:r>
              <a:rPr lang="de-DE" sz="2000" dirty="0">
                <a:solidFill>
                  <a:srgbClr val="003057"/>
                </a:solidFill>
              </a:rPr>
              <a:t>-Post draus machen und </a:t>
            </a:r>
            <a:br>
              <a:rPr lang="de-DE" sz="2000" dirty="0">
                <a:solidFill>
                  <a:srgbClr val="003057"/>
                </a:solidFill>
              </a:rPr>
            </a:br>
            <a:r>
              <a:rPr lang="de-DE" sz="2000" dirty="0">
                <a:solidFill>
                  <a:srgbClr val="003057"/>
                </a:solidFill>
              </a:rPr>
              <a:t>Bilder pro Folie (wieder) aufgreifen</a:t>
            </a:r>
          </a:p>
          <a:p>
            <a:pPr marL="269875" lvl="1" indent="-182563">
              <a:lnSpc>
                <a:spcPct val="128000"/>
              </a:lnSpc>
              <a:spcBef>
                <a:spcPts val="0"/>
              </a:spcBef>
              <a:spcAft>
                <a:spcPts val="600"/>
              </a:spcAft>
            </a:pPr>
            <a:r>
              <a:rPr lang="de-DE" sz="2000" dirty="0">
                <a:solidFill>
                  <a:srgbClr val="003057"/>
                </a:solidFill>
              </a:rPr>
              <a:t>stichpunktartige Wiedergabe der wichtigsten Informationen (alles Weitere in der Bildbeschreibung)</a:t>
            </a:r>
          </a:p>
        </p:txBody>
      </p:sp>
      <p:pic>
        <p:nvPicPr>
          <p:cNvPr id="6" name="Inhaltsplatzhalter 5" descr="Schaubild mit 4 Kacheln: (1) Icon bestehend aus 2 Sprechblasen, (2) Fotoausschnitt einer Studierenden an ihrem Laptop, (3) Icon Computerbildschirm, (4) Icon bestehend aus 2 Dokumenten, darunter &quot;Barrierefrei studieren mit den richtigen Tools&quot;"/>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447915" y="1825625"/>
            <a:ext cx="3481070" cy="4351338"/>
          </a:xfrm>
          <a:ln>
            <a:solidFill>
              <a:schemeClr val="bg1">
                <a:lumMod val="50000"/>
              </a:schemeClr>
            </a:solidFill>
          </a:ln>
        </p:spPr>
      </p:pic>
      <p:sp>
        <p:nvSpPr>
          <p:cNvPr id="5" name="Foliennummernplatzhalter 4"/>
          <p:cNvSpPr>
            <a:spLocks noGrp="1"/>
          </p:cNvSpPr>
          <p:nvPr>
            <p:ph type="sldNum" sz="quarter" idx="12"/>
          </p:nvPr>
        </p:nvSpPr>
        <p:spPr/>
        <p:txBody>
          <a:bodyPr/>
          <a:lstStyle/>
          <a:p>
            <a:fld id="{FB2375C0-7702-4EFE-AA9A-D259F46FFF45}" type="slidenum">
              <a:rPr lang="de-DE" smtClean="0"/>
              <a:t>20</a:t>
            </a:fld>
            <a:endParaRPr lang="de-DE"/>
          </a:p>
        </p:txBody>
      </p:sp>
    </p:spTree>
    <p:extLst>
      <p:ext uri="{BB962C8B-B14F-4D97-AF65-F5344CB8AC3E}">
        <p14:creationId xmlns:p14="http://schemas.microsoft.com/office/powerpoint/2010/main" val="18087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a:t>
            </a:r>
            <a:r>
              <a:rPr lang="de-DE" dirty="0" err="1"/>
              <a:t>Carousel</a:t>
            </a:r>
            <a:r>
              <a:rPr lang="de-DE" dirty="0"/>
              <a:t>-Post</a:t>
            </a:r>
          </a:p>
        </p:txBody>
      </p:sp>
      <p:pic>
        <p:nvPicPr>
          <p:cNvPr id="7" name="Grafik 6" descr="Schaubild mit 4 Kacheln: (1) Icon bestehend aus 2 Sprechblasen, (2) Fotoausschnitt einer Studierenden an ihrem Laptop, (3) Icon Computerbildschirm, (4) Icon bestehend aus 2 Dokumenten, darunter &quot;Barrierefrei studieren mit den richtigen Tools&quot;"/>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2595206"/>
            <a:ext cx="2285300" cy="2856625"/>
          </a:xfrm>
          <a:prstGeom prst="rect">
            <a:avLst/>
          </a:prstGeom>
          <a:ln>
            <a:solidFill>
              <a:schemeClr val="bg1">
                <a:lumMod val="50000"/>
              </a:schemeClr>
            </a:solidFill>
          </a:ln>
        </p:spPr>
      </p:pic>
      <p:pic>
        <p:nvPicPr>
          <p:cNvPr id="4" name="Grafik 3" descr="Text auf farbigem Hintergrund + Sprechblasen-Icon: “Beratung zum Studium mit Behinderung: Lass dich kostenlos beraten in unserer Studi-Sprechstunde. Wann und wo? Jeden 4. Montag im Monat von 15 bis 16 Uhr, online (via Zoom).”"/>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827" y="2595206"/>
            <a:ext cx="2285301" cy="2856625"/>
          </a:xfrm>
          <a:prstGeom prst="rect">
            <a:avLst/>
          </a:prstGeom>
          <a:ln>
            <a:solidFill>
              <a:schemeClr val="bg1">
                <a:lumMod val="50000"/>
              </a:schemeClr>
            </a:solidFill>
          </a:ln>
        </p:spPr>
      </p:pic>
      <p:pic>
        <p:nvPicPr>
          <p:cNvPr id="5" name="Grafik 4" descr="Text auf farbigem Hintergrund + Bildschirm-Icon: “Kurzwokshops zum Einsatz assistiver Tools im Studium: Informiere dich kostenlos in unseren Kurzworkshops. Wann und wo? Termine werden 2 Wochen vor Veranstaltungsbeginn gepostet, online (via Zoom).”"/>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79455" y="2595206"/>
            <a:ext cx="2285300" cy="2856625"/>
          </a:xfrm>
          <a:prstGeom prst="rect">
            <a:avLst/>
          </a:prstGeom>
          <a:ln>
            <a:solidFill>
              <a:schemeClr val="bg1">
                <a:lumMod val="50000"/>
              </a:schemeClr>
            </a:solidFill>
          </a:ln>
        </p:spPr>
      </p:pic>
      <p:pic>
        <p:nvPicPr>
          <p:cNvPr id="6" name="Grafik 5" descr="Text auf farbigem Hintergrund + Dokumente-Icon: “Datenbank AT.NRW - Überblick zu assistiven Tools an Hochschulen: Gewinne eigene Eindrücke mit unserer Datenbank. Wann und wo? Die Infos sind auf einer Webseite jederzeit online für dich verfügba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00082" y="2595206"/>
            <a:ext cx="2285300" cy="2856625"/>
          </a:xfrm>
          <a:prstGeom prst="rect">
            <a:avLst/>
          </a:prstGeom>
          <a:ln>
            <a:solidFill>
              <a:schemeClr val="bg1">
                <a:lumMod val="50000"/>
              </a:schemeClr>
            </a:solidFill>
          </a:ln>
        </p:spPr>
      </p:pic>
      <p:sp>
        <p:nvSpPr>
          <p:cNvPr id="3" name="Foliennummernplatzhalter 2"/>
          <p:cNvSpPr>
            <a:spLocks noGrp="1"/>
          </p:cNvSpPr>
          <p:nvPr>
            <p:ph type="sldNum" sz="quarter" idx="12"/>
          </p:nvPr>
        </p:nvSpPr>
        <p:spPr/>
        <p:txBody>
          <a:bodyPr/>
          <a:lstStyle/>
          <a:p>
            <a:fld id="{FB2375C0-7702-4EFE-AA9A-D259F46FFF45}" type="slidenum">
              <a:rPr lang="de-DE" smtClean="0"/>
              <a:t>21</a:t>
            </a:fld>
            <a:endParaRPr lang="de-DE"/>
          </a:p>
        </p:txBody>
      </p:sp>
    </p:spTree>
    <p:extLst>
      <p:ext uri="{BB962C8B-B14F-4D97-AF65-F5344CB8AC3E}">
        <p14:creationId xmlns:p14="http://schemas.microsoft.com/office/powerpoint/2010/main" val="157884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„ASCII-Art“</a:t>
            </a:r>
            <a:endParaRPr lang="de-DE" dirty="0"/>
          </a:p>
        </p:txBody>
      </p:sp>
      <p:pic>
        <p:nvPicPr>
          <p:cNvPr id="5" name="Grafik 4" descr="Grafik: Schwarz-graue ASCII-Art auf hellem Hintergrund. Zusammengesetzte Zeichen, bestehend aus Punkten, Anführungszeichen, Kleinbuchstaben und Zahlen, formen den Schriftzug „Ascii Art“. Das Wort „Ascii“ steht oben, „Art“ darunter.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8400" y="2549769"/>
            <a:ext cx="4171706" cy="4171706"/>
          </a:xfrm>
          <a:prstGeom prst="rect">
            <a:avLst/>
          </a:prstGeom>
        </p:spPr>
      </p:pic>
      <p:sp>
        <p:nvSpPr>
          <p:cNvPr id="7" name="Rechteck 6" descr="Grafik: Schwarz-graue ASCII-Art auf hellem Hintergrund. Kombination aus zusammengesetzten Schriftzeichen, bestehend aus Punkten, Anführungszeichen, Kleinbuchstaben und Zahlen, formt den Schriftzug „Ascii Art“. Das Wort „Ascii“ steht oben, „Art“ darunter. "/>
          <p:cNvSpPr/>
          <p:nvPr/>
        </p:nvSpPr>
        <p:spPr>
          <a:xfrm>
            <a:off x="7620094" y="6393310"/>
            <a:ext cx="3124201" cy="307777"/>
          </a:xfrm>
          <a:prstGeom prst="rect">
            <a:avLst/>
          </a:prstGeom>
        </p:spPr>
        <p:txBody>
          <a:bodyPr wrap="square">
            <a:spAutoFit/>
          </a:bodyPr>
          <a:lstStyle/>
          <a:p>
            <a:r>
              <a:rPr lang="de-DE" sz="1400" dirty="0">
                <a:solidFill>
                  <a:srgbClr val="003057"/>
                </a:solidFill>
              </a:rPr>
              <a:t>Bildquelle: </a:t>
            </a:r>
            <a:r>
              <a:rPr lang="de-DE" sz="1400" dirty="0">
                <a:solidFill>
                  <a:srgbClr val="003057"/>
                </a:solidFill>
                <a:hlinkClick r:id="rId4"/>
              </a:rPr>
              <a:t>medium.com</a:t>
            </a:r>
            <a:endParaRPr lang="de-DE" sz="1400" dirty="0">
              <a:solidFill>
                <a:srgbClr val="003057"/>
              </a:solidFill>
            </a:endParaRPr>
          </a:p>
        </p:txBody>
      </p:sp>
      <p:sp>
        <p:nvSpPr>
          <p:cNvPr id="3" name="Inhaltsplatzhalter 2"/>
          <p:cNvSpPr>
            <a:spLocks noGrp="1"/>
          </p:cNvSpPr>
          <p:nvPr>
            <p:ph idx="1"/>
          </p:nvPr>
        </p:nvSpPr>
        <p:spPr>
          <a:xfrm>
            <a:off x="838199" y="1825625"/>
            <a:ext cx="7467601" cy="4351338"/>
          </a:xfrm>
        </p:spPr>
        <p:txBody>
          <a:bodyPr>
            <a:normAutofit/>
          </a:bodyPr>
          <a:lstStyle/>
          <a:p>
            <a:pPr marL="0" indent="0">
              <a:buNone/>
            </a:pPr>
            <a:r>
              <a:rPr lang="de-DE" b="1" dirty="0">
                <a:solidFill>
                  <a:srgbClr val="AC145A"/>
                </a:solidFill>
              </a:rPr>
              <a:t>Bilder, aus zusammengesetzten Schriftzeichen</a:t>
            </a:r>
            <a:endParaRPr lang="de-DE" dirty="0">
              <a:solidFill>
                <a:srgbClr val="AC145A"/>
              </a:solidFill>
            </a:endParaRPr>
          </a:p>
          <a:p>
            <a:r>
              <a:rPr lang="de-DE" dirty="0"/>
              <a:t>Screenreadern lesen jedes einzelne Zeichen vor</a:t>
            </a:r>
          </a:p>
          <a:p>
            <a:r>
              <a:rPr lang="de-DE" dirty="0"/>
              <a:t>besonders lästig im Nutzernamen </a:t>
            </a:r>
            <a:br>
              <a:rPr lang="de-DE" dirty="0"/>
            </a:br>
            <a:r>
              <a:rPr lang="de-DE" dirty="0"/>
              <a:t>(da bei jedem Post erneut vorgelesen)</a:t>
            </a:r>
          </a:p>
          <a:p>
            <a:pPr marL="0" indent="0">
              <a:buNone/>
            </a:pPr>
            <a:r>
              <a:rPr lang="de-DE" dirty="0">
                <a:sym typeface="Wingdings" panose="05000000000000000000" pitchFamily="2" charset="2"/>
              </a:rPr>
              <a:t> d</a:t>
            </a:r>
            <a:r>
              <a:rPr lang="de-DE" dirty="0"/>
              <a:t>aher nicht empfehlenswert</a:t>
            </a:r>
          </a:p>
          <a:p>
            <a:endParaRPr lang="de-DE" dirty="0"/>
          </a:p>
        </p:txBody>
      </p:sp>
      <p:sp>
        <p:nvSpPr>
          <p:cNvPr id="6" name="Rechteck 5"/>
          <p:cNvSpPr/>
          <p:nvPr/>
        </p:nvSpPr>
        <p:spPr>
          <a:xfrm>
            <a:off x="838199" y="6393311"/>
            <a:ext cx="3124201" cy="307777"/>
          </a:xfrm>
          <a:prstGeom prst="rect">
            <a:avLst/>
          </a:prstGeom>
        </p:spPr>
        <p:txBody>
          <a:bodyPr wrap="square">
            <a:spAutoFit/>
          </a:bodyPr>
          <a:lstStyle/>
          <a:p>
            <a:r>
              <a:rPr lang="de-DE" sz="1400" dirty="0">
                <a:solidFill>
                  <a:srgbClr val="003057"/>
                </a:solidFill>
              </a:rPr>
              <a:t>Quelle: </a:t>
            </a:r>
            <a:r>
              <a:rPr lang="de-DE" sz="1400" dirty="0">
                <a:solidFill>
                  <a:srgbClr val="003057"/>
                </a:solidFill>
                <a:hlinkClick r:id="rId5"/>
              </a:rPr>
              <a:t>DBSV „Social Media barrierefrei“</a:t>
            </a:r>
            <a:endParaRPr lang="de-DE" sz="1400" dirty="0">
              <a:solidFill>
                <a:srgbClr val="003057"/>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22</a:t>
            </a:fld>
            <a:endParaRPr lang="de-DE"/>
          </a:p>
        </p:txBody>
      </p:sp>
    </p:spTree>
    <p:extLst>
      <p:ext uri="{BB962C8B-B14F-4D97-AF65-F5344CB8AC3E}">
        <p14:creationId xmlns:p14="http://schemas.microsoft.com/office/powerpoint/2010/main" val="371713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Alternativtexte: Demonstration</a:t>
            </a:r>
          </a:p>
        </p:txBody>
      </p:sp>
      <p:sp>
        <p:nvSpPr>
          <p:cNvPr id="9" name="Inhaltsplatzhalter 3"/>
          <p:cNvSpPr>
            <a:spLocks noGrp="1"/>
          </p:cNvSpPr>
          <p:nvPr>
            <p:ph sz="half" idx="2"/>
          </p:nvPr>
        </p:nvSpPr>
        <p:spPr>
          <a:xfrm>
            <a:off x="990600" y="6340838"/>
            <a:ext cx="5181600" cy="533037"/>
          </a:xfrm>
        </p:spPr>
        <p:txBody>
          <a:bodyPr>
            <a:normAutofit/>
          </a:bodyPr>
          <a:lstStyle/>
          <a:p>
            <a:pPr marL="0" indent="0">
              <a:buNone/>
            </a:pPr>
            <a:r>
              <a:rPr lang="de-DE" sz="2000" dirty="0"/>
              <a:t>Nutzung </a:t>
            </a:r>
            <a:r>
              <a:rPr lang="de-DE" sz="2000" b="1" dirty="0"/>
              <a:t>ohne</a:t>
            </a:r>
            <a:r>
              <a:rPr lang="de-DE" sz="2000" dirty="0"/>
              <a:t> Alternativtext</a:t>
            </a:r>
          </a:p>
        </p:txBody>
      </p:sp>
      <p:sp>
        <p:nvSpPr>
          <p:cNvPr id="4" name="Inhaltsplatzhalter 3"/>
          <p:cNvSpPr>
            <a:spLocks noGrp="1"/>
          </p:cNvSpPr>
          <p:nvPr>
            <p:ph sz="half" idx="2"/>
          </p:nvPr>
        </p:nvSpPr>
        <p:spPr>
          <a:xfrm>
            <a:off x="4673906" y="6324963"/>
            <a:ext cx="5181600" cy="533037"/>
          </a:xfrm>
        </p:spPr>
        <p:txBody>
          <a:bodyPr>
            <a:normAutofit/>
          </a:bodyPr>
          <a:lstStyle/>
          <a:p>
            <a:pPr marL="0" indent="0">
              <a:buNone/>
            </a:pPr>
            <a:r>
              <a:rPr lang="de-DE" sz="2000" dirty="0"/>
              <a:t>Nutzung </a:t>
            </a:r>
            <a:r>
              <a:rPr lang="de-DE" sz="2000" b="1" dirty="0"/>
              <a:t>mit</a:t>
            </a:r>
            <a:r>
              <a:rPr lang="de-DE" sz="2000" dirty="0"/>
              <a:t> Alternativtext</a:t>
            </a:r>
          </a:p>
        </p:txBody>
      </p:sp>
      <p:sp>
        <p:nvSpPr>
          <p:cNvPr id="5" name="Foliennummernplatzhalter 4"/>
          <p:cNvSpPr>
            <a:spLocks noGrp="1"/>
          </p:cNvSpPr>
          <p:nvPr>
            <p:ph type="sldNum" sz="quarter" idx="12"/>
          </p:nvPr>
        </p:nvSpPr>
        <p:spPr/>
        <p:txBody>
          <a:bodyPr/>
          <a:lstStyle/>
          <a:p>
            <a:fld id="{FB2375C0-7702-4EFE-AA9A-D259F46FFF45}" type="slidenum">
              <a:rPr lang="de-DE" smtClean="0"/>
              <a:t>23</a:t>
            </a:fld>
            <a:endParaRPr lang="de-DE"/>
          </a:p>
        </p:txBody>
      </p:sp>
      <p:pic>
        <p:nvPicPr>
          <p:cNvPr id="12" name="Grafik 11" descr="Screenshot Video: Screenreader-Demonstration, Vorlesen des Insta-Profils ohne Alternativtexte"/>
          <p:cNvPicPr>
            <a:picLocks noChangeAspect="1"/>
          </p:cNvPicPr>
          <p:nvPr/>
        </p:nvPicPr>
        <p:blipFill>
          <a:blip r:embed="rId3"/>
          <a:stretch>
            <a:fillRect/>
          </a:stretch>
        </p:blipFill>
        <p:spPr>
          <a:xfrm>
            <a:off x="1474010" y="1690688"/>
            <a:ext cx="1971480" cy="4271541"/>
          </a:xfrm>
          <a:prstGeom prst="rect">
            <a:avLst/>
          </a:prstGeom>
        </p:spPr>
      </p:pic>
      <p:pic>
        <p:nvPicPr>
          <p:cNvPr id="13" name="Grafik 12" descr="Screenshot Video: Screenreader-Demonstration, Vorlesen des Insta-Profils mit Alternativtexte"/>
          <p:cNvPicPr>
            <a:picLocks noChangeAspect="1"/>
          </p:cNvPicPr>
          <p:nvPr/>
        </p:nvPicPr>
        <p:blipFill>
          <a:blip r:embed="rId3"/>
          <a:stretch>
            <a:fillRect/>
          </a:stretch>
        </p:blipFill>
        <p:spPr>
          <a:xfrm>
            <a:off x="5064271" y="1690687"/>
            <a:ext cx="1971480" cy="4271541"/>
          </a:xfrm>
          <a:prstGeom prst="rect">
            <a:avLst/>
          </a:prstGeom>
        </p:spPr>
      </p:pic>
    </p:spTree>
    <p:extLst>
      <p:ext uri="{BB962C8B-B14F-4D97-AF65-F5344CB8AC3E}">
        <p14:creationId xmlns:p14="http://schemas.microsoft.com/office/powerpoint/2010/main" val="608365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Regeln für Alternativtexte</a:t>
            </a:r>
          </a:p>
        </p:txBody>
      </p:sp>
      <p:sp>
        <p:nvSpPr>
          <p:cNvPr id="3" name="Inhaltsplatzhalter 2"/>
          <p:cNvSpPr>
            <a:spLocks noGrp="1"/>
          </p:cNvSpPr>
          <p:nvPr>
            <p:ph idx="1"/>
          </p:nvPr>
        </p:nvSpPr>
        <p:spPr>
          <a:xfrm>
            <a:off x="838199" y="1825625"/>
            <a:ext cx="10940807" cy="4895850"/>
          </a:xfrm>
        </p:spPr>
        <p:txBody>
          <a:bodyPr>
            <a:normAutofit/>
          </a:bodyPr>
          <a:lstStyle/>
          <a:p>
            <a:pPr marL="0" lvl="0" indent="0">
              <a:lnSpc>
                <a:spcPct val="100000"/>
              </a:lnSpc>
              <a:spcBef>
                <a:spcPts val="0"/>
              </a:spcBef>
              <a:spcAft>
                <a:spcPts val="600"/>
              </a:spcAft>
              <a:buNone/>
              <a:defRPr/>
            </a:pPr>
            <a:r>
              <a:rPr lang="de-DE" sz="2400" b="1" dirty="0">
                <a:solidFill>
                  <a:srgbClr val="AC145A"/>
                </a:solidFill>
                <a:ea typeface="Calibri"/>
              </a:rPr>
              <a:t>Was muss beschrieben werden?</a:t>
            </a:r>
          </a:p>
          <a:p>
            <a:pPr marL="174625" lvl="1" indent="-174625">
              <a:lnSpc>
                <a:spcPct val="100000"/>
              </a:lnSpc>
              <a:spcBef>
                <a:spcPts val="600"/>
              </a:spcBef>
              <a:spcAft>
                <a:spcPts val="200"/>
              </a:spcAft>
              <a:defRPr/>
            </a:pPr>
            <a:r>
              <a:rPr lang="de-DE" sz="2200" dirty="0">
                <a:solidFill>
                  <a:srgbClr val="003057"/>
                </a:solidFill>
              </a:rPr>
              <a:t>Bildtyp (Foto, Illustration, Diagramm etc.) </a:t>
            </a:r>
          </a:p>
          <a:p>
            <a:pPr marL="174625" lvl="1" indent="-174625">
              <a:lnSpc>
                <a:spcPct val="100000"/>
              </a:lnSpc>
              <a:spcBef>
                <a:spcPts val="600"/>
              </a:spcBef>
              <a:spcAft>
                <a:spcPts val="200"/>
              </a:spcAft>
              <a:defRPr/>
            </a:pPr>
            <a:r>
              <a:rPr lang="de-DE" sz="2200" dirty="0">
                <a:solidFill>
                  <a:srgbClr val="003057"/>
                </a:solidFill>
              </a:rPr>
              <a:t>kurze, objektive Beschreibung dessen, was zu sehen ist – </a:t>
            </a:r>
            <a:br>
              <a:rPr lang="de-DE" sz="2200" dirty="0">
                <a:solidFill>
                  <a:srgbClr val="003057"/>
                </a:solidFill>
              </a:rPr>
            </a:br>
            <a:r>
              <a:rPr lang="de-DE" sz="2200" dirty="0">
                <a:solidFill>
                  <a:srgbClr val="003057"/>
                </a:solidFill>
              </a:rPr>
              <a:t>ohne Interpretation (das Wichtigste zuerst)</a:t>
            </a:r>
          </a:p>
          <a:p>
            <a:pPr marL="174625" lvl="1" indent="-174625">
              <a:lnSpc>
                <a:spcPct val="100000"/>
              </a:lnSpc>
              <a:spcBef>
                <a:spcPts val="600"/>
              </a:spcBef>
              <a:spcAft>
                <a:spcPts val="200"/>
              </a:spcAft>
              <a:defRPr/>
            </a:pPr>
            <a:r>
              <a:rPr lang="de-DE" sz="2200" dirty="0">
                <a:solidFill>
                  <a:srgbClr val="003057"/>
                </a:solidFill>
              </a:rPr>
              <a:t>vom Wichtigen zum weniger Wichtigen vorgehen</a:t>
            </a:r>
          </a:p>
          <a:p>
            <a:pPr marL="174625" lvl="1" indent="-174625">
              <a:lnSpc>
                <a:spcPct val="100000"/>
              </a:lnSpc>
              <a:spcBef>
                <a:spcPts val="600"/>
              </a:spcBef>
              <a:spcAft>
                <a:spcPts val="200"/>
              </a:spcAft>
              <a:defRPr/>
            </a:pPr>
            <a:r>
              <a:rPr lang="de-DE" sz="2200" dirty="0">
                <a:solidFill>
                  <a:srgbClr val="003057"/>
                </a:solidFill>
              </a:rPr>
              <a:t>Text im Bild in Anführungszeichen in den Alternativtext aufnehmen</a:t>
            </a:r>
            <a:br>
              <a:rPr lang="de-DE" sz="2200" dirty="0">
                <a:solidFill>
                  <a:srgbClr val="003057"/>
                </a:solidFill>
              </a:rPr>
            </a:br>
            <a:r>
              <a:rPr lang="de-DE" sz="2200" dirty="0">
                <a:solidFill>
                  <a:srgbClr val="003057"/>
                </a:solidFill>
              </a:rPr>
              <a:t>(Copyright / Urheberrechtshinweise in die  Bildunterschrift)</a:t>
            </a:r>
            <a:endParaRPr lang="en-US" sz="2200" dirty="0">
              <a:solidFill>
                <a:srgbClr val="003057"/>
              </a:solidFill>
            </a:endParaRPr>
          </a:p>
          <a:p>
            <a:pPr marL="0" lvl="0" indent="0">
              <a:lnSpc>
                <a:spcPct val="108000"/>
              </a:lnSpc>
              <a:spcBef>
                <a:spcPts val="600"/>
              </a:spcBef>
              <a:spcAft>
                <a:spcPts val="600"/>
              </a:spcAft>
              <a:buNone/>
            </a:pPr>
            <a:r>
              <a:rPr lang="de-DE" sz="2400" b="1" dirty="0">
                <a:solidFill>
                  <a:srgbClr val="AC145A"/>
                </a:solidFill>
              </a:rPr>
              <a:t>Bitte keine Formulierungen wie:</a:t>
            </a:r>
          </a:p>
          <a:p>
            <a:pPr marL="174625" lvl="1" indent="-174625">
              <a:lnSpc>
                <a:spcPct val="100000"/>
              </a:lnSpc>
              <a:spcBef>
                <a:spcPts val="600"/>
              </a:spcBef>
              <a:spcAft>
                <a:spcPts val="200"/>
              </a:spcAft>
              <a:defRPr/>
            </a:pPr>
            <a:r>
              <a:rPr lang="de-DE" sz="2200" dirty="0">
                <a:solidFill>
                  <a:srgbClr val="003057"/>
                </a:solidFill>
              </a:rPr>
              <a:t>„im Bild zu sehen“ oder „in der Grafik wird dargestellt“</a:t>
            </a:r>
          </a:p>
          <a:p>
            <a:pPr marL="174625" lvl="1" indent="-174625">
              <a:lnSpc>
                <a:spcPct val="100000"/>
              </a:lnSpc>
              <a:spcBef>
                <a:spcPts val="600"/>
              </a:spcBef>
              <a:spcAft>
                <a:spcPts val="200"/>
              </a:spcAft>
              <a:defRPr/>
            </a:pPr>
            <a:r>
              <a:rPr lang="de-DE" sz="2200" dirty="0">
                <a:solidFill>
                  <a:srgbClr val="003057"/>
                </a:solidFill>
              </a:rPr>
              <a:t>„trotz seiner Einschränkung“, „wirkt hilflos“, „leidet an…“ </a:t>
            </a:r>
            <a:br>
              <a:rPr lang="de-DE" sz="2200" dirty="0">
                <a:solidFill>
                  <a:srgbClr val="003057"/>
                </a:solidFill>
              </a:rPr>
            </a:br>
            <a:r>
              <a:rPr lang="de-DE" sz="2200" dirty="0">
                <a:solidFill>
                  <a:srgbClr val="003057"/>
                </a:solidFill>
              </a:rPr>
              <a:t>(ohne Wertung)</a:t>
            </a:r>
          </a:p>
        </p:txBody>
      </p:sp>
      <p:sp>
        <p:nvSpPr>
          <p:cNvPr id="5" name="Foliennummernplatzhalter 4"/>
          <p:cNvSpPr>
            <a:spLocks noGrp="1"/>
          </p:cNvSpPr>
          <p:nvPr>
            <p:ph type="sldNum" sz="quarter" idx="12"/>
          </p:nvPr>
        </p:nvSpPr>
        <p:spPr/>
        <p:txBody>
          <a:bodyPr/>
          <a:lstStyle/>
          <a:p>
            <a:fld id="{FB2375C0-7702-4EFE-AA9A-D259F46FFF45}" type="slidenum">
              <a:rPr lang="de-DE" smtClean="0"/>
              <a:t>24</a:t>
            </a:fld>
            <a:endParaRPr lang="de-DE"/>
          </a:p>
        </p:txBody>
      </p:sp>
    </p:spTree>
    <p:extLst>
      <p:ext uri="{BB962C8B-B14F-4D97-AF65-F5344CB8AC3E}">
        <p14:creationId xmlns:p14="http://schemas.microsoft.com/office/powerpoint/2010/main" val="327385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 für Prompts</a:t>
            </a:r>
          </a:p>
        </p:txBody>
      </p:sp>
      <p:sp>
        <p:nvSpPr>
          <p:cNvPr id="3" name="Inhaltsplatzhalter 2"/>
          <p:cNvSpPr>
            <a:spLocks noGrp="1"/>
          </p:cNvSpPr>
          <p:nvPr>
            <p:ph idx="1"/>
          </p:nvPr>
        </p:nvSpPr>
        <p:spPr/>
        <p:txBody>
          <a:bodyPr>
            <a:normAutofit/>
          </a:bodyPr>
          <a:lstStyle/>
          <a:p>
            <a:pPr marL="0" indent="0">
              <a:lnSpc>
                <a:spcPct val="100000"/>
              </a:lnSpc>
              <a:buNone/>
            </a:pPr>
            <a:r>
              <a:rPr lang="de-DE" sz="2400" dirty="0"/>
              <a:t>*Die Beschreibung dient als Alternativtext für blinde Nutzende. </a:t>
            </a:r>
          </a:p>
          <a:p>
            <a:pPr marL="0" indent="0">
              <a:lnSpc>
                <a:spcPct val="100000"/>
              </a:lnSpc>
              <a:buNone/>
            </a:pPr>
            <a:r>
              <a:rPr lang="de-DE" sz="2400" dirty="0"/>
              <a:t>*Der Alt-Text ist knapp, prägnant und verständlich. </a:t>
            </a:r>
          </a:p>
          <a:p>
            <a:pPr marL="0" indent="0">
              <a:lnSpc>
                <a:spcPct val="100000"/>
              </a:lnSpc>
              <a:buNone/>
            </a:pPr>
            <a:r>
              <a:rPr lang="de-DE" sz="2400" dirty="0"/>
              <a:t>*Vermeide einleitende Wort wie „Im Bild ist zu sehen“ oder „Gezeigt  wird“. </a:t>
            </a:r>
          </a:p>
          <a:p>
            <a:pPr marL="0" indent="0">
              <a:lnSpc>
                <a:spcPct val="100000"/>
              </a:lnSpc>
              <a:buNone/>
            </a:pPr>
            <a:r>
              <a:rPr lang="de-DE" sz="2400" dirty="0"/>
              <a:t>*Nenne am Anfang den </a:t>
            </a:r>
            <a:r>
              <a:rPr lang="de-DE" sz="2400" dirty="0" err="1"/>
              <a:t>Bildtyp</a:t>
            </a:r>
            <a:r>
              <a:rPr lang="de-DE" sz="2400" dirty="0"/>
              <a:t> [Foto].</a:t>
            </a:r>
          </a:p>
          <a:p>
            <a:pPr marL="0" indent="0">
              <a:lnSpc>
                <a:spcPct val="100000"/>
              </a:lnSpc>
              <a:buNone/>
            </a:pPr>
            <a:r>
              <a:rPr lang="de-DE" sz="2400" dirty="0"/>
              <a:t>[*Text im Bild muss in Anführungsstrichen wiedergegeben werden.]</a:t>
            </a:r>
          </a:p>
          <a:p>
            <a:pPr marL="0" indent="0">
              <a:lnSpc>
                <a:spcPct val="100000"/>
              </a:lnSpc>
              <a:buNone/>
            </a:pPr>
            <a:r>
              <a:rPr lang="de-DE" sz="2400" dirty="0"/>
              <a:t>*Beschreibe das Bild, erkläre es nicht.</a:t>
            </a:r>
          </a:p>
          <a:p>
            <a:pPr marL="0" indent="0">
              <a:lnSpc>
                <a:spcPct val="100000"/>
              </a:lnSpc>
              <a:buNone/>
            </a:pPr>
            <a:r>
              <a:rPr lang="de-DE" sz="2400" dirty="0"/>
              <a:t>[*je nach Bild: Angaben zur Ausführlichkeit z.B. bei Diagrammen mit vielen Daten] </a:t>
            </a:r>
          </a:p>
        </p:txBody>
      </p:sp>
      <p:sp>
        <p:nvSpPr>
          <p:cNvPr id="4" name="Foliennummernplatzhalter 3"/>
          <p:cNvSpPr>
            <a:spLocks noGrp="1"/>
          </p:cNvSpPr>
          <p:nvPr>
            <p:ph type="sldNum" sz="quarter" idx="12"/>
          </p:nvPr>
        </p:nvSpPr>
        <p:spPr/>
        <p:txBody>
          <a:bodyPr/>
          <a:lstStyle/>
          <a:p>
            <a:fld id="{FB2375C0-7702-4EFE-AA9A-D259F46FFF45}" type="slidenum">
              <a:rPr lang="de-DE" smtClean="0"/>
              <a:t>25</a:t>
            </a:fld>
            <a:endParaRPr lang="de-DE"/>
          </a:p>
        </p:txBody>
      </p:sp>
    </p:spTree>
    <p:extLst>
      <p:ext uri="{BB962C8B-B14F-4D97-AF65-F5344CB8AC3E}">
        <p14:creationId xmlns:p14="http://schemas.microsoft.com/office/powerpoint/2010/main" val="148508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Alterativtext erstellen: Praxisübung</a:t>
            </a:r>
          </a:p>
        </p:txBody>
      </p:sp>
      <p:pic>
        <p:nvPicPr>
          <p:cNvPr id="6" name="Inhaltsplatzhalt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8200" y="1825625"/>
            <a:ext cx="3481070" cy="4351338"/>
          </a:xfrm>
          <a:ln>
            <a:solidFill>
              <a:schemeClr val="bg1">
                <a:lumMod val="50000"/>
              </a:schemeClr>
            </a:solidFill>
          </a:ln>
        </p:spPr>
      </p:pic>
      <p:sp>
        <p:nvSpPr>
          <p:cNvPr id="4" name="Inhaltsplatzhalter 3"/>
          <p:cNvSpPr>
            <a:spLocks noGrp="1"/>
          </p:cNvSpPr>
          <p:nvPr>
            <p:ph sz="half" idx="2"/>
          </p:nvPr>
        </p:nvSpPr>
        <p:spPr>
          <a:xfrm>
            <a:off x="4755249" y="2480873"/>
            <a:ext cx="5181600" cy="3040843"/>
          </a:xfrm>
        </p:spPr>
        <p:txBody>
          <a:bodyPr/>
          <a:lstStyle/>
          <a:p>
            <a:pPr marL="0" indent="0">
              <a:buNone/>
            </a:pPr>
            <a:r>
              <a:rPr lang="de-DE" b="1" dirty="0"/>
              <a:t>Wie würden Sie das Beitrags-</a:t>
            </a:r>
            <a:br>
              <a:rPr lang="de-DE" b="1" dirty="0"/>
            </a:br>
            <a:r>
              <a:rPr lang="de-DE" b="1" dirty="0" err="1"/>
              <a:t>bild</a:t>
            </a:r>
            <a:r>
              <a:rPr lang="de-DE" b="1" dirty="0"/>
              <a:t> einer Person am Telefon beschreiben?</a:t>
            </a:r>
          </a:p>
          <a:p>
            <a:pPr marL="0" indent="0">
              <a:buNone/>
            </a:pPr>
            <a:endParaRPr lang="de-DE" b="1" dirty="0"/>
          </a:p>
          <a:p>
            <a:pPr marL="0" indent="0">
              <a:buNone/>
            </a:pPr>
            <a:r>
              <a:rPr lang="de-DE" b="1" dirty="0">
                <a:solidFill>
                  <a:srgbClr val="AC145A"/>
                </a:solidFill>
              </a:rPr>
              <a:t>Kurz und prägnant: </a:t>
            </a:r>
            <a:r>
              <a:rPr lang="de-DE" b="1" dirty="0"/>
              <a:t/>
            </a:r>
            <a:br>
              <a:rPr lang="de-DE" b="1" dirty="0"/>
            </a:br>
            <a:r>
              <a:rPr lang="de-DE" b="1" dirty="0"/>
              <a:t>So wenig Text wie möglich, </a:t>
            </a:r>
            <a:br>
              <a:rPr lang="de-DE" b="1" dirty="0"/>
            </a:br>
            <a:r>
              <a:rPr lang="de-DE" b="1" dirty="0"/>
              <a:t>so viele Infos wie nötig.</a:t>
            </a:r>
          </a:p>
        </p:txBody>
      </p:sp>
      <p:pic>
        <p:nvPicPr>
          <p:cNvPr id="7" name="Grafik 6" descr="Illustration: weiblich gelesene Person, an eine Wand angelehnt, hält mit der linken Hand ein Smartphone an ihr Ohr, rechts neben ihrem Kopf eine Sprechblase, darin 3 Punkt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80600" y="1714500"/>
            <a:ext cx="2260600" cy="5360123"/>
          </a:xfrm>
          <a:prstGeom prst="rect">
            <a:avLst/>
          </a:prstGeom>
        </p:spPr>
      </p:pic>
      <p:sp>
        <p:nvSpPr>
          <p:cNvPr id="8" name="Rechteck 7"/>
          <p:cNvSpPr/>
          <p:nvPr/>
        </p:nvSpPr>
        <p:spPr>
          <a:xfrm>
            <a:off x="6891019" y="6436331"/>
            <a:ext cx="4119881" cy="307777"/>
          </a:xfrm>
          <a:prstGeom prst="rect">
            <a:avLst/>
          </a:prstGeom>
        </p:spPr>
        <p:txBody>
          <a:bodyPr wrap="square">
            <a:spAutoFit/>
          </a:bodyPr>
          <a:lstStyle/>
          <a:p>
            <a:r>
              <a:rPr lang="de-DE" sz="1400" dirty="0">
                <a:solidFill>
                  <a:srgbClr val="003057"/>
                </a:solidFill>
              </a:rPr>
              <a:t>Abbildung: </a:t>
            </a:r>
            <a:r>
              <a:rPr lang="de-DE" sz="1400" dirty="0">
                <a:solidFill>
                  <a:srgbClr val="003057"/>
                </a:solidFill>
                <a:hlinkClick r:id="rId4"/>
              </a:rPr>
              <a:t>Storyset auf freepik.com</a:t>
            </a:r>
            <a:endParaRPr lang="de-DE" sz="1400" dirty="0">
              <a:solidFill>
                <a:srgbClr val="003057"/>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26</a:t>
            </a:fld>
            <a:endParaRPr lang="de-DE"/>
          </a:p>
        </p:txBody>
      </p:sp>
    </p:spTree>
    <p:extLst>
      <p:ext uri="{BB962C8B-B14F-4D97-AF65-F5344CB8AC3E}">
        <p14:creationId xmlns:p14="http://schemas.microsoft.com/office/powerpoint/2010/main" val="3637219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Alterativtext erstellen: Beispiel</a:t>
            </a:r>
          </a:p>
        </p:txBody>
      </p:sp>
      <p:pic>
        <p:nvPicPr>
          <p:cNvPr id="8" name="Inhaltsplatzhalter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825625"/>
            <a:ext cx="3481070" cy="4351338"/>
          </a:xfrm>
          <a:prstGeom prst="rect">
            <a:avLst/>
          </a:prstGeom>
          <a:ln>
            <a:solidFill>
              <a:schemeClr val="bg1">
                <a:lumMod val="50000"/>
              </a:schemeClr>
            </a:solidFill>
          </a:ln>
        </p:spPr>
      </p:pic>
      <p:sp>
        <p:nvSpPr>
          <p:cNvPr id="3" name="Inhaltsplatzhalter 2"/>
          <p:cNvSpPr>
            <a:spLocks noGrp="1"/>
          </p:cNvSpPr>
          <p:nvPr>
            <p:ph sz="half" idx="1"/>
          </p:nvPr>
        </p:nvSpPr>
        <p:spPr>
          <a:xfrm>
            <a:off x="4990269" y="1893343"/>
            <a:ext cx="5181600" cy="4351338"/>
          </a:xfrm>
        </p:spPr>
        <p:txBody>
          <a:bodyPr>
            <a:normAutofit fontScale="62500" lnSpcReduction="20000"/>
          </a:bodyPr>
          <a:lstStyle/>
          <a:p>
            <a:pPr marL="0" indent="0">
              <a:buNone/>
            </a:pPr>
            <a:r>
              <a:rPr lang="de-DE" b="1" dirty="0">
                <a:solidFill>
                  <a:srgbClr val="AC145A"/>
                </a:solidFill>
              </a:rPr>
              <a:t>Alternativtext (Vorschlag)</a:t>
            </a:r>
          </a:p>
          <a:p>
            <a:pPr marL="0" indent="0">
              <a:lnSpc>
                <a:spcPct val="140000"/>
              </a:lnSpc>
              <a:buNone/>
            </a:pPr>
            <a:r>
              <a:rPr lang="de-DE" sz="2600" dirty="0"/>
              <a:t>Zweiteiliges Layout: obere Hälfte blau, untere Hälfte weiß, sind durch dreieckähnliche, dunkelrote Linie voneinander abgegrenzt. Obere Hälfte: Weißer Text auf blauem Grund „GAAD 2026. NRW-Hochschulen gemeinsam barrierefrei.“, direkt darunter weißes GAAD-Logo. Untere Hälfte: Rotes Kalender-Icon auf weißem Grund, in rot und blau darunter „21. Mai 2026. Save </a:t>
            </a:r>
            <a:r>
              <a:rPr lang="de-DE" sz="2600" dirty="0" err="1"/>
              <a:t>the</a:t>
            </a:r>
            <a:r>
              <a:rPr lang="de-DE" sz="2600" dirty="0"/>
              <a:t> Date!“. Die Kompetenzzentren </a:t>
            </a:r>
            <a:r>
              <a:rPr lang="de-DE" sz="2600" dirty="0" err="1"/>
              <a:t>Moodle.nrw</a:t>
            </a:r>
            <a:r>
              <a:rPr lang="de-DE" sz="2600" dirty="0"/>
              <a:t>, </a:t>
            </a:r>
            <a:r>
              <a:rPr lang="de-DE" sz="2600" dirty="0" err="1"/>
              <a:t>Ilias.nrw</a:t>
            </a:r>
            <a:r>
              <a:rPr lang="de-DE" sz="2600" dirty="0"/>
              <a:t> und barrierefreiheit.nrw starten Aktion zum Global </a:t>
            </a:r>
            <a:r>
              <a:rPr lang="de-DE" sz="2600" dirty="0" err="1"/>
              <a:t>accessibility</a:t>
            </a:r>
            <a:r>
              <a:rPr lang="de-DE" sz="2600" dirty="0"/>
              <a:t> Awareness Day 2026, um an NRW-Hochschulen für das Thema Barrierefreiheit zu sensibilisieren.“</a:t>
            </a:r>
          </a:p>
        </p:txBody>
      </p:sp>
      <p:sp>
        <p:nvSpPr>
          <p:cNvPr id="5" name="Foliennummernplatzhalter 4"/>
          <p:cNvSpPr>
            <a:spLocks noGrp="1"/>
          </p:cNvSpPr>
          <p:nvPr>
            <p:ph type="sldNum" sz="quarter" idx="12"/>
          </p:nvPr>
        </p:nvSpPr>
        <p:spPr/>
        <p:txBody>
          <a:bodyPr/>
          <a:lstStyle/>
          <a:p>
            <a:fld id="{FB2375C0-7702-4EFE-AA9A-D259F46FFF45}" type="slidenum">
              <a:rPr lang="de-DE" smtClean="0"/>
              <a:t>27</a:t>
            </a:fld>
            <a:endParaRPr lang="de-DE"/>
          </a:p>
        </p:txBody>
      </p:sp>
    </p:spTree>
    <p:extLst>
      <p:ext uri="{BB962C8B-B14F-4D97-AF65-F5344CB8AC3E}">
        <p14:creationId xmlns:p14="http://schemas.microsoft.com/office/powerpoint/2010/main" val="1751364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Alternativtexte einfügen: Instagram (Laptop)</a:t>
            </a:r>
          </a:p>
        </p:txBody>
      </p:sp>
      <p:sp>
        <p:nvSpPr>
          <p:cNvPr id="4" name="Foliennummernplatzhalter 3"/>
          <p:cNvSpPr>
            <a:spLocks noGrp="1"/>
          </p:cNvSpPr>
          <p:nvPr>
            <p:ph type="sldNum" sz="quarter" idx="12"/>
          </p:nvPr>
        </p:nvSpPr>
        <p:spPr/>
        <p:txBody>
          <a:bodyPr/>
          <a:lstStyle/>
          <a:p>
            <a:fld id="{FB2375C0-7702-4EFE-AA9A-D259F46FFF45}" type="slidenum">
              <a:rPr lang="de-DE" smtClean="0"/>
              <a:t>28</a:t>
            </a:fld>
            <a:endParaRPr lang="de-DE"/>
          </a:p>
        </p:txBody>
      </p:sp>
      <p:pic>
        <p:nvPicPr>
          <p:cNvPr id="7" name="Grafik 6" descr="Screenshot Instagram Bedienoberfläche: der Bereich &quot;Barrierefreiheit&quot; mit entsprechendem Textfeld ist rot umrandet.&#10;"/>
          <p:cNvPicPr>
            <a:picLocks noChangeAspect="1"/>
          </p:cNvPicPr>
          <p:nvPr/>
        </p:nvPicPr>
        <p:blipFill>
          <a:blip r:embed="rId3"/>
          <a:stretch>
            <a:fillRect/>
          </a:stretch>
        </p:blipFill>
        <p:spPr>
          <a:xfrm>
            <a:off x="838198" y="1690687"/>
            <a:ext cx="8109592" cy="4665661"/>
          </a:xfrm>
          <a:prstGeom prst="rect">
            <a:avLst/>
          </a:prstGeom>
        </p:spPr>
      </p:pic>
    </p:spTree>
    <p:extLst>
      <p:ext uri="{BB962C8B-B14F-4D97-AF65-F5344CB8AC3E}">
        <p14:creationId xmlns:p14="http://schemas.microsoft.com/office/powerpoint/2010/main" val="3047181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Alternativtexte einfügen: Instagram (Phone)</a:t>
            </a:r>
          </a:p>
        </p:txBody>
      </p:sp>
      <p:grpSp>
        <p:nvGrpSpPr>
          <p:cNvPr id="8" name="Gruppieren 7" descr="Screenshot: Instagram-Oberfläche"/>
          <p:cNvGrpSpPr/>
          <p:nvPr/>
        </p:nvGrpSpPr>
        <p:grpSpPr>
          <a:xfrm>
            <a:off x="838200" y="1816102"/>
            <a:ext cx="1914692" cy="3943347"/>
            <a:chOff x="838200" y="1816102"/>
            <a:chExt cx="1914692" cy="3943347"/>
          </a:xfrm>
        </p:grpSpPr>
        <p:pic>
          <p:nvPicPr>
            <p:cNvPr id="3" name="Grafik 2" descr="Screenshot: Instagram-Oberfläch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729" y="1816102"/>
              <a:ext cx="1822163" cy="3943347"/>
            </a:xfrm>
            <a:prstGeom prst="rect">
              <a:avLst/>
            </a:prstGeom>
          </p:spPr>
        </p:pic>
        <p:sp>
          <p:nvSpPr>
            <p:cNvPr id="7" name="Ellipse 6"/>
            <p:cNvSpPr/>
            <p:nvPr/>
          </p:nvSpPr>
          <p:spPr>
            <a:xfrm>
              <a:off x="838200" y="4800600"/>
              <a:ext cx="1193800" cy="3640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sz="half" idx="1"/>
          </p:nvPr>
        </p:nvSpPr>
        <p:spPr>
          <a:xfrm>
            <a:off x="930729" y="6133261"/>
            <a:ext cx="1822163" cy="331039"/>
          </a:xfrm>
        </p:spPr>
        <p:txBody>
          <a:bodyPr>
            <a:noAutofit/>
          </a:bodyPr>
          <a:lstStyle/>
          <a:p>
            <a:pPr marL="0" indent="0" algn="ctr">
              <a:buNone/>
            </a:pPr>
            <a:r>
              <a:rPr lang="de-DE" sz="2000" b="1" dirty="0"/>
              <a:t>Schritt 1</a:t>
            </a:r>
            <a:endParaRPr lang="de-DE" sz="2000" dirty="0"/>
          </a:p>
        </p:txBody>
      </p:sp>
      <p:grpSp>
        <p:nvGrpSpPr>
          <p:cNvPr id="16" name="Gruppieren 15" descr="Screenshot: Instagram-Oberfläche"/>
          <p:cNvGrpSpPr/>
          <p:nvPr/>
        </p:nvGrpSpPr>
        <p:grpSpPr>
          <a:xfrm>
            <a:off x="3505200" y="1816101"/>
            <a:ext cx="2057400" cy="4068760"/>
            <a:chOff x="3505200" y="1816101"/>
            <a:chExt cx="2057400" cy="4068760"/>
          </a:xfrm>
        </p:grpSpPr>
        <p:pic>
          <p:nvPicPr>
            <p:cNvPr id="5" name="Grafik 4" descr="Screenshot: Instagram-Oberfläch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4261" y="1816101"/>
              <a:ext cx="1822163" cy="3943347"/>
            </a:xfrm>
            <a:prstGeom prst="rect">
              <a:avLst/>
            </a:prstGeom>
          </p:spPr>
        </p:pic>
        <p:sp>
          <p:nvSpPr>
            <p:cNvPr id="15" name="Ellipse 14"/>
            <p:cNvSpPr/>
            <p:nvPr/>
          </p:nvSpPr>
          <p:spPr>
            <a:xfrm>
              <a:off x="3505200" y="4868333"/>
              <a:ext cx="2057400" cy="10165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Inhaltsplatzhalter 2"/>
          <p:cNvSpPr txBox="1">
            <a:spLocks/>
          </p:cNvSpPr>
          <p:nvPr/>
        </p:nvSpPr>
        <p:spPr>
          <a:xfrm>
            <a:off x="3664261" y="6082461"/>
            <a:ext cx="1822163" cy="331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a:t>Schritt 2</a:t>
            </a:r>
            <a:endParaRPr lang="de-DE" sz="2000" dirty="0"/>
          </a:p>
        </p:txBody>
      </p:sp>
      <p:pic>
        <p:nvPicPr>
          <p:cNvPr id="6" name="Grafik 5" descr="Screenshot: Instagram-Oberfläch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7793" y="1816100"/>
            <a:ext cx="1822163" cy="3943347"/>
          </a:xfrm>
          <a:prstGeom prst="rect">
            <a:avLst/>
          </a:prstGeom>
        </p:spPr>
      </p:pic>
      <p:sp>
        <p:nvSpPr>
          <p:cNvPr id="14" name="Inhaltsplatzhalter 2"/>
          <p:cNvSpPr txBox="1">
            <a:spLocks/>
          </p:cNvSpPr>
          <p:nvPr/>
        </p:nvSpPr>
        <p:spPr>
          <a:xfrm>
            <a:off x="6397793" y="6094741"/>
            <a:ext cx="1822163" cy="331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a:t>Schritt 3</a:t>
            </a:r>
            <a:endParaRPr lang="de-DE" sz="2000" dirty="0"/>
          </a:p>
        </p:txBody>
      </p:sp>
      <p:sp>
        <p:nvSpPr>
          <p:cNvPr id="4" name="Foliennummernplatzhalter 3"/>
          <p:cNvSpPr>
            <a:spLocks noGrp="1"/>
          </p:cNvSpPr>
          <p:nvPr>
            <p:ph type="sldNum" sz="quarter" idx="12"/>
          </p:nvPr>
        </p:nvSpPr>
        <p:spPr/>
        <p:txBody>
          <a:bodyPr/>
          <a:lstStyle/>
          <a:p>
            <a:fld id="{FB2375C0-7702-4EFE-AA9A-D259F46FFF45}" type="slidenum">
              <a:rPr lang="de-DE" smtClean="0"/>
              <a:t>29</a:t>
            </a:fld>
            <a:endParaRPr lang="de-DE"/>
          </a:p>
        </p:txBody>
      </p:sp>
    </p:spTree>
    <p:extLst>
      <p:ext uri="{BB962C8B-B14F-4D97-AF65-F5344CB8AC3E}">
        <p14:creationId xmlns:p14="http://schemas.microsoft.com/office/powerpoint/2010/main" val="301259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Tipps zur Kommunikation in Zoom</a:t>
            </a:r>
          </a:p>
        </p:txBody>
      </p:sp>
      <p:sp>
        <p:nvSpPr>
          <p:cNvPr id="3" name="Inhaltsplatzhalter 2"/>
          <p:cNvSpPr>
            <a:spLocks noGrp="1"/>
          </p:cNvSpPr>
          <p:nvPr>
            <p:ph idx="1"/>
          </p:nvPr>
        </p:nvSpPr>
        <p:spPr>
          <a:xfrm>
            <a:off x="838199" y="1814608"/>
            <a:ext cx="10940807" cy="4351338"/>
          </a:xfrm>
        </p:spPr>
        <p:txBody>
          <a:bodyPr>
            <a:normAutofit/>
          </a:bodyPr>
          <a:lstStyle/>
          <a:p>
            <a:r>
              <a:rPr lang="de-DE" dirty="0"/>
              <a:t>Mikro gerne zur Vermeidung von Hintergrundgeräuschen ausschalten. </a:t>
            </a:r>
          </a:p>
          <a:p>
            <a:r>
              <a:rPr lang="de-DE" dirty="0"/>
              <a:t>Nach dem Input ist Zeit für Fragen und Diskussion.</a:t>
            </a:r>
          </a:p>
          <a:p>
            <a:r>
              <a:rPr lang="de-DE" dirty="0"/>
              <a:t>Bei Wortmeldungen bitte die „Hand heben“ Funktion in Zoom </a:t>
            </a:r>
            <a:br>
              <a:rPr lang="de-DE" dirty="0"/>
            </a:br>
            <a:r>
              <a:rPr lang="de-DE" dirty="0"/>
              <a:t>(bei Windows: </a:t>
            </a:r>
            <a:r>
              <a:rPr lang="de-DE" dirty="0" err="1"/>
              <a:t>Alt+Y</a:t>
            </a:r>
            <a:r>
              <a:rPr lang="de-DE" dirty="0"/>
              <a:t>) nutzen. </a:t>
            </a:r>
          </a:p>
          <a:p>
            <a:r>
              <a:rPr lang="de-DE" dirty="0"/>
              <a:t>Untertitel können bei Zoom eingeschaltet werden.</a:t>
            </a:r>
          </a:p>
        </p:txBody>
      </p:sp>
      <p:sp>
        <p:nvSpPr>
          <p:cNvPr id="5" name="Foliennummernplatzhalter 4"/>
          <p:cNvSpPr>
            <a:spLocks noGrp="1"/>
          </p:cNvSpPr>
          <p:nvPr>
            <p:ph type="sldNum" sz="quarter" idx="12"/>
          </p:nvPr>
        </p:nvSpPr>
        <p:spPr/>
        <p:txBody>
          <a:bodyPr/>
          <a:lstStyle/>
          <a:p>
            <a:fld id="{FB2375C0-7702-4EFE-AA9A-D259F46FFF45}" type="slidenum">
              <a:rPr lang="de-DE" smtClean="0"/>
              <a:t>3</a:t>
            </a:fld>
            <a:endParaRPr lang="de-DE"/>
          </a:p>
        </p:txBody>
      </p:sp>
    </p:spTree>
    <p:extLst>
      <p:ext uri="{BB962C8B-B14F-4D97-AF65-F5344CB8AC3E}">
        <p14:creationId xmlns:p14="http://schemas.microsoft.com/office/powerpoint/2010/main" val="3046925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Alternativtexte einfügen: LinkedIn (Laptop)</a:t>
            </a:r>
          </a:p>
        </p:txBody>
      </p:sp>
      <p:sp>
        <p:nvSpPr>
          <p:cNvPr id="4" name="Foliennummernplatzhalter 3"/>
          <p:cNvSpPr>
            <a:spLocks noGrp="1"/>
          </p:cNvSpPr>
          <p:nvPr>
            <p:ph type="sldNum" sz="quarter" idx="12"/>
          </p:nvPr>
        </p:nvSpPr>
        <p:spPr/>
        <p:txBody>
          <a:bodyPr/>
          <a:lstStyle/>
          <a:p>
            <a:fld id="{FB2375C0-7702-4EFE-AA9A-D259F46FFF45}" type="slidenum">
              <a:rPr lang="de-DE" smtClean="0"/>
              <a:t>30</a:t>
            </a:fld>
            <a:endParaRPr lang="de-DE"/>
          </a:p>
        </p:txBody>
      </p:sp>
      <p:pic>
        <p:nvPicPr>
          <p:cNvPr id="9" name="Grafik 8" descr="Screenshot: Layout LinkedIn, um einen Beitrag zu veröffentlichen. Beitragsbilder. Darunter Button zum einfügen eines Alt-Text: “ALT”.&#10;"/>
          <p:cNvPicPr>
            <a:picLocks noChangeAspect="1"/>
          </p:cNvPicPr>
          <p:nvPr/>
        </p:nvPicPr>
        <p:blipFill>
          <a:blip r:embed="rId3"/>
          <a:stretch>
            <a:fillRect/>
          </a:stretch>
        </p:blipFill>
        <p:spPr>
          <a:xfrm>
            <a:off x="640236" y="1658003"/>
            <a:ext cx="3486637" cy="3886742"/>
          </a:xfrm>
          <a:prstGeom prst="rect">
            <a:avLst/>
          </a:prstGeom>
        </p:spPr>
      </p:pic>
      <p:pic>
        <p:nvPicPr>
          <p:cNvPr id="6" name="Grafik 5" descr="Screenshot: Layout LinkedIn, um einen Beitrag zu veröffentlichen. Beitragsbild. Links daneben fehlt, um Alternativtext einzufügen.&#10;"/>
          <p:cNvPicPr>
            <a:picLocks noChangeAspect="1"/>
          </p:cNvPicPr>
          <p:nvPr/>
        </p:nvPicPr>
        <p:blipFill>
          <a:blip r:embed="rId4"/>
          <a:stretch>
            <a:fillRect/>
          </a:stretch>
        </p:blipFill>
        <p:spPr>
          <a:xfrm>
            <a:off x="4761619" y="1658003"/>
            <a:ext cx="6382641" cy="4286848"/>
          </a:xfrm>
          <a:prstGeom prst="rect">
            <a:avLst/>
          </a:prstGeom>
        </p:spPr>
      </p:pic>
    </p:spTree>
    <p:extLst>
      <p:ext uri="{BB962C8B-B14F-4D97-AF65-F5344CB8AC3E}">
        <p14:creationId xmlns:p14="http://schemas.microsoft.com/office/powerpoint/2010/main" val="101176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Alternativtexte einfügen: LinkedIn (Phone)</a:t>
            </a:r>
          </a:p>
        </p:txBody>
      </p:sp>
      <p:grpSp>
        <p:nvGrpSpPr>
          <p:cNvPr id="9" name="Gruppieren 8" descr="Screenshot: LinkedIn-Oberfläche"/>
          <p:cNvGrpSpPr/>
          <p:nvPr/>
        </p:nvGrpSpPr>
        <p:grpSpPr>
          <a:xfrm>
            <a:off x="930729" y="1816102"/>
            <a:ext cx="1822162" cy="3943347"/>
            <a:chOff x="930729" y="1816102"/>
            <a:chExt cx="1822162" cy="3943347"/>
          </a:xfrm>
        </p:grpSpPr>
        <p:pic>
          <p:nvPicPr>
            <p:cNvPr id="3" name="Grafik 2" descr="Screenshot: LinkedIn-Oberfläch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729" y="1816102"/>
              <a:ext cx="1822162" cy="3943347"/>
            </a:xfrm>
            <a:prstGeom prst="rect">
              <a:avLst/>
            </a:prstGeom>
          </p:spPr>
        </p:pic>
        <p:sp>
          <p:nvSpPr>
            <p:cNvPr id="17" name="Ellipse 16"/>
            <p:cNvSpPr/>
            <p:nvPr/>
          </p:nvSpPr>
          <p:spPr>
            <a:xfrm>
              <a:off x="1698568" y="5199171"/>
              <a:ext cx="498123" cy="4981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2" name="Inhaltsplatzhalter 2"/>
          <p:cNvSpPr>
            <a:spLocks noGrp="1"/>
          </p:cNvSpPr>
          <p:nvPr>
            <p:ph sz="half" idx="1"/>
          </p:nvPr>
        </p:nvSpPr>
        <p:spPr>
          <a:xfrm>
            <a:off x="930729" y="6133261"/>
            <a:ext cx="1822163" cy="331039"/>
          </a:xfrm>
        </p:spPr>
        <p:txBody>
          <a:bodyPr>
            <a:noAutofit/>
          </a:bodyPr>
          <a:lstStyle/>
          <a:p>
            <a:pPr marL="0" indent="0" algn="ctr">
              <a:buNone/>
            </a:pPr>
            <a:r>
              <a:rPr lang="de-DE" sz="2000" b="1" dirty="0"/>
              <a:t>Schritt 1</a:t>
            </a:r>
            <a:endParaRPr lang="de-DE" sz="2000" dirty="0"/>
          </a:p>
        </p:txBody>
      </p:sp>
      <p:grpSp>
        <p:nvGrpSpPr>
          <p:cNvPr id="10" name="Gruppieren 9" descr="Screenshot: LinkedIn-Oberfläche"/>
          <p:cNvGrpSpPr/>
          <p:nvPr/>
        </p:nvGrpSpPr>
        <p:grpSpPr>
          <a:xfrm>
            <a:off x="3505200" y="1804813"/>
            <a:ext cx="2057400" cy="3954636"/>
            <a:chOff x="3505200" y="1804813"/>
            <a:chExt cx="2057400" cy="3954636"/>
          </a:xfrm>
        </p:grpSpPr>
        <p:pic>
          <p:nvPicPr>
            <p:cNvPr id="5" name="Grafik 4" descr="Screenshot: LinkedIn-Oberfläch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64261" y="1804813"/>
              <a:ext cx="1822162" cy="3954636"/>
            </a:xfrm>
            <a:prstGeom prst="rect">
              <a:avLst/>
            </a:prstGeom>
          </p:spPr>
        </p:pic>
        <p:sp>
          <p:nvSpPr>
            <p:cNvPr id="15" name="Ellipse 14"/>
            <p:cNvSpPr/>
            <p:nvPr/>
          </p:nvSpPr>
          <p:spPr>
            <a:xfrm>
              <a:off x="3505200" y="3276600"/>
              <a:ext cx="2057400" cy="1019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3" name="Inhaltsplatzhalter 2"/>
          <p:cNvSpPr txBox="1">
            <a:spLocks/>
          </p:cNvSpPr>
          <p:nvPr/>
        </p:nvSpPr>
        <p:spPr>
          <a:xfrm>
            <a:off x="3664261" y="6082461"/>
            <a:ext cx="1822163" cy="3310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b="1" dirty="0"/>
              <a:t>Schritt 2</a:t>
            </a:r>
            <a:endParaRPr lang="de-DE" sz="2000" dirty="0"/>
          </a:p>
        </p:txBody>
      </p:sp>
      <p:sp>
        <p:nvSpPr>
          <p:cNvPr id="4" name="Foliennummernplatzhalter 3"/>
          <p:cNvSpPr>
            <a:spLocks noGrp="1"/>
          </p:cNvSpPr>
          <p:nvPr>
            <p:ph type="sldNum" sz="quarter" idx="12"/>
          </p:nvPr>
        </p:nvSpPr>
        <p:spPr/>
        <p:txBody>
          <a:bodyPr/>
          <a:lstStyle/>
          <a:p>
            <a:fld id="{FB2375C0-7702-4EFE-AA9A-D259F46FFF45}" type="slidenum">
              <a:rPr lang="de-DE" smtClean="0"/>
              <a:t>31</a:t>
            </a:fld>
            <a:endParaRPr lang="de-DE"/>
          </a:p>
        </p:txBody>
      </p:sp>
    </p:spTree>
    <p:extLst>
      <p:ext uri="{BB962C8B-B14F-4D97-AF65-F5344CB8AC3E}">
        <p14:creationId xmlns:p14="http://schemas.microsoft.com/office/powerpoint/2010/main" val="229286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Videogestaltung</a:t>
            </a:r>
          </a:p>
        </p:txBody>
      </p:sp>
      <p:sp>
        <p:nvSpPr>
          <p:cNvPr id="3" name="Textplatzhalter 2"/>
          <p:cNvSpPr>
            <a:spLocks noGrp="1"/>
          </p:cNvSpPr>
          <p:nvPr>
            <p:ph type="body" idx="1"/>
          </p:nvPr>
        </p:nvSpPr>
        <p:spPr/>
        <p:txBody>
          <a:bodyPr/>
          <a:lstStyle/>
          <a:p>
            <a:r>
              <a:rPr lang="de-DE" dirty="0"/>
              <a:t>Untertitel und Audiodeskription für Videos</a:t>
            </a:r>
          </a:p>
        </p:txBody>
      </p:sp>
    </p:spTree>
    <p:extLst>
      <p:ext uri="{BB962C8B-B14F-4D97-AF65-F5344CB8AC3E}">
        <p14:creationId xmlns:p14="http://schemas.microsoft.com/office/powerpoint/2010/main" val="3544183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Untertitel</a:t>
            </a:r>
          </a:p>
        </p:txBody>
      </p:sp>
      <p:sp>
        <p:nvSpPr>
          <p:cNvPr id="3" name="Inhaltsplatzhalter 2"/>
          <p:cNvSpPr>
            <a:spLocks noGrp="1"/>
          </p:cNvSpPr>
          <p:nvPr>
            <p:ph sz="half" idx="1"/>
          </p:nvPr>
        </p:nvSpPr>
        <p:spPr>
          <a:xfrm>
            <a:off x="838200" y="1825625"/>
            <a:ext cx="5417457" cy="4351338"/>
          </a:xfrm>
        </p:spPr>
        <p:txBody>
          <a:bodyPr>
            <a:normAutofit fontScale="92500" lnSpcReduction="10000"/>
          </a:bodyPr>
          <a:lstStyle/>
          <a:p>
            <a:pPr>
              <a:defRPr/>
            </a:pPr>
            <a:r>
              <a:rPr lang="de-DE" b="1" dirty="0">
                <a:solidFill>
                  <a:srgbClr val="AC145A"/>
                </a:solidFill>
              </a:rPr>
              <a:t>Zugänglichkeit für Personen</a:t>
            </a:r>
          </a:p>
          <a:p>
            <a:pPr lvl="1">
              <a:defRPr/>
            </a:pPr>
            <a:r>
              <a:rPr lang="de-DE" dirty="0">
                <a:solidFill>
                  <a:srgbClr val="003057"/>
                </a:solidFill>
              </a:rPr>
              <a:t>mit einer Hörbeeinträchtigung</a:t>
            </a:r>
          </a:p>
          <a:p>
            <a:pPr lvl="1">
              <a:defRPr/>
            </a:pPr>
            <a:r>
              <a:rPr lang="de-DE" dirty="0">
                <a:solidFill>
                  <a:srgbClr val="003057"/>
                </a:solidFill>
              </a:rPr>
              <a:t>mit einer anderen Muttersprache</a:t>
            </a:r>
          </a:p>
          <a:p>
            <a:pPr marL="1028700" lvl="1" indent="-342900">
              <a:buClr>
                <a:srgbClr val="4C7600"/>
              </a:buClr>
              <a:defRPr/>
            </a:pPr>
            <a:endParaRPr lang="de-DE" dirty="0">
              <a:solidFill>
                <a:srgbClr val="003057"/>
              </a:solidFill>
            </a:endParaRPr>
          </a:p>
          <a:p>
            <a:pPr>
              <a:lnSpc>
                <a:spcPct val="100000"/>
              </a:lnSpc>
              <a:defRPr/>
            </a:pPr>
            <a:r>
              <a:rPr lang="de-DE" b="1" dirty="0">
                <a:solidFill>
                  <a:srgbClr val="AC145A"/>
                </a:solidFill>
              </a:rPr>
              <a:t>Festgelegte Richtlinien (Auszug):</a:t>
            </a:r>
          </a:p>
          <a:p>
            <a:pPr lvl="1">
              <a:lnSpc>
                <a:spcPct val="100000"/>
              </a:lnSpc>
              <a:defRPr/>
            </a:pPr>
            <a:r>
              <a:rPr lang="de-DE" dirty="0">
                <a:solidFill>
                  <a:srgbClr val="003057"/>
                </a:solidFill>
              </a:rPr>
              <a:t>Zentriert am unteren Bildrand </a:t>
            </a:r>
          </a:p>
          <a:p>
            <a:pPr lvl="1">
              <a:lnSpc>
                <a:spcPct val="100000"/>
              </a:lnSpc>
              <a:defRPr/>
            </a:pPr>
            <a:r>
              <a:rPr lang="de-DE" dirty="0">
                <a:solidFill>
                  <a:srgbClr val="003057"/>
                </a:solidFill>
              </a:rPr>
              <a:t>maximal zwei Zeilen zentriert </a:t>
            </a:r>
            <a:br>
              <a:rPr lang="de-DE" dirty="0">
                <a:solidFill>
                  <a:srgbClr val="003057"/>
                </a:solidFill>
              </a:rPr>
            </a:br>
            <a:r>
              <a:rPr lang="de-DE" dirty="0">
                <a:solidFill>
                  <a:srgbClr val="003057"/>
                </a:solidFill>
              </a:rPr>
              <a:t>(37 Zeichen pro Zeile)</a:t>
            </a:r>
          </a:p>
          <a:p>
            <a:pPr lvl="1">
              <a:lnSpc>
                <a:spcPct val="100000"/>
              </a:lnSpc>
              <a:defRPr/>
            </a:pPr>
            <a:r>
              <a:rPr lang="de-DE" dirty="0">
                <a:solidFill>
                  <a:srgbClr val="003057"/>
                </a:solidFill>
              </a:rPr>
              <a:t>Standzeit mindestens 1 Sekunde</a:t>
            </a:r>
          </a:p>
          <a:p>
            <a:pPr lvl="1">
              <a:lnSpc>
                <a:spcPct val="100000"/>
              </a:lnSpc>
              <a:defRPr/>
            </a:pPr>
            <a:r>
              <a:rPr lang="de-DE" dirty="0">
                <a:solidFill>
                  <a:srgbClr val="003057"/>
                </a:solidFill>
              </a:rPr>
              <a:t>Ausreichend hoher Kontrast: </a:t>
            </a:r>
            <a:br>
              <a:rPr lang="de-DE" dirty="0">
                <a:solidFill>
                  <a:srgbClr val="003057"/>
                </a:solidFill>
              </a:rPr>
            </a:br>
            <a:r>
              <a:rPr lang="de-DE" dirty="0">
                <a:solidFill>
                  <a:srgbClr val="003057"/>
                </a:solidFill>
              </a:rPr>
              <a:t>z. B. weiße Schrift auf schwarzem Hintergrundbalken</a:t>
            </a:r>
            <a:endParaRPr lang="de-DE" dirty="0"/>
          </a:p>
        </p:txBody>
      </p:sp>
      <p:sp>
        <p:nvSpPr>
          <p:cNvPr id="4" name="Inhaltsplatzhalter 3"/>
          <p:cNvSpPr>
            <a:spLocks noGrp="1"/>
          </p:cNvSpPr>
          <p:nvPr>
            <p:ph sz="half" idx="2"/>
          </p:nvPr>
        </p:nvSpPr>
        <p:spPr>
          <a:xfrm>
            <a:off x="6483383" y="1825625"/>
            <a:ext cx="5181600" cy="4351338"/>
          </a:xfrm>
        </p:spPr>
        <p:txBody>
          <a:bodyPr>
            <a:normAutofit fontScale="92500" lnSpcReduction="10000"/>
          </a:bodyPr>
          <a:lstStyle/>
          <a:p>
            <a:pPr marL="0" indent="0">
              <a:buNone/>
              <a:defRPr/>
            </a:pPr>
            <a:r>
              <a:rPr lang="de-DE" b="1" dirty="0">
                <a:solidFill>
                  <a:srgbClr val="AC145A"/>
                </a:solidFill>
                <a:ea typeface="Malgun Gothic"/>
                <a:cs typeface="Times New Roman"/>
              </a:rPr>
              <a:t>Instagram hat eigene Funktion für Untertitel (</a:t>
            </a:r>
            <a:r>
              <a:rPr lang="de-DE" b="1" dirty="0">
                <a:solidFill>
                  <a:srgbClr val="AC145A"/>
                </a:solidFill>
                <a:ea typeface="Malgun Gothic"/>
              </a:rPr>
              <a:t>aktivierbar):</a:t>
            </a:r>
            <a:endParaRPr lang="de-DE" b="1" dirty="0">
              <a:solidFill>
                <a:srgbClr val="AC145A"/>
              </a:solidFill>
            </a:endParaRPr>
          </a:p>
          <a:p>
            <a:pPr>
              <a:defRPr/>
            </a:pPr>
            <a:r>
              <a:rPr lang="de-DE" sz="2400" dirty="0"/>
              <a:t>automatische Untertitel ohne Nachbesserung sind nicht empfehlenswert</a:t>
            </a:r>
            <a:endParaRPr lang="de-DE" sz="2400" dirty="0">
              <a:ea typeface="Malgun Gothic"/>
            </a:endParaRPr>
          </a:p>
          <a:p>
            <a:pPr>
              <a:defRPr/>
            </a:pPr>
            <a:r>
              <a:rPr lang="de-DE" sz="2400" dirty="0"/>
              <a:t>externe Bearbeitungsprogramme bieten (viele) Vorteile</a:t>
            </a:r>
          </a:p>
        </p:txBody>
      </p:sp>
      <p:sp>
        <p:nvSpPr>
          <p:cNvPr id="6" name="Rechteck 5"/>
          <p:cNvSpPr/>
          <p:nvPr/>
        </p:nvSpPr>
        <p:spPr>
          <a:xfrm>
            <a:off x="838200" y="6374513"/>
            <a:ext cx="5551714" cy="523220"/>
          </a:xfrm>
          <a:prstGeom prst="rect">
            <a:avLst/>
          </a:prstGeom>
        </p:spPr>
        <p:txBody>
          <a:bodyPr wrap="square">
            <a:spAutoFit/>
          </a:bodyPr>
          <a:lstStyle/>
          <a:p>
            <a:r>
              <a:rPr lang="de-DE" sz="1400" dirty="0"/>
              <a:t>Weiterführende Infos: </a:t>
            </a:r>
            <a:r>
              <a:rPr lang="de-DE" sz="1400" u="sng" dirty="0">
                <a:latin typeface="Arial"/>
                <a:ea typeface="Arial"/>
                <a:cs typeface="Arial"/>
                <a:hlinkClick r:id="rId3" tooltip="http://www.untertitelrichtlinien.de/pdf/Untertitel-Standards_ARD_ORF_SRF_ZDF_Version_1.3.pdf"/>
              </a:rPr>
              <a:t>Untertitel-Standards von ARD, ORF, SRF, ZDF </a:t>
            </a:r>
            <a:endParaRPr lang="de-DE" sz="1400" dirty="0"/>
          </a:p>
          <a:p>
            <a:endParaRPr lang="de-DE" sz="1400" dirty="0"/>
          </a:p>
        </p:txBody>
      </p:sp>
      <p:sp>
        <p:nvSpPr>
          <p:cNvPr id="5" name="Foliennummernplatzhalter 4"/>
          <p:cNvSpPr>
            <a:spLocks noGrp="1"/>
          </p:cNvSpPr>
          <p:nvPr>
            <p:ph type="sldNum" sz="quarter" idx="12"/>
          </p:nvPr>
        </p:nvSpPr>
        <p:spPr/>
        <p:txBody>
          <a:bodyPr/>
          <a:lstStyle/>
          <a:p>
            <a:fld id="{FB2375C0-7702-4EFE-AA9A-D259F46FFF45}" type="slidenum">
              <a:rPr lang="de-DE" smtClean="0"/>
              <a:t>33</a:t>
            </a:fld>
            <a:endParaRPr lang="de-DE"/>
          </a:p>
        </p:txBody>
      </p:sp>
    </p:spTree>
    <p:extLst>
      <p:ext uri="{BB962C8B-B14F-4D97-AF65-F5344CB8AC3E}">
        <p14:creationId xmlns:p14="http://schemas.microsoft.com/office/powerpoint/2010/main" val="4121670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Untertitel einfügen</a:t>
            </a:r>
          </a:p>
        </p:txBody>
      </p:sp>
      <p:sp>
        <p:nvSpPr>
          <p:cNvPr id="7" name="Inhaltsplatzhalter 2"/>
          <p:cNvSpPr>
            <a:spLocks noGrp="1"/>
          </p:cNvSpPr>
          <p:nvPr>
            <p:ph idx="1"/>
          </p:nvPr>
        </p:nvSpPr>
        <p:spPr>
          <a:xfrm>
            <a:off x="838200" y="1825625"/>
            <a:ext cx="5187216" cy="4351338"/>
          </a:xfrm>
        </p:spPr>
        <p:txBody>
          <a:bodyPr>
            <a:normAutofit/>
          </a:bodyPr>
          <a:lstStyle/>
          <a:p>
            <a:pPr marL="0" indent="0">
              <a:buNone/>
              <a:defRPr/>
            </a:pPr>
            <a:r>
              <a:rPr lang="de-DE" b="1" dirty="0">
                <a:solidFill>
                  <a:srgbClr val="AC145A"/>
                </a:solidFill>
              </a:rPr>
              <a:t>So funktioniert‘s auf Instagram:</a:t>
            </a:r>
          </a:p>
          <a:p>
            <a:pPr marL="342900" lvl="0" indent="-342900">
              <a:lnSpc>
                <a:spcPct val="107000"/>
              </a:lnSpc>
              <a:buFont typeface="+mj-lt"/>
              <a:buAutoNum type="arabicPeriod"/>
              <a:defRPr/>
            </a:pPr>
            <a:r>
              <a:rPr lang="de-DE" sz="2400" dirty="0">
                <a:latin typeface="Arial"/>
                <a:ea typeface="Calibri"/>
                <a:cs typeface="Arial"/>
              </a:rPr>
              <a:t>Über das Menü den „CC“ Button anwählen.</a:t>
            </a:r>
          </a:p>
          <a:p>
            <a:pPr marL="342900" lvl="0" indent="-342900">
              <a:lnSpc>
                <a:spcPct val="107000"/>
              </a:lnSpc>
              <a:buFont typeface="+mj-lt"/>
              <a:buAutoNum type="arabicPeriod"/>
              <a:defRPr/>
            </a:pPr>
            <a:r>
              <a:rPr lang="de-DE" sz="2400" dirty="0">
                <a:latin typeface="Arial"/>
                <a:ea typeface="Calibri"/>
                <a:cs typeface="Arial"/>
              </a:rPr>
              <a:t>Optik des Textes wählen und Untertitel platzieren.</a:t>
            </a:r>
          </a:p>
          <a:p>
            <a:pPr marL="342900" lvl="0" indent="-342900">
              <a:lnSpc>
                <a:spcPct val="107000"/>
              </a:lnSpc>
              <a:spcAft>
                <a:spcPts val="800"/>
              </a:spcAft>
              <a:buFont typeface="+mj-lt"/>
              <a:buAutoNum type="arabicPeriod"/>
              <a:defRPr/>
            </a:pPr>
            <a:r>
              <a:rPr lang="de-DE" sz="2400" dirty="0">
                <a:latin typeface="Arial"/>
                <a:ea typeface="Calibri"/>
                <a:cs typeface="Arial"/>
              </a:rPr>
              <a:t>Wenn erforderlich: </a:t>
            </a:r>
            <a:br>
              <a:rPr lang="de-DE" sz="2400" dirty="0">
                <a:latin typeface="Arial"/>
                <a:ea typeface="Calibri"/>
                <a:cs typeface="Arial"/>
              </a:rPr>
            </a:br>
            <a:r>
              <a:rPr lang="de-DE" sz="2400" dirty="0">
                <a:latin typeface="Arial"/>
                <a:ea typeface="Calibri"/>
                <a:cs typeface="Arial"/>
              </a:rPr>
              <a:t>kleinere Textkorrekturen vornehmen, bevor das Video gepostet wird.</a:t>
            </a:r>
          </a:p>
          <a:p>
            <a:endParaRPr lang="de-DE" dirty="0"/>
          </a:p>
        </p:txBody>
      </p:sp>
      <p:sp>
        <p:nvSpPr>
          <p:cNvPr id="4" name="Foliennummernplatzhalter 3"/>
          <p:cNvSpPr>
            <a:spLocks noGrp="1"/>
          </p:cNvSpPr>
          <p:nvPr>
            <p:ph type="sldNum" sz="quarter" idx="12"/>
          </p:nvPr>
        </p:nvSpPr>
        <p:spPr/>
        <p:txBody>
          <a:bodyPr/>
          <a:lstStyle/>
          <a:p>
            <a:fld id="{FB2375C0-7702-4EFE-AA9A-D259F46FFF45}" type="slidenum">
              <a:rPr lang="de-DE" smtClean="0"/>
              <a:t>34</a:t>
            </a:fld>
            <a:endParaRPr lang="de-DE"/>
          </a:p>
        </p:txBody>
      </p:sp>
      <p:pic>
        <p:nvPicPr>
          <p:cNvPr id="3" name="Grafik 2" descr="Screenshot Video: Demonstration Untertitel des Zwischentöne Podcasts"/>
          <p:cNvPicPr>
            <a:picLocks noChangeAspect="1"/>
          </p:cNvPicPr>
          <p:nvPr/>
        </p:nvPicPr>
        <p:blipFill>
          <a:blip r:embed="rId3"/>
          <a:stretch>
            <a:fillRect/>
          </a:stretch>
        </p:blipFill>
        <p:spPr>
          <a:xfrm>
            <a:off x="7323503" y="808736"/>
            <a:ext cx="2773808" cy="5547614"/>
          </a:xfrm>
          <a:prstGeom prst="rect">
            <a:avLst/>
          </a:prstGeom>
        </p:spPr>
      </p:pic>
    </p:spTree>
    <p:extLst>
      <p:ext uri="{BB962C8B-B14F-4D97-AF65-F5344CB8AC3E}">
        <p14:creationId xmlns:p14="http://schemas.microsoft.com/office/powerpoint/2010/main" val="3718063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Audiodeskription</a:t>
            </a:r>
          </a:p>
        </p:txBody>
      </p:sp>
      <p:sp>
        <p:nvSpPr>
          <p:cNvPr id="3" name="Inhaltsplatzhalter 2"/>
          <p:cNvSpPr>
            <a:spLocks noGrp="1"/>
          </p:cNvSpPr>
          <p:nvPr>
            <p:ph idx="1"/>
          </p:nvPr>
        </p:nvSpPr>
        <p:spPr>
          <a:xfrm>
            <a:off x="838199" y="1462084"/>
            <a:ext cx="6786967" cy="4107342"/>
          </a:xfrm>
        </p:spPr>
        <p:txBody>
          <a:bodyPr>
            <a:normAutofit/>
          </a:bodyPr>
          <a:lstStyle/>
          <a:p>
            <a:pPr>
              <a:defRPr/>
            </a:pPr>
            <a:r>
              <a:rPr lang="de-DE"/>
              <a:t>visuelle </a:t>
            </a:r>
            <a:r>
              <a:rPr lang="de-DE" dirty="0"/>
              <a:t>Inhalte eines Videos werden </a:t>
            </a:r>
            <a:br>
              <a:rPr lang="de-DE" dirty="0"/>
            </a:br>
            <a:r>
              <a:rPr lang="de-DE" dirty="0"/>
              <a:t>in Sprache übertragen</a:t>
            </a:r>
          </a:p>
          <a:p>
            <a:pPr>
              <a:defRPr/>
            </a:pPr>
            <a:r>
              <a:rPr lang="de-DE" dirty="0"/>
              <a:t>Zugänglichkeit für Menschen mit Sehbeeinträchtigung und Blindheit</a:t>
            </a:r>
          </a:p>
          <a:p>
            <a:pPr>
              <a:defRPr/>
            </a:pPr>
            <a:r>
              <a:rPr lang="de-DE" dirty="0"/>
              <a:t>Audiodeskription entweder</a:t>
            </a:r>
          </a:p>
          <a:p>
            <a:pPr lvl="1">
              <a:defRPr/>
            </a:pPr>
            <a:r>
              <a:rPr lang="de-DE" dirty="0">
                <a:solidFill>
                  <a:srgbClr val="003057"/>
                </a:solidFill>
              </a:rPr>
              <a:t>während der Aufnahme mit einsprechen</a:t>
            </a:r>
          </a:p>
          <a:p>
            <a:pPr lvl="1">
              <a:defRPr/>
            </a:pPr>
            <a:r>
              <a:rPr lang="de-DE" dirty="0">
                <a:solidFill>
                  <a:srgbClr val="003057"/>
                </a:solidFill>
              </a:rPr>
              <a:t>oder nachträglich </a:t>
            </a:r>
            <a:br>
              <a:rPr lang="de-DE" dirty="0">
                <a:solidFill>
                  <a:srgbClr val="003057"/>
                </a:solidFill>
              </a:rPr>
            </a:br>
            <a:r>
              <a:rPr lang="de-DE" dirty="0">
                <a:solidFill>
                  <a:srgbClr val="003057"/>
                </a:solidFill>
              </a:rPr>
              <a:t>(für qualitative Aufnahme Memo-App nutzen)</a:t>
            </a:r>
          </a:p>
          <a:p>
            <a:pPr lvl="1">
              <a:defRPr/>
            </a:pPr>
            <a:r>
              <a:rPr lang="de-DE" dirty="0">
                <a:solidFill>
                  <a:srgbClr val="003057"/>
                </a:solidFill>
              </a:rPr>
              <a:t>Mindestanforderung: </a:t>
            </a:r>
            <a:br>
              <a:rPr lang="de-DE" dirty="0">
                <a:solidFill>
                  <a:srgbClr val="003057"/>
                </a:solidFill>
              </a:rPr>
            </a:br>
            <a:r>
              <a:rPr lang="de-DE" dirty="0">
                <a:solidFill>
                  <a:srgbClr val="003057"/>
                </a:solidFill>
              </a:rPr>
              <a:t>Audiodeskription in der Bildbeschreibung</a:t>
            </a:r>
          </a:p>
          <a:p>
            <a:pPr>
              <a:defRPr/>
            </a:pPr>
            <a:endParaRPr lang="de-DE" dirty="0">
              <a:solidFill>
                <a:srgbClr val="FF0000"/>
              </a:solidFill>
            </a:endParaRPr>
          </a:p>
          <a:p>
            <a:endParaRPr lang="de-DE" dirty="0"/>
          </a:p>
        </p:txBody>
      </p:sp>
      <p:sp>
        <p:nvSpPr>
          <p:cNvPr id="4" name="Foliennummernplatzhalter 3"/>
          <p:cNvSpPr>
            <a:spLocks noGrp="1"/>
          </p:cNvSpPr>
          <p:nvPr>
            <p:ph type="sldNum" sz="quarter" idx="12"/>
          </p:nvPr>
        </p:nvSpPr>
        <p:spPr/>
        <p:txBody>
          <a:bodyPr/>
          <a:lstStyle/>
          <a:p>
            <a:fld id="{FB2375C0-7702-4EFE-AA9A-D259F46FFF45}" type="slidenum">
              <a:rPr lang="de-DE" smtClean="0"/>
              <a:t>35</a:t>
            </a:fld>
            <a:endParaRPr lang="de-DE"/>
          </a:p>
        </p:txBody>
      </p:sp>
      <p:pic>
        <p:nvPicPr>
          <p:cNvPr id="8" name="Grafik 7" descr="Screenshot Beitragstext auf Instagram: Abschnitt mit Audiodeskription rot umrandet"/>
          <p:cNvPicPr>
            <a:picLocks noChangeAspect="1"/>
          </p:cNvPicPr>
          <p:nvPr/>
        </p:nvPicPr>
        <p:blipFill>
          <a:blip r:embed="rId3"/>
          <a:stretch>
            <a:fillRect/>
          </a:stretch>
        </p:blipFill>
        <p:spPr>
          <a:xfrm>
            <a:off x="7994275" y="798452"/>
            <a:ext cx="3781953" cy="4896533"/>
          </a:xfrm>
          <a:prstGeom prst="rect">
            <a:avLst/>
          </a:prstGeom>
        </p:spPr>
      </p:pic>
    </p:spTree>
    <p:extLst>
      <p:ext uri="{BB962C8B-B14F-4D97-AF65-F5344CB8AC3E}">
        <p14:creationId xmlns:p14="http://schemas.microsoft.com/office/powerpoint/2010/main" val="4077103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Audiodeskription: Beispiel</a:t>
            </a:r>
          </a:p>
        </p:txBody>
      </p:sp>
      <p:sp>
        <p:nvSpPr>
          <p:cNvPr id="3" name="Inhaltsplatzhalter 2"/>
          <p:cNvSpPr>
            <a:spLocks noGrp="1"/>
          </p:cNvSpPr>
          <p:nvPr>
            <p:ph idx="1"/>
          </p:nvPr>
        </p:nvSpPr>
        <p:spPr>
          <a:xfrm>
            <a:off x="838200" y="1825625"/>
            <a:ext cx="5187216" cy="4351338"/>
          </a:xfrm>
        </p:spPr>
        <p:txBody>
          <a:bodyPr>
            <a:normAutofit fontScale="92500"/>
          </a:bodyPr>
          <a:lstStyle/>
          <a:p>
            <a:pPr marL="0" indent="0">
              <a:buNone/>
              <a:defRPr/>
            </a:pPr>
            <a:r>
              <a:rPr lang="de-DE" b="1" dirty="0">
                <a:solidFill>
                  <a:srgbClr val="AC145A"/>
                </a:solidFill>
              </a:rPr>
              <a:t>So funktioniert‘s auf Instagram:</a:t>
            </a:r>
          </a:p>
          <a:p>
            <a:pPr marL="342900" lvl="0" indent="-342900">
              <a:lnSpc>
                <a:spcPct val="107000"/>
              </a:lnSpc>
              <a:buFont typeface="+mj-lt"/>
              <a:buAutoNum type="arabicPeriod"/>
              <a:defRPr/>
            </a:pPr>
            <a:r>
              <a:rPr lang="de-DE" sz="2400" dirty="0">
                <a:latin typeface="Arial"/>
                <a:ea typeface="Calibri"/>
                <a:cs typeface="Arial"/>
              </a:rPr>
              <a:t>Auch hier kann über den Button „Musik“ ein Voice-</a:t>
            </a:r>
            <a:r>
              <a:rPr lang="de-DE" sz="2400" dirty="0" err="1">
                <a:latin typeface="Arial"/>
                <a:ea typeface="Calibri"/>
                <a:cs typeface="Arial"/>
              </a:rPr>
              <a:t>over</a:t>
            </a:r>
            <a:r>
              <a:rPr lang="de-DE" sz="2400" dirty="0">
                <a:latin typeface="Arial"/>
                <a:ea typeface="Calibri"/>
                <a:cs typeface="Arial"/>
              </a:rPr>
              <a:t> aufgenommen werden.</a:t>
            </a:r>
          </a:p>
          <a:p>
            <a:pPr marL="342900" lvl="0" indent="-342900">
              <a:lnSpc>
                <a:spcPct val="107000"/>
              </a:lnSpc>
              <a:buFont typeface="+mj-lt"/>
              <a:buAutoNum type="arabicPeriod"/>
              <a:defRPr/>
            </a:pPr>
            <a:r>
              <a:rPr lang="de-DE" sz="2400" dirty="0">
                <a:latin typeface="Arial"/>
                <a:ea typeface="Calibri"/>
                <a:cs typeface="Arial"/>
              </a:rPr>
              <a:t>Den roten Knopf antippen oder gedrückt halten, so startet die Audioaufnahme.</a:t>
            </a:r>
          </a:p>
          <a:p>
            <a:pPr marL="342900" lvl="0" indent="-342900">
              <a:lnSpc>
                <a:spcPct val="107000"/>
              </a:lnSpc>
              <a:spcAft>
                <a:spcPts val="800"/>
              </a:spcAft>
              <a:buFont typeface="+mj-lt"/>
              <a:buAutoNum type="arabicPeriod"/>
              <a:defRPr/>
            </a:pPr>
            <a:r>
              <a:rPr lang="de-DE" sz="2400" dirty="0">
                <a:latin typeface="Arial"/>
                <a:ea typeface="Calibri"/>
                <a:cs typeface="Arial"/>
              </a:rPr>
              <a:t>Anschließend mit dem Schieberegler die Aufnahme auf das Video anpassen</a:t>
            </a:r>
            <a:r>
              <a:rPr lang="de-DE" sz="2400" dirty="0"/>
              <a:t> oder</a:t>
            </a:r>
            <a:r>
              <a:rPr lang="de-DE" sz="2400" dirty="0">
                <a:latin typeface="Arial"/>
                <a:ea typeface="Calibri"/>
                <a:cs typeface="Arial"/>
              </a:rPr>
              <a:t> direkt posten. </a:t>
            </a:r>
          </a:p>
          <a:p>
            <a:endParaRPr lang="de-DE" dirty="0"/>
          </a:p>
        </p:txBody>
      </p:sp>
      <p:pic>
        <p:nvPicPr>
          <p:cNvPr id="6" name="Audiodeskription" descr=" Instagramm-Oberfläche DoBuS" title="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816607" y="971550"/>
            <a:ext cx="2438400" cy="5384800"/>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36</a:t>
            </a:fld>
            <a:endParaRPr lang="de-DE"/>
          </a:p>
        </p:txBody>
      </p:sp>
    </p:spTree>
    <p:extLst>
      <p:ext uri="{BB962C8B-B14F-4D97-AF65-F5344CB8AC3E}">
        <p14:creationId xmlns:p14="http://schemas.microsoft.com/office/powerpoint/2010/main" val="2907908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Textgestaltung</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85159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Sprache</a:t>
            </a:r>
          </a:p>
        </p:txBody>
      </p:sp>
      <p:sp>
        <p:nvSpPr>
          <p:cNvPr id="3" name="Inhaltsplatzhalter 2"/>
          <p:cNvSpPr>
            <a:spLocks noGrp="1"/>
          </p:cNvSpPr>
          <p:nvPr>
            <p:ph idx="1"/>
          </p:nvPr>
        </p:nvSpPr>
        <p:spPr/>
        <p:txBody>
          <a:bodyPr>
            <a:normAutofit/>
          </a:bodyPr>
          <a:lstStyle/>
          <a:p>
            <a:pPr marL="0" indent="0">
              <a:buNone/>
            </a:pPr>
            <a:r>
              <a:rPr lang="de-DE" b="1" dirty="0">
                <a:solidFill>
                  <a:srgbClr val="AC145A"/>
                </a:solidFill>
              </a:rPr>
              <a:t>Wortwahl, Abkürzungen, Fremdwörter</a:t>
            </a:r>
          </a:p>
          <a:p>
            <a:r>
              <a:rPr lang="de-DE" dirty="0"/>
              <a:t>verständliche und diskriminierungsfreie Sprache nutzen </a:t>
            </a:r>
            <a:br>
              <a:rPr lang="de-DE" dirty="0"/>
            </a:br>
            <a:r>
              <a:rPr lang="de-DE" dirty="0"/>
              <a:t>(nicht zu viele Abkürzungen und fremdsprachige Begriffe)</a:t>
            </a:r>
          </a:p>
          <a:p>
            <a:r>
              <a:rPr lang="de-DE" dirty="0"/>
              <a:t>Verzicht auf zu lange, verschachtelte Sätze</a:t>
            </a:r>
          </a:p>
          <a:p>
            <a:pPr marL="0" indent="0">
              <a:buNone/>
            </a:pPr>
            <a:r>
              <a:rPr lang="de-DE" b="1" dirty="0">
                <a:solidFill>
                  <a:srgbClr val="AC145A"/>
                </a:solidFill>
              </a:rPr>
              <a:t>Barrierefrei </a:t>
            </a:r>
            <a:r>
              <a:rPr lang="de-DE" b="1" dirty="0" err="1">
                <a:solidFill>
                  <a:srgbClr val="AC145A"/>
                </a:solidFill>
              </a:rPr>
              <a:t>Gendern</a:t>
            </a:r>
            <a:endParaRPr lang="de-DE" b="1" dirty="0">
              <a:solidFill>
                <a:srgbClr val="AC145A"/>
              </a:solidFill>
            </a:endParaRPr>
          </a:p>
          <a:p>
            <a:r>
              <a:rPr lang="de-DE" dirty="0"/>
              <a:t>neutrale Formulierungen verwenden, </a:t>
            </a:r>
            <a:br>
              <a:rPr lang="de-DE" dirty="0"/>
            </a:br>
            <a:r>
              <a:rPr lang="de-DE" dirty="0"/>
              <a:t>z. B. Nutzende</a:t>
            </a:r>
          </a:p>
          <a:p>
            <a:r>
              <a:rPr lang="de-DE" dirty="0"/>
              <a:t>möglich ist aber die Nutzung des Gendersternchens, </a:t>
            </a:r>
            <a:br>
              <a:rPr lang="de-DE" dirty="0"/>
            </a:br>
            <a:r>
              <a:rPr lang="de-DE" dirty="0"/>
              <a:t>z. B. Nutzer*innen</a:t>
            </a:r>
          </a:p>
        </p:txBody>
      </p:sp>
      <p:sp>
        <p:nvSpPr>
          <p:cNvPr id="6" name="Rechteck 5"/>
          <p:cNvSpPr/>
          <p:nvPr/>
        </p:nvSpPr>
        <p:spPr>
          <a:xfrm>
            <a:off x="838200" y="6082413"/>
            <a:ext cx="10502900" cy="307777"/>
          </a:xfrm>
          <a:prstGeom prst="rect">
            <a:avLst/>
          </a:prstGeom>
        </p:spPr>
        <p:txBody>
          <a:bodyPr wrap="square">
            <a:spAutoFit/>
          </a:bodyPr>
          <a:lstStyle/>
          <a:p>
            <a:r>
              <a:rPr lang="de-DE" sz="1400" dirty="0">
                <a:solidFill>
                  <a:schemeClr val="bg1">
                    <a:lumMod val="50000"/>
                  </a:schemeClr>
                </a:solidFill>
              </a:rPr>
              <a:t>Quellennachweis: </a:t>
            </a:r>
            <a:r>
              <a:rPr lang="de-DE" sz="1400" dirty="0">
                <a:solidFill>
                  <a:schemeClr val="bg1">
                    <a:lumMod val="50000"/>
                  </a:schemeClr>
                </a:solidFill>
                <a:hlinkClick r:id="rId3"/>
              </a:rPr>
              <a:t>Empfehlungen des DBSV</a:t>
            </a:r>
            <a:endParaRPr lang="de-DE" sz="1400" dirty="0">
              <a:solidFill>
                <a:schemeClr val="bg1">
                  <a:lumMod val="50000"/>
                </a:schemeClr>
              </a:solidFill>
            </a:endParaRPr>
          </a:p>
        </p:txBody>
      </p:sp>
      <p:sp>
        <p:nvSpPr>
          <p:cNvPr id="4" name="Foliennummernplatzhalter 3"/>
          <p:cNvSpPr>
            <a:spLocks noGrp="1"/>
          </p:cNvSpPr>
          <p:nvPr>
            <p:ph type="sldNum" sz="quarter" idx="12"/>
          </p:nvPr>
        </p:nvSpPr>
        <p:spPr/>
        <p:txBody>
          <a:bodyPr/>
          <a:lstStyle/>
          <a:p>
            <a:fld id="{FB2375C0-7702-4EFE-AA9A-D259F46FFF45}" type="slidenum">
              <a:rPr lang="de-DE" smtClean="0"/>
              <a:t>38</a:t>
            </a:fld>
            <a:endParaRPr lang="de-DE"/>
          </a:p>
        </p:txBody>
      </p:sp>
    </p:spTree>
    <p:extLst>
      <p:ext uri="{BB962C8B-B14F-4D97-AF65-F5344CB8AC3E}">
        <p14:creationId xmlns:p14="http://schemas.microsoft.com/office/powerpoint/2010/main" val="2966735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Unicode-Formatierung</a:t>
            </a:r>
          </a:p>
        </p:txBody>
      </p:sp>
      <p:sp>
        <p:nvSpPr>
          <p:cNvPr id="3" name="Inhaltsplatzhalter 2"/>
          <p:cNvSpPr>
            <a:spLocks noGrp="1"/>
          </p:cNvSpPr>
          <p:nvPr>
            <p:ph sz="half" idx="1"/>
          </p:nvPr>
        </p:nvSpPr>
        <p:spPr/>
        <p:txBody>
          <a:bodyPr>
            <a:normAutofit/>
          </a:bodyPr>
          <a:lstStyle/>
          <a:p>
            <a:pPr marL="0" indent="0">
              <a:spcBef>
                <a:spcPts val="0"/>
              </a:spcBef>
              <a:spcAft>
                <a:spcPts val="600"/>
              </a:spcAft>
              <a:buNone/>
            </a:pPr>
            <a:r>
              <a:rPr lang="de-DE" sz="2000" b="1" dirty="0"/>
              <a:t>Ausgangssituation:</a:t>
            </a:r>
          </a:p>
          <a:p>
            <a:pPr>
              <a:spcBef>
                <a:spcPts val="0"/>
              </a:spcBef>
              <a:spcAft>
                <a:spcPts val="600"/>
              </a:spcAft>
            </a:pPr>
            <a:r>
              <a:rPr lang="de-DE" sz="2000" dirty="0"/>
              <a:t>gängigen Plattformen bieten wenige bis keine Formatierungsmöglichkeiten für Beitragstexte</a:t>
            </a:r>
          </a:p>
          <a:p>
            <a:pPr>
              <a:spcBef>
                <a:spcPts val="0"/>
              </a:spcBef>
              <a:spcAft>
                <a:spcPts val="1200"/>
              </a:spcAft>
            </a:pPr>
            <a:r>
              <a:rPr lang="de-DE" sz="2000" dirty="0"/>
              <a:t>manchmal wird dieser Umstand durch sogenannte Unicodes umgangen </a:t>
            </a:r>
            <a:br>
              <a:rPr lang="de-DE" sz="2000" dirty="0"/>
            </a:br>
            <a:r>
              <a:rPr lang="de-DE" sz="2000" dirty="0"/>
              <a:t>(z. B. Fettdruck, kursive Schrift)</a:t>
            </a:r>
          </a:p>
          <a:p>
            <a:pPr marL="0" indent="0">
              <a:spcBef>
                <a:spcPts val="0"/>
              </a:spcBef>
              <a:spcAft>
                <a:spcPts val="600"/>
              </a:spcAft>
              <a:buNone/>
            </a:pPr>
            <a:r>
              <a:rPr lang="de-DE" sz="2000" b="1" dirty="0"/>
              <a:t>Problem:</a:t>
            </a:r>
          </a:p>
          <a:p>
            <a:pPr>
              <a:spcBef>
                <a:spcPts val="0"/>
              </a:spcBef>
              <a:spcAft>
                <a:spcPts val="600"/>
              </a:spcAft>
            </a:pPr>
            <a:r>
              <a:rPr lang="de-DE" sz="2000" dirty="0"/>
              <a:t>Screenreader lesen derartige Formatierungen nicht vor</a:t>
            </a:r>
          </a:p>
          <a:p>
            <a:pPr marL="0" indent="0">
              <a:spcBef>
                <a:spcPts val="0"/>
              </a:spcBef>
              <a:spcAft>
                <a:spcPts val="600"/>
              </a:spcAft>
              <a:buNone/>
            </a:pPr>
            <a:r>
              <a:rPr lang="de-DE" sz="2000" dirty="0">
                <a:sym typeface="Wingdings" panose="05000000000000000000" pitchFamily="2" charset="2"/>
              </a:rPr>
              <a:t> d</a:t>
            </a:r>
            <a:r>
              <a:rPr lang="de-DE" sz="2000" dirty="0"/>
              <a:t>aher nicht empfehlenswert</a:t>
            </a:r>
          </a:p>
          <a:p>
            <a:pPr marL="0" indent="0">
              <a:spcBef>
                <a:spcPts val="0"/>
              </a:spcBef>
              <a:spcAft>
                <a:spcPts val="600"/>
              </a:spcAft>
              <a:buNone/>
            </a:pPr>
            <a:endParaRPr lang="de-DE" sz="2000" dirty="0"/>
          </a:p>
        </p:txBody>
      </p:sp>
      <p:pic>
        <p:nvPicPr>
          <p:cNvPr id="6" name="Inhaltsplatzhalter 5" descr="Screenshot: Video von Joschi Kupal"/>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6918560" y="1825625"/>
            <a:ext cx="4539780" cy="4351338"/>
          </a:xfrm>
          <a:prstGeom prst="rect">
            <a:avLst/>
          </a:prstGeom>
          <a:ln>
            <a:solidFill>
              <a:schemeClr val="bg1">
                <a:lumMod val="50000"/>
              </a:schemeClr>
            </a:solidFill>
          </a:ln>
        </p:spPr>
      </p:pic>
      <p:sp>
        <p:nvSpPr>
          <p:cNvPr id="7" name="Rechteck 6" descr="Screenshot: Screenreaderdemonstration"/>
          <p:cNvSpPr/>
          <p:nvPr/>
        </p:nvSpPr>
        <p:spPr>
          <a:xfrm>
            <a:off x="838200" y="6374513"/>
            <a:ext cx="10620140" cy="523220"/>
          </a:xfrm>
          <a:prstGeom prst="rect">
            <a:avLst/>
          </a:prstGeom>
        </p:spPr>
        <p:txBody>
          <a:bodyPr wrap="square">
            <a:spAutoFit/>
          </a:bodyPr>
          <a:lstStyle/>
          <a:p>
            <a:r>
              <a:rPr lang="de-DE" sz="1400" dirty="0"/>
              <a:t>Weiterführende Eindrücke und Videoquelle: </a:t>
            </a:r>
            <a:r>
              <a:rPr lang="de-DE" sz="1400" dirty="0" err="1" smtClean="0">
                <a:hlinkClick r:id="rId4"/>
              </a:rPr>
              <a:t>Tollwerk</a:t>
            </a:r>
            <a:r>
              <a:rPr lang="de-DE" sz="1400" dirty="0" smtClean="0"/>
              <a:t>; </a:t>
            </a:r>
            <a:r>
              <a:rPr lang="de-DE" sz="1400" dirty="0" smtClean="0">
                <a:hlinkClick r:id="rId5"/>
              </a:rPr>
              <a:t>Joschi </a:t>
            </a:r>
            <a:r>
              <a:rPr lang="de-DE" sz="1400" dirty="0" err="1" smtClean="0">
                <a:hlinkClick r:id="rId5"/>
              </a:rPr>
              <a:t>Kupal</a:t>
            </a:r>
            <a:endParaRPr lang="de-DE" sz="1400" dirty="0"/>
          </a:p>
          <a:p>
            <a:endParaRPr lang="de-DE" sz="1400" dirty="0"/>
          </a:p>
        </p:txBody>
      </p:sp>
      <p:sp>
        <p:nvSpPr>
          <p:cNvPr id="5" name="Foliennummernplatzhalter 4"/>
          <p:cNvSpPr>
            <a:spLocks noGrp="1"/>
          </p:cNvSpPr>
          <p:nvPr>
            <p:ph type="sldNum" sz="quarter" idx="12"/>
          </p:nvPr>
        </p:nvSpPr>
        <p:spPr/>
        <p:txBody>
          <a:bodyPr/>
          <a:lstStyle/>
          <a:p>
            <a:fld id="{FB2375C0-7702-4EFE-AA9A-D259F46FFF45}" type="slidenum">
              <a:rPr lang="de-DE" smtClean="0"/>
              <a:t>39</a:t>
            </a:fld>
            <a:endParaRPr lang="de-DE"/>
          </a:p>
        </p:txBody>
      </p:sp>
    </p:spTree>
    <p:extLst>
      <p:ext uri="{BB962C8B-B14F-4D97-AF65-F5344CB8AC3E}">
        <p14:creationId xmlns:p14="http://schemas.microsoft.com/office/powerpoint/2010/main" val="93134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Wozu barrierefrei Posten?</a:t>
            </a:r>
          </a:p>
        </p:txBody>
      </p:sp>
      <p:pic>
        <p:nvPicPr>
          <p:cNvPr id="3" name="Grafik 2" descr="Meme im Comicstil, Bildausschnitt 1: Zwei rote Knöpfe nebeneinander. Über dem linken Knopf steht: „Content erstellen ohne Barrierefreiheit“. Über dem rechten Knopf steht: „Content erstellen, der für alle zugänglich ist“. Eine ausgestreckter Arm reckt die Hand Richtung Buttons.&#10;&#10;(Bildausschnitt 2 hat separaten Alt-Text)"/>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9593" y="1708476"/>
            <a:ext cx="3308176" cy="2468889"/>
          </a:xfrm>
          <a:prstGeom prst="rect">
            <a:avLst/>
          </a:prstGeom>
        </p:spPr>
      </p:pic>
      <p:pic>
        <p:nvPicPr>
          <p:cNvPr id="8" name="Grafik 7" descr="Meme im Comicstil, Bildausschnitt 2: Ein Mann mit schweißnasser Stirn wischt sich die Wassertropfen ab. Text am unteren Bildrand: „CONTENT ERSTELLEN, DER FÜR ALLE ZUGÄNGLICH IST“.&#10;&#10;(Bildausschnitt 1 hat separaten Alt-Text)"/>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0770" y="3572878"/>
            <a:ext cx="3368063" cy="2466415"/>
          </a:xfrm>
          <a:prstGeom prst="rect">
            <a:avLst/>
          </a:prstGeom>
        </p:spPr>
      </p:pic>
      <p:sp>
        <p:nvSpPr>
          <p:cNvPr id="6" name="Rechteck 5"/>
          <p:cNvSpPr/>
          <p:nvPr/>
        </p:nvSpPr>
        <p:spPr>
          <a:xfrm>
            <a:off x="838200" y="6374513"/>
            <a:ext cx="5551714" cy="307777"/>
          </a:xfrm>
          <a:prstGeom prst="rect">
            <a:avLst/>
          </a:prstGeom>
        </p:spPr>
        <p:txBody>
          <a:bodyPr wrap="square">
            <a:spAutoFit/>
          </a:bodyPr>
          <a:lstStyle/>
          <a:p>
            <a:r>
              <a:rPr lang="de-DE" sz="1400" dirty="0"/>
              <a:t>Bildnachweis </a:t>
            </a:r>
            <a:r>
              <a:rPr lang="de-DE" sz="1400" dirty="0">
                <a:hlinkClick r:id="rId4"/>
              </a:rPr>
              <a:t>„</a:t>
            </a:r>
            <a:r>
              <a:rPr lang="de-DE" sz="1400" dirty="0" err="1">
                <a:hlinkClick r:id="rId4"/>
              </a:rPr>
              <a:t>Two</a:t>
            </a:r>
            <a:r>
              <a:rPr lang="de-DE" sz="1400" dirty="0">
                <a:hlinkClick r:id="rId4"/>
              </a:rPr>
              <a:t> Buttons“</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4</a:t>
            </a:fld>
            <a:endParaRPr lang="de-DE"/>
          </a:p>
        </p:txBody>
      </p:sp>
      <p:pic>
        <p:nvPicPr>
          <p:cNvPr id="9" name="Grafik 8" descr="Screenshot: DoBuS Video"/>
          <p:cNvPicPr>
            <a:picLocks noChangeAspect="1"/>
          </p:cNvPicPr>
          <p:nvPr/>
        </p:nvPicPr>
        <p:blipFill>
          <a:blip r:embed="rId5"/>
          <a:stretch>
            <a:fillRect/>
          </a:stretch>
        </p:blipFill>
        <p:spPr>
          <a:xfrm>
            <a:off x="7476595" y="347336"/>
            <a:ext cx="2880936" cy="6242029"/>
          </a:xfrm>
          <a:prstGeom prst="rect">
            <a:avLst/>
          </a:prstGeom>
        </p:spPr>
      </p:pic>
    </p:spTree>
    <p:extLst>
      <p:ext uri="{BB962C8B-B14F-4D97-AF65-F5344CB8AC3E}">
        <p14:creationId xmlns:p14="http://schemas.microsoft.com/office/powerpoint/2010/main" val="9721180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Hashtags</a:t>
            </a:r>
          </a:p>
        </p:txBody>
      </p:sp>
      <p:sp>
        <p:nvSpPr>
          <p:cNvPr id="3" name="Inhaltsplatzhalter 2"/>
          <p:cNvSpPr>
            <a:spLocks noGrp="1"/>
          </p:cNvSpPr>
          <p:nvPr>
            <p:ph idx="1"/>
          </p:nvPr>
        </p:nvSpPr>
        <p:spPr>
          <a:xfrm>
            <a:off x="838200" y="1825625"/>
            <a:ext cx="7217229" cy="4351338"/>
          </a:xfrm>
        </p:spPr>
        <p:txBody>
          <a:bodyPr>
            <a:normAutofit/>
          </a:bodyPr>
          <a:lstStyle/>
          <a:p>
            <a:pPr marL="0" indent="0">
              <a:buNone/>
            </a:pPr>
            <a:r>
              <a:rPr lang="de-DE" b="1" dirty="0">
                <a:solidFill>
                  <a:srgbClr val="AC145A"/>
                </a:solidFill>
              </a:rPr>
              <a:t>Hashtags barrierefrei einsetzen</a:t>
            </a:r>
          </a:p>
          <a:p>
            <a:r>
              <a:rPr lang="de-DE" sz="2400" dirty="0"/>
              <a:t>Hashtags beinhalten oft mehrere aneinandergereihte Wörter</a:t>
            </a:r>
          </a:p>
          <a:p>
            <a:r>
              <a:rPr lang="de-DE" sz="2400" dirty="0"/>
              <a:t>jedes neue Wort groß schreiben („</a:t>
            </a:r>
            <a:r>
              <a:rPr lang="de-DE" sz="2400" dirty="0" err="1"/>
              <a:t>CamelCase</a:t>
            </a:r>
            <a:r>
              <a:rPr lang="de-DE" sz="2400" dirty="0"/>
              <a:t>“)</a:t>
            </a:r>
          </a:p>
          <a:p>
            <a:pPr lvl="1"/>
            <a:r>
              <a:rPr lang="de-DE" sz="2200" dirty="0">
                <a:solidFill>
                  <a:srgbClr val="003057"/>
                </a:solidFill>
              </a:rPr>
              <a:t>erhöht die Lesbarkeit und Verständlichkeit</a:t>
            </a:r>
          </a:p>
          <a:p>
            <a:pPr lvl="1">
              <a:spcAft>
                <a:spcPts val="7200"/>
              </a:spcAft>
            </a:pPr>
            <a:r>
              <a:rPr lang="de-DE" sz="2200" dirty="0">
                <a:solidFill>
                  <a:srgbClr val="003057"/>
                </a:solidFill>
              </a:rPr>
              <a:t>verbessert die Betonung durch Sprachausgabe (Screenreader), denn die </a:t>
            </a:r>
            <a:r>
              <a:rPr lang="de-DE" sz="2200" dirty="0">
                <a:solidFill>
                  <a:srgbClr val="003057"/>
                </a:solidFill>
                <a:sym typeface="Wingdings" panose="05000000000000000000" pitchFamily="2" charset="2"/>
              </a:rPr>
              <a:t>Wörter werden mit kurzer Pause vorgelesen</a:t>
            </a:r>
            <a:endParaRPr lang="de-DE" sz="2400" b="1" dirty="0"/>
          </a:p>
        </p:txBody>
      </p:sp>
      <p:sp>
        <p:nvSpPr>
          <p:cNvPr id="6" name="Inhaltsplatzhalter 2"/>
          <p:cNvSpPr txBox="1">
            <a:spLocks/>
          </p:cNvSpPr>
          <p:nvPr/>
        </p:nvSpPr>
        <p:spPr>
          <a:xfrm>
            <a:off x="8502406" y="3124950"/>
            <a:ext cx="3810002" cy="19421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pPr>
            <a:r>
              <a:rPr lang="de-DE" sz="2400" dirty="0">
                <a:solidFill>
                  <a:srgbClr val="AC145A"/>
                </a:solidFill>
              </a:rPr>
              <a:t>#</a:t>
            </a:r>
            <a:r>
              <a:rPr lang="de-DE" sz="2400" b="1" dirty="0" err="1">
                <a:solidFill>
                  <a:srgbClr val="AC145A"/>
                </a:solidFill>
              </a:rPr>
              <a:t>W</a:t>
            </a:r>
            <a:r>
              <a:rPr lang="de-DE" sz="2400" dirty="0" err="1">
                <a:solidFill>
                  <a:srgbClr val="AC145A"/>
                </a:solidFill>
              </a:rPr>
              <a:t>ir</a:t>
            </a:r>
            <a:r>
              <a:rPr lang="de-DE" sz="2400" b="1" dirty="0" err="1">
                <a:solidFill>
                  <a:srgbClr val="AC145A"/>
                </a:solidFill>
              </a:rPr>
              <a:t>P</a:t>
            </a:r>
            <a:r>
              <a:rPr lang="de-DE" sz="2400" dirty="0" err="1">
                <a:solidFill>
                  <a:srgbClr val="AC145A"/>
                </a:solidFill>
              </a:rPr>
              <a:t>osten</a:t>
            </a:r>
            <a:r>
              <a:rPr lang="de-DE" sz="2400" b="1" dirty="0" err="1">
                <a:solidFill>
                  <a:srgbClr val="AC145A"/>
                </a:solidFill>
              </a:rPr>
              <a:t>B</a:t>
            </a:r>
            <a:r>
              <a:rPr lang="de-DE" sz="2400" dirty="0" err="1">
                <a:solidFill>
                  <a:srgbClr val="AC145A"/>
                </a:solidFill>
              </a:rPr>
              <a:t>arrierefrei</a:t>
            </a:r>
            <a:endParaRPr lang="de-DE" sz="2400" dirty="0">
              <a:solidFill>
                <a:srgbClr val="AC145A"/>
              </a:solidFill>
            </a:endParaRPr>
          </a:p>
          <a:p>
            <a:pPr marL="0" indent="0">
              <a:spcAft>
                <a:spcPts val="1800"/>
              </a:spcAft>
              <a:buNone/>
            </a:pPr>
            <a:r>
              <a:rPr lang="de-DE" sz="2400" dirty="0">
                <a:solidFill>
                  <a:srgbClr val="AC145A"/>
                </a:solidFill>
              </a:rPr>
              <a:t>#</a:t>
            </a:r>
            <a:r>
              <a:rPr lang="de-DE" sz="2400" b="1" dirty="0" err="1">
                <a:solidFill>
                  <a:srgbClr val="AC145A"/>
                </a:solidFill>
              </a:rPr>
              <a:t>B</a:t>
            </a:r>
            <a:r>
              <a:rPr lang="de-DE" sz="2400" dirty="0" err="1">
                <a:solidFill>
                  <a:srgbClr val="AC145A"/>
                </a:solidFill>
              </a:rPr>
              <a:t>arrierefrei</a:t>
            </a:r>
            <a:r>
              <a:rPr lang="de-DE" sz="2400" b="1" dirty="0" err="1">
                <a:solidFill>
                  <a:srgbClr val="AC145A"/>
                </a:solidFill>
              </a:rPr>
              <a:t>I</a:t>
            </a:r>
            <a:r>
              <a:rPr lang="de-DE" sz="2400" dirty="0" err="1">
                <a:solidFill>
                  <a:srgbClr val="AC145A"/>
                </a:solidFill>
              </a:rPr>
              <a:t>m</a:t>
            </a:r>
            <a:r>
              <a:rPr lang="de-DE" sz="2400" b="1" dirty="0" err="1">
                <a:solidFill>
                  <a:srgbClr val="AC145A"/>
                </a:solidFill>
              </a:rPr>
              <a:t>N</a:t>
            </a:r>
            <a:r>
              <a:rPr lang="de-DE" sz="2400" dirty="0" err="1">
                <a:solidFill>
                  <a:srgbClr val="AC145A"/>
                </a:solidFill>
              </a:rPr>
              <a:t>etz</a:t>
            </a:r>
            <a:endParaRPr lang="de-DE" sz="2400" dirty="0">
              <a:solidFill>
                <a:srgbClr val="AC145A"/>
              </a:solidFill>
            </a:endParaRPr>
          </a:p>
        </p:txBody>
      </p:sp>
      <p:sp>
        <p:nvSpPr>
          <p:cNvPr id="7" name="Rechteck 6"/>
          <p:cNvSpPr/>
          <p:nvPr/>
        </p:nvSpPr>
        <p:spPr>
          <a:xfrm>
            <a:off x="838200" y="5388570"/>
            <a:ext cx="10210800" cy="1200329"/>
          </a:xfrm>
          <a:prstGeom prst="rect">
            <a:avLst/>
          </a:prstGeom>
        </p:spPr>
        <p:txBody>
          <a:bodyPr wrap="square">
            <a:spAutoFit/>
          </a:bodyPr>
          <a:lstStyle/>
          <a:p>
            <a:r>
              <a:rPr lang="de-DE" b="1" dirty="0">
                <a:solidFill>
                  <a:srgbClr val="003057"/>
                </a:solidFill>
              </a:rPr>
              <a:t>Tipp:</a:t>
            </a:r>
            <a:r>
              <a:rPr lang="de-DE" dirty="0">
                <a:solidFill>
                  <a:srgbClr val="003057"/>
                </a:solidFill>
              </a:rPr>
              <a:t> </a:t>
            </a:r>
            <a:br>
              <a:rPr lang="de-DE" dirty="0">
                <a:solidFill>
                  <a:srgbClr val="003057"/>
                </a:solidFill>
              </a:rPr>
            </a:br>
            <a:r>
              <a:rPr lang="de-DE" dirty="0">
                <a:solidFill>
                  <a:srgbClr val="003057"/>
                </a:solidFill>
              </a:rPr>
              <a:t>Manche Plattformen schlagen Hashtags bei der Texteingabe vor. Diese berücksichtigen meist jedoch nicht diese Schreibweise. Tippen Sie Ihre Hashtags daher lieber selbst – und keine Sorge, in der Hashtagsuche werden alle Ergebnisse unabhängig von der Schreibweise angezeigt.</a:t>
            </a:r>
          </a:p>
        </p:txBody>
      </p:sp>
      <p:sp>
        <p:nvSpPr>
          <p:cNvPr id="4" name="Foliennummernplatzhalter 3"/>
          <p:cNvSpPr>
            <a:spLocks noGrp="1"/>
          </p:cNvSpPr>
          <p:nvPr>
            <p:ph type="sldNum" sz="quarter" idx="12"/>
          </p:nvPr>
        </p:nvSpPr>
        <p:spPr/>
        <p:txBody>
          <a:bodyPr/>
          <a:lstStyle/>
          <a:p>
            <a:fld id="{FB2375C0-7702-4EFE-AA9A-D259F46FFF45}" type="slidenum">
              <a:rPr lang="de-DE" smtClean="0"/>
              <a:t>40</a:t>
            </a:fld>
            <a:endParaRPr lang="de-DE"/>
          </a:p>
        </p:txBody>
      </p:sp>
    </p:spTree>
    <p:extLst>
      <p:ext uri="{BB962C8B-B14F-4D97-AF65-F5344CB8AC3E}">
        <p14:creationId xmlns:p14="http://schemas.microsoft.com/office/powerpoint/2010/main" val="1833422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Emojis</a:t>
            </a:r>
          </a:p>
        </p:txBody>
      </p:sp>
      <p:sp>
        <p:nvSpPr>
          <p:cNvPr id="3" name="Inhaltsplatzhalter 2"/>
          <p:cNvSpPr>
            <a:spLocks noGrp="1"/>
          </p:cNvSpPr>
          <p:nvPr>
            <p:ph idx="1"/>
          </p:nvPr>
        </p:nvSpPr>
        <p:spPr>
          <a:xfrm>
            <a:off x="838200" y="1825625"/>
            <a:ext cx="9080499" cy="1298575"/>
          </a:xfrm>
        </p:spPr>
        <p:txBody>
          <a:bodyPr>
            <a:normAutofit/>
          </a:bodyPr>
          <a:lstStyle/>
          <a:p>
            <a:pPr marL="0" indent="0">
              <a:buNone/>
            </a:pPr>
            <a:r>
              <a:rPr lang="de-DE" sz="2600" b="1" dirty="0">
                <a:solidFill>
                  <a:srgbClr val="AC145A"/>
                </a:solidFill>
              </a:rPr>
              <a:t>Sparsamer Einsatz von Emojis</a:t>
            </a:r>
          </a:p>
          <a:p>
            <a:pPr marL="0" indent="0">
              <a:buNone/>
            </a:pPr>
            <a:r>
              <a:rPr lang="de-DE" sz="2200" dirty="0"/>
              <a:t>Die meisten Emojis werden von der Sprachausgabe erkannt und vorgelesen (auch im Alternativtext):</a:t>
            </a:r>
          </a:p>
        </p:txBody>
      </p:sp>
      <p:sp>
        <p:nvSpPr>
          <p:cNvPr id="10" name="Rechteck 9"/>
          <p:cNvSpPr/>
          <p:nvPr/>
        </p:nvSpPr>
        <p:spPr>
          <a:xfrm>
            <a:off x="838200" y="3131250"/>
            <a:ext cx="5551714" cy="1862048"/>
          </a:xfrm>
          <a:prstGeom prst="rect">
            <a:avLst/>
          </a:prstGeom>
        </p:spPr>
        <p:txBody>
          <a:bodyPr wrap="square">
            <a:spAutoFit/>
          </a:bodyPr>
          <a:lstStyle/>
          <a:p>
            <a:pPr marL="342900" indent="-342900">
              <a:spcAft>
                <a:spcPts val="600"/>
              </a:spcAft>
              <a:buFont typeface="Arial" panose="020B0604020202020204" pitchFamily="34" charset="0"/>
              <a:buChar char="•"/>
            </a:pPr>
            <a:r>
              <a:rPr lang="de-DE" sz="2200" dirty="0">
                <a:solidFill>
                  <a:srgbClr val="003057"/>
                </a:solidFill>
              </a:rPr>
              <a:t>sparsam einsetzen: zu viele Emojis im Beitragstext unterbrechen den Lesefluss </a:t>
            </a:r>
          </a:p>
          <a:p>
            <a:pPr marL="342900" indent="-342900">
              <a:buFont typeface="Arial" panose="020B0604020202020204" pitchFamily="34" charset="0"/>
              <a:buChar char="•"/>
            </a:pPr>
            <a:r>
              <a:rPr lang="de-DE" sz="2200" dirty="0">
                <a:solidFill>
                  <a:srgbClr val="003057"/>
                </a:solidFill>
              </a:rPr>
              <a:t>je nach Kontext können Emojis unterschiedlich verstanden werden</a:t>
            </a:r>
            <a:br>
              <a:rPr lang="de-DE" sz="2200" dirty="0">
                <a:solidFill>
                  <a:srgbClr val="003057"/>
                </a:solidFill>
              </a:rPr>
            </a:br>
            <a:r>
              <a:rPr lang="de-DE" sz="2200" dirty="0">
                <a:solidFill>
                  <a:srgbClr val="003057"/>
                </a:solidFill>
              </a:rPr>
              <a:t>(z. B. </a:t>
            </a:r>
            <a:r>
              <a:rPr lang="de-DE" sz="2200" dirty="0">
                <a:solidFill>
                  <a:srgbClr val="003057"/>
                </a:solidFill>
                <a:hlinkClick r:id="rId3"/>
              </a:rPr>
              <a:t>rechtsextreme Codes</a:t>
            </a:r>
            <a:r>
              <a:rPr lang="de-DE" sz="2200" dirty="0">
                <a:solidFill>
                  <a:srgbClr val="003057"/>
                </a:solidFill>
              </a:rPr>
              <a:t>)</a:t>
            </a:r>
          </a:p>
        </p:txBody>
      </p:sp>
      <p:pic>
        <p:nvPicPr>
          <p:cNvPr id="8" name="Grafik 7" descr="Screenshot: Übersicht Emojis"/>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72512" y="3268663"/>
            <a:ext cx="5506494" cy="2743200"/>
          </a:xfrm>
          <a:prstGeom prst="rect">
            <a:avLst/>
          </a:prstGeom>
          <a:ln w="12700">
            <a:solidFill>
              <a:srgbClr val="003057"/>
            </a:solidFill>
          </a:ln>
        </p:spPr>
      </p:pic>
      <p:sp>
        <p:nvSpPr>
          <p:cNvPr id="11" name="Rechteck 10"/>
          <p:cNvSpPr/>
          <p:nvPr/>
        </p:nvSpPr>
        <p:spPr>
          <a:xfrm>
            <a:off x="838200" y="6374513"/>
            <a:ext cx="5551714" cy="307777"/>
          </a:xfrm>
          <a:prstGeom prst="rect">
            <a:avLst/>
          </a:prstGeom>
        </p:spPr>
        <p:txBody>
          <a:bodyPr wrap="square">
            <a:spAutoFit/>
          </a:bodyPr>
          <a:lstStyle/>
          <a:p>
            <a:r>
              <a:rPr lang="de-DE" sz="1400" dirty="0"/>
              <a:t>Mehr Infos: </a:t>
            </a:r>
            <a:r>
              <a:rPr lang="de-DE" sz="1400" dirty="0">
                <a:hlinkClick r:id="rId5"/>
              </a:rPr>
              <a:t>Übersicht deutscher Alternativtexte von Emojis  </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41</a:t>
            </a:fld>
            <a:endParaRPr lang="de-DE"/>
          </a:p>
        </p:txBody>
      </p:sp>
    </p:spTree>
    <p:extLst>
      <p:ext uri="{BB962C8B-B14F-4D97-AF65-F5344CB8AC3E}">
        <p14:creationId xmlns:p14="http://schemas.microsoft.com/office/powerpoint/2010/main" val="3539950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Gibt es abschließende Fragen?</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356700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Kreativ und barrierefrei?</a:t>
            </a:r>
            <a:br>
              <a:rPr lang="de-DE" dirty="0"/>
            </a:br>
            <a:r>
              <a:rPr lang="de-DE" dirty="0">
                <a:solidFill>
                  <a:srgbClr val="AC145A"/>
                </a:solidFill>
              </a:rPr>
              <a:t>Wir finden: das schließt sich nicht aus!</a:t>
            </a:r>
            <a:endParaRPr lang="de-DE" dirty="0"/>
          </a:p>
        </p:txBody>
      </p:sp>
      <p:sp>
        <p:nvSpPr>
          <p:cNvPr id="3" name="Inhaltsplatzhalter 2"/>
          <p:cNvSpPr>
            <a:spLocks noGrp="1"/>
          </p:cNvSpPr>
          <p:nvPr>
            <p:ph idx="1"/>
          </p:nvPr>
        </p:nvSpPr>
        <p:spPr>
          <a:xfrm>
            <a:off x="838199" y="2446317"/>
            <a:ext cx="10940807" cy="3730646"/>
          </a:xfrm>
        </p:spPr>
        <p:txBody>
          <a:bodyPr>
            <a:normAutofit/>
          </a:bodyPr>
          <a:lstStyle/>
          <a:p>
            <a:pPr marL="0" indent="0">
              <a:buNone/>
              <a:defRPr/>
            </a:pPr>
            <a:r>
              <a:rPr lang="de-DE" dirty="0"/>
              <a:t>Daher empfehlen wir allen, die Spaß daran haben:</a:t>
            </a:r>
          </a:p>
          <a:p>
            <a:pPr marL="0" indent="0">
              <a:buNone/>
              <a:defRPr/>
            </a:pPr>
            <a:r>
              <a:rPr lang="de-DE" sz="5400" dirty="0"/>
              <a:t>Probieren Sie ruhig Neues aus – </a:t>
            </a:r>
            <a:br>
              <a:rPr lang="de-DE" sz="5400" dirty="0"/>
            </a:br>
            <a:r>
              <a:rPr lang="de-DE" sz="5400" dirty="0"/>
              <a:t>aber: Qualität und Genauigkeit entscheiden!</a:t>
            </a:r>
          </a:p>
        </p:txBody>
      </p:sp>
      <p:sp>
        <p:nvSpPr>
          <p:cNvPr id="4" name="Foliennummernplatzhalter 3"/>
          <p:cNvSpPr>
            <a:spLocks noGrp="1"/>
          </p:cNvSpPr>
          <p:nvPr>
            <p:ph type="sldNum" sz="quarter" idx="12"/>
          </p:nvPr>
        </p:nvSpPr>
        <p:spPr/>
        <p:txBody>
          <a:bodyPr/>
          <a:lstStyle/>
          <a:p>
            <a:fld id="{FB2375C0-7702-4EFE-AA9A-D259F46FFF45}" type="slidenum">
              <a:rPr lang="de-DE" smtClean="0"/>
              <a:t>43</a:t>
            </a:fld>
            <a:endParaRPr lang="de-DE"/>
          </a:p>
        </p:txBody>
      </p:sp>
    </p:spTree>
    <p:extLst>
      <p:ext uri="{BB962C8B-B14F-4D97-AF65-F5344CB8AC3E}">
        <p14:creationId xmlns:p14="http://schemas.microsoft.com/office/powerpoint/2010/main" val="1562308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Weiterführende Informationen</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84013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Inhalte nachlesen</a:t>
            </a:r>
          </a:p>
        </p:txBody>
      </p:sp>
      <p:pic>
        <p:nvPicPr>
          <p:cNvPr id="8" name="Grafik 7" descr="QR-Code führt zum Leitfad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199" y="1690688"/>
            <a:ext cx="2059323" cy="2059323"/>
          </a:xfrm>
          <a:prstGeom prst="rect">
            <a:avLst/>
          </a:prstGeom>
        </p:spPr>
      </p:pic>
      <p:sp>
        <p:nvSpPr>
          <p:cNvPr id="3" name="Inhaltsplatzhalter 2"/>
          <p:cNvSpPr>
            <a:spLocks noGrp="1"/>
          </p:cNvSpPr>
          <p:nvPr>
            <p:ph idx="1"/>
          </p:nvPr>
        </p:nvSpPr>
        <p:spPr>
          <a:xfrm>
            <a:off x="2866903" y="2317574"/>
            <a:ext cx="3533897" cy="892169"/>
          </a:xfrm>
        </p:spPr>
        <p:txBody>
          <a:bodyPr>
            <a:normAutofit/>
          </a:bodyPr>
          <a:lstStyle/>
          <a:p>
            <a:pPr marL="0" indent="0">
              <a:spcAft>
                <a:spcPts val="600"/>
              </a:spcAft>
              <a:buNone/>
            </a:pPr>
            <a:r>
              <a:rPr lang="de-DE" sz="1800" b="1" dirty="0"/>
              <a:t>Leitfaden</a:t>
            </a:r>
            <a:r>
              <a:rPr lang="de-DE" sz="1800" dirty="0"/>
              <a:t> </a:t>
            </a:r>
            <a:br>
              <a:rPr lang="de-DE" sz="1800" dirty="0"/>
            </a:br>
            <a:r>
              <a:rPr lang="de-DE" sz="1800" dirty="0"/>
              <a:t>„Barrierefrei Posten auf Social Media“ (PDF, 1,5 MB)</a:t>
            </a:r>
          </a:p>
        </p:txBody>
      </p:sp>
      <p:pic>
        <p:nvPicPr>
          <p:cNvPr id="4" name="Grafik 3" descr="Screenshot: Titelseite Leitfaden">
            <a:hlinkClick r:id="rId4"/>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899564" y="1148331"/>
            <a:ext cx="2136243" cy="2981840"/>
          </a:xfrm>
          <a:prstGeom prst="rect">
            <a:avLst/>
          </a:prstGeom>
          <a:ln w="12700">
            <a:solidFill>
              <a:srgbClr val="003057"/>
            </a:solidFill>
          </a:ln>
        </p:spPr>
      </p:pic>
      <p:pic>
        <p:nvPicPr>
          <p:cNvPr id="6" name="Grafik 5" descr="QR-Code führt zum Blogbeitra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38200" y="3888521"/>
            <a:ext cx="2028703" cy="2028703"/>
          </a:xfrm>
          <a:prstGeom prst="rect">
            <a:avLst/>
          </a:prstGeom>
        </p:spPr>
      </p:pic>
      <p:sp>
        <p:nvSpPr>
          <p:cNvPr id="9" name="Inhaltsplatzhalter 2"/>
          <p:cNvSpPr txBox="1">
            <a:spLocks/>
          </p:cNvSpPr>
          <p:nvPr/>
        </p:nvSpPr>
        <p:spPr>
          <a:xfrm>
            <a:off x="2810906" y="4376083"/>
            <a:ext cx="3355767" cy="10535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05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de-DE" sz="1800" b="1" dirty="0"/>
              <a:t>Blogbeitrag</a:t>
            </a:r>
            <a:r>
              <a:rPr lang="de-DE" sz="1800" dirty="0"/>
              <a:t> </a:t>
            </a:r>
            <a:br>
              <a:rPr lang="de-DE" sz="1800" dirty="0"/>
            </a:br>
            <a:r>
              <a:rPr lang="de-DE" sz="1800" dirty="0"/>
              <a:t>„Wie geht eigentlich barrierefrei Posten auf Social Media?“</a:t>
            </a:r>
          </a:p>
        </p:txBody>
      </p:sp>
      <p:pic>
        <p:nvPicPr>
          <p:cNvPr id="13" name="Grafik 12" descr="Screenshot: Blogbeitra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48466" y="2994446"/>
            <a:ext cx="2324335" cy="3115889"/>
          </a:xfrm>
          <a:prstGeom prst="rect">
            <a:avLst/>
          </a:prstGeom>
          <a:ln>
            <a:solidFill>
              <a:srgbClr val="003057"/>
            </a:solidFill>
          </a:ln>
        </p:spPr>
      </p:pic>
      <p:sp>
        <p:nvSpPr>
          <p:cNvPr id="7" name="Rechteck 6"/>
          <p:cNvSpPr/>
          <p:nvPr/>
        </p:nvSpPr>
        <p:spPr>
          <a:xfrm>
            <a:off x="838200" y="6413698"/>
            <a:ext cx="5562600" cy="307777"/>
          </a:xfrm>
          <a:prstGeom prst="rect">
            <a:avLst/>
          </a:prstGeom>
        </p:spPr>
        <p:txBody>
          <a:bodyPr wrap="square">
            <a:spAutoFit/>
          </a:bodyPr>
          <a:lstStyle/>
          <a:p>
            <a:r>
              <a:rPr lang="de-DE" sz="1400" dirty="0">
                <a:solidFill>
                  <a:schemeClr val="bg1">
                    <a:lumMod val="50000"/>
                  </a:schemeClr>
                </a:solidFill>
              </a:rPr>
              <a:t>Hinweis: Leitfaden wird grade aktualisiert &amp; enthält bald zusätzliche Infos.</a:t>
            </a:r>
          </a:p>
        </p:txBody>
      </p:sp>
      <p:sp>
        <p:nvSpPr>
          <p:cNvPr id="5" name="Foliennummernplatzhalter 4"/>
          <p:cNvSpPr>
            <a:spLocks noGrp="1"/>
          </p:cNvSpPr>
          <p:nvPr>
            <p:ph type="sldNum" sz="quarter" idx="12"/>
          </p:nvPr>
        </p:nvSpPr>
        <p:spPr>
          <a:xfrm>
            <a:off x="9035807" y="6356350"/>
            <a:ext cx="2743200" cy="365125"/>
          </a:xfrm>
        </p:spPr>
        <p:txBody>
          <a:bodyPr/>
          <a:lstStyle/>
          <a:p>
            <a:fld id="{FB2375C0-7702-4EFE-AA9A-D259F46FFF45}" type="slidenum">
              <a:rPr lang="de-DE" smtClean="0"/>
              <a:t>45</a:t>
            </a:fld>
            <a:endParaRPr lang="de-DE"/>
          </a:p>
        </p:txBody>
      </p:sp>
    </p:spTree>
    <p:extLst>
      <p:ext uri="{BB962C8B-B14F-4D97-AF65-F5344CB8AC3E}">
        <p14:creationId xmlns:p14="http://schemas.microsoft.com/office/powerpoint/2010/main" val="1196139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Kompetenzzentrum in den sozialen Medien</a:t>
            </a:r>
          </a:p>
        </p:txBody>
      </p:sp>
      <p:sp>
        <p:nvSpPr>
          <p:cNvPr id="3" name="Inhaltsplatzhalter 2"/>
          <p:cNvSpPr>
            <a:spLocks noGrp="1"/>
          </p:cNvSpPr>
          <p:nvPr>
            <p:ph idx="1"/>
          </p:nvPr>
        </p:nvSpPr>
        <p:spPr>
          <a:xfrm>
            <a:off x="838200" y="1871557"/>
            <a:ext cx="5621978" cy="4351338"/>
          </a:xfrm>
        </p:spPr>
        <p:txBody>
          <a:bodyPr>
            <a:noAutofit/>
          </a:bodyPr>
          <a:lstStyle/>
          <a:p>
            <a:pPr marL="0" indent="0">
              <a:spcAft>
                <a:spcPts val="600"/>
              </a:spcAft>
              <a:buNone/>
            </a:pPr>
            <a:r>
              <a:rPr lang="de-DE" sz="2200" b="1" dirty="0">
                <a:solidFill>
                  <a:srgbClr val="AC145A"/>
                </a:solidFill>
              </a:rPr>
              <a:t>Nichts mehr verpassen:</a:t>
            </a:r>
          </a:p>
          <a:p>
            <a:pPr marL="0" indent="0">
              <a:spcAft>
                <a:spcPts val="600"/>
              </a:spcAft>
              <a:buNone/>
            </a:pPr>
            <a:r>
              <a:rPr lang="de-DE" sz="2200" dirty="0"/>
              <a:t>Aktuellen Entwicklungen im Bereich digitale Barrierefreiheit und Angebote des Kompetenz-zentrums finden Sie auf </a:t>
            </a:r>
            <a:r>
              <a:rPr lang="de-DE" sz="2200" b="1" dirty="0">
                <a:solidFill>
                  <a:srgbClr val="AC145A"/>
                </a:solidFill>
                <a:hlinkClick r:id="rId3"/>
              </a:rPr>
              <a:t>LinkedIn</a:t>
            </a:r>
            <a:r>
              <a:rPr lang="de-DE" sz="2200" dirty="0"/>
              <a:t>.</a:t>
            </a:r>
          </a:p>
          <a:p>
            <a:pPr marL="0" indent="0">
              <a:buNone/>
            </a:pPr>
            <a:r>
              <a:rPr lang="de-DE" sz="2200" dirty="0"/>
              <a:t>Sie kennen studierende mit einer Behinderung? Dann empfehlen Sie gerne auch unsere Profil auf </a:t>
            </a:r>
            <a:r>
              <a:rPr lang="de-DE" sz="2200" b="1" dirty="0">
                <a:solidFill>
                  <a:srgbClr val="AC145A"/>
                </a:solidFill>
                <a:hlinkClick r:id="rId4"/>
              </a:rPr>
              <a:t>Instagram</a:t>
            </a:r>
            <a:r>
              <a:rPr lang="de-DE" sz="2200" dirty="0"/>
              <a:t> (mit nützlichen Informationen zum Thema Studieren mit Behinderung) weiter. </a:t>
            </a:r>
          </a:p>
        </p:txBody>
      </p:sp>
      <p:pic>
        <p:nvPicPr>
          <p:cNvPr id="7" name="Grafik 6" descr="Illustration: Bildmarke des Kompetenzzentrums zentral angeordnet, darauf und daneben sitzt bzw. steht jeweils eine Person, sie schauen in ihren Laptop bzw in ihr Smartphone. Im Hintergrund ist ein angedeutetes Social Media Profil."/>
          <p:cNvPicPr>
            <a:picLocks noChangeAspect="1"/>
          </p:cNvPicPr>
          <p:nvPr/>
        </p:nvPicPr>
        <p:blipFill rotWithShape="1">
          <a:blip r:embed="rId5" cstate="screen">
            <a:extLst>
              <a:ext uri="{28A0092B-C50C-407E-A947-70E740481C1C}">
                <a14:useLocalDpi xmlns:a14="http://schemas.microsoft.com/office/drawing/2010/main"/>
              </a:ext>
            </a:extLst>
          </a:blip>
          <a:srcRect l="8380" t="12491" r="2792" b="5391"/>
          <a:stretch/>
        </p:blipFill>
        <p:spPr>
          <a:xfrm>
            <a:off x="6735177" y="2963917"/>
            <a:ext cx="4917519" cy="3810956"/>
          </a:xfrm>
          <a:prstGeom prst="rect">
            <a:avLst/>
          </a:prstGeom>
        </p:spPr>
      </p:pic>
      <p:sp>
        <p:nvSpPr>
          <p:cNvPr id="9" name="Rechteck 8"/>
          <p:cNvSpPr/>
          <p:nvPr/>
        </p:nvSpPr>
        <p:spPr>
          <a:xfrm>
            <a:off x="838200" y="6374513"/>
            <a:ext cx="3421117" cy="307777"/>
          </a:xfrm>
          <a:prstGeom prst="rect">
            <a:avLst/>
          </a:prstGeom>
        </p:spPr>
        <p:txBody>
          <a:bodyPr wrap="square">
            <a:spAutoFit/>
          </a:bodyPr>
          <a:lstStyle/>
          <a:p>
            <a:r>
              <a:rPr lang="de-DE" sz="1400" dirty="0">
                <a:solidFill>
                  <a:schemeClr val="bg1">
                    <a:lumMod val="50000"/>
                  </a:schemeClr>
                </a:solidFill>
              </a:rPr>
              <a:t>Bildnachweis: </a:t>
            </a:r>
            <a:r>
              <a:rPr lang="de-DE" sz="1400" dirty="0" err="1">
                <a:solidFill>
                  <a:schemeClr val="bg1">
                    <a:lumMod val="50000"/>
                  </a:schemeClr>
                </a:solidFill>
              </a:rPr>
              <a:t>storyset</a:t>
            </a:r>
            <a:r>
              <a:rPr lang="de-DE" sz="1400" dirty="0">
                <a:solidFill>
                  <a:schemeClr val="bg1">
                    <a:lumMod val="50000"/>
                  </a:schemeClr>
                </a:solidFill>
              </a:rPr>
              <a:t> auf </a:t>
            </a:r>
            <a:r>
              <a:rPr lang="de-DE" sz="1400" dirty="0">
                <a:solidFill>
                  <a:schemeClr val="bg1">
                    <a:lumMod val="50000"/>
                  </a:schemeClr>
                </a:solidFill>
                <a:hlinkClick r:id="rId6"/>
              </a:rPr>
              <a:t>Freepik</a:t>
            </a:r>
            <a:endParaRPr lang="de-DE" sz="1400" dirty="0">
              <a:solidFill>
                <a:schemeClr val="bg1">
                  <a:lumMod val="50000"/>
                </a:schemeClr>
              </a:solidFill>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46</a:t>
            </a:fld>
            <a:endParaRPr lang="de-DE"/>
          </a:p>
        </p:txBody>
      </p:sp>
    </p:spTree>
    <p:extLst>
      <p:ext uri="{BB962C8B-B14F-4D97-AF65-F5344CB8AC3E}">
        <p14:creationId xmlns:p14="http://schemas.microsoft.com/office/powerpoint/2010/main" val="3522574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1375"/>
            <a:ext cx="10940806" cy="1325563"/>
          </a:xfrm>
        </p:spPr>
        <p:txBody>
          <a:bodyPr/>
          <a:lstStyle/>
          <a:p>
            <a:r>
              <a:rPr lang="de-DE" dirty="0" smtClean="0"/>
              <a:t>Evaluation</a:t>
            </a:r>
            <a:endParaRPr lang="de-DE" dirty="0">
              <a:solidFill>
                <a:srgbClr val="FF0000"/>
              </a:solidFill>
            </a:endParaRPr>
          </a:p>
        </p:txBody>
      </p:sp>
      <p:sp>
        <p:nvSpPr>
          <p:cNvPr id="3" name="Inhaltsplatzhalter 2"/>
          <p:cNvSpPr>
            <a:spLocks noGrp="1"/>
          </p:cNvSpPr>
          <p:nvPr>
            <p:ph idx="1"/>
          </p:nvPr>
        </p:nvSpPr>
        <p:spPr/>
        <p:txBody>
          <a:bodyPr>
            <a:noAutofit/>
          </a:bodyPr>
          <a:lstStyle/>
          <a:p>
            <a:pPr marL="0" indent="0">
              <a:spcAft>
                <a:spcPts val="600"/>
              </a:spcAft>
              <a:buNone/>
            </a:pPr>
            <a:r>
              <a:rPr lang="de-DE" b="1" dirty="0" smtClean="0">
                <a:solidFill>
                  <a:srgbClr val="AC145A"/>
                </a:solidFill>
              </a:rPr>
              <a:t>Ihr Feedback ist sehr wertvoll für uns!</a:t>
            </a:r>
          </a:p>
          <a:p>
            <a:pPr marL="0" indent="0">
              <a:spcAft>
                <a:spcPts val="600"/>
              </a:spcAft>
              <a:buNone/>
            </a:pPr>
            <a:r>
              <a:rPr lang="de-DE" dirty="0" smtClean="0"/>
              <a:t>Wir würden uns daher freuen, wenn Sie unsere anonymisierte</a:t>
            </a:r>
            <a:br>
              <a:rPr lang="de-DE" dirty="0" smtClean="0"/>
            </a:br>
            <a:r>
              <a:rPr lang="de-DE" b="1" dirty="0" smtClean="0">
                <a:hlinkClick r:id="rId3"/>
              </a:rPr>
              <a:t>Evaluation</a:t>
            </a:r>
            <a:r>
              <a:rPr lang="de-DE" dirty="0" smtClean="0"/>
              <a:t> ausfüllen.</a:t>
            </a:r>
          </a:p>
        </p:txBody>
      </p:sp>
      <p:sp>
        <p:nvSpPr>
          <p:cNvPr id="4" name="Foliennummernplatzhalter 3"/>
          <p:cNvSpPr>
            <a:spLocks noGrp="1"/>
          </p:cNvSpPr>
          <p:nvPr>
            <p:ph type="sldNum" sz="quarter" idx="12"/>
          </p:nvPr>
        </p:nvSpPr>
        <p:spPr/>
        <p:txBody>
          <a:bodyPr/>
          <a:lstStyle/>
          <a:p>
            <a:fld id="{FB2375C0-7702-4EFE-AA9A-D259F46FFF45}" type="slidenum">
              <a:rPr lang="de-DE" smtClean="0"/>
              <a:t>47</a:t>
            </a:fld>
            <a:endParaRPr lang="de-DE" dirty="0"/>
          </a:p>
        </p:txBody>
      </p:sp>
      <p:pic>
        <p:nvPicPr>
          <p:cNvPr id="5" name="Grafik 4" descr="QR-Code führt zur Evaluati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73900" y="3211450"/>
            <a:ext cx="3124200" cy="3124200"/>
          </a:xfrm>
          <a:prstGeom prst="rect">
            <a:avLst/>
          </a:prstGeom>
        </p:spPr>
      </p:pic>
    </p:spTree>
    <p:extLst>
      <p:ext uri="{BB962C8B-B14F-4D97-AF65-F5344CB8AC3E}">
        <p14:creationId xmlns:p14="http://schemas.microsoft.com/office/powerpoint/2010/main" val="613701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dirty="0"/>
              <a:t>Vielen Dank</a:t>
            </a:r>
            <a:br>
              <a:rPr lang="de-DE" dirty="0"/>
            </a:br>
            <a:r>
              <a:rPr lang="de-DE" dirty="0"/>
              <a:t>für Ihre Aufmerksamkeit!</a:t>
            </a:r>
          </a:p>
        </p:txBody>
      </p:sp>
      <p:pic>
        <p:nvPicPr>
          <p:cNvPr id="3" name="Grafik 2" descr="Profilbild: Ina Marie Ernst"/>
          <p:cNvPicPr>
            <a:picLocks/>
          </p:cNvPicPr>
          <p:nvPr/>
        </p:nvPicPr>
        <p:blipFill rotWithShape="1">
          <a:blip r:embed="rId2" cstate="screen">
            <a:extLst>
              <a:ext uri="{28A0092B-C50C-407E-A947-70E740481C1C}">
                <a14:useLocalDpi xmlns:a14="http://schemas.microsoft.com/office/drawing/2010/main"/>
              </a:ext>
            </a:extLst>
          </a:blip>
          <a:srcRect/>
          <a:stretch/>
        </p:blipFill>
        <p:spPr>
          <a:xfrm>
            <a:off x="1810457" y="3752475"/>
            <a:ext cx="1658270" cy="1620000"/>
          </a:xfrm>
          <a:prstGeom prst="roundRect">
            <a:avLst/>
          </a:prstGeom>
        </p:spPr>
      </p:pic>
      <p:sp>
        <p:nvSpPr>
          <p:cNvPr id="4" name="Inhaltsplatzhalter 2"/>
          <p:cNvSpPr txBox="1">
            <a:spLocks/>
          </p:cNvSpPr>
          <p:nvPr/>
        </p:nvSpPr>
        <p:spPr>
          <a:xfrm>
            <a:off x="1710624" y="5855588"/>
            <a:ext cx="2717160" cy="58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800" b="1" dirty="0">
                <a:solidFill>
                  <a:srgbClr val="AC145A"/>
                </a:solidFill>
              </a:rPr>
              <a:t>Ina-Marie Ernst</a:t>
            </a:r>
            <a:endParaRPr lang="de-DE" sz="1800" dirty="0"/>
          </a:p>
          <a:p>
            <a:pPr marL="0" indent="0">
              <a:spcBef>
                <a:spcPts val="0"/>
              </a:spcBef>
              <a:spcAft>
                <a:spcPts val="600"/>
              </a:spcAft>
              <a:buNone/>
            </a:pPr>
            <a:r>
              <a:rPr lang="de-DE" sz="1400" dirty="0">
                <a:solidFill>
                  <a:srgbClr val="003057"/>
                </a:solidFill>
              </a:rPr>
              <a:t>inamarie.ernst@tu-dortmund.de</a:t>
            </a:r>
          </a:p>
        </p:txBody>
      </p:sp>
      <p:pic>
        <p:nvPicPr>
          <p:cNvPr id="5" name="Grafik 4" descr="Profilbild: Sabrina Januzik"/>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5150745" y="3752475"/>
            <a:ext cx="1620000" cy="1620000"/>
          </a:xfrm>
          <a:prstGeom prst="roundRect">
            <a:avLst/>
          </a:prstGeom>
        </p:spPr>
      </p:pic>
      <p:sp>
        <p:nvSpPr>
          <p:cNvPr id="6" name="Inhaltsplatzhalter 2"/>
          <p:cNvSpPr txBox="1">
            <a:spLocks/>
          </p:cNvSpPr>
          <p:nvPr/>
        </p:nvSpPr>
        <p:spPr>
          <a:xfrm>
            <a:off x="5050912" y="5855588"/>
            <a:ext cx="2717160" cy="585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800" b="1" dirty="0">
                <a:solidFill>
                  <a:srgbClr val="AC145A"/>
                </a:solidFill>
              </a:rPr>
              <a:t>Sabrina Januzik</a:t>
            </a:r>
            <a:endParaRPr lang="de-DE" sz="1800" dirty="0"/>
          </a:p>
          <a:p>
            <a:pPr marL="0" indent="0">
              <a:spcBef>
                <a:spcPts val="0"/>
              </a:spcBef>
              <a:spcAft>
                <a:spcPts val="600"/>
              </a:spcAft>
              <a:buNone/>
            </a:pPr>
            <a:r>
              <a:rPr lang="de-DE" sz="1400" dirty="0">
                <a:solidFill>
                  <a:srgbClr val="003057"/>
                </a:solidFill>
              </a:rPr>
              <a:t>sabrina.januzik@tu-dortmund.de</a:t>
            </a:r>
          </a:p>
        </p:txBody>
      </p:sp>
    </p:spTree>
    <p:extLst>
      <p:ext uri="{BB962C8B-B14F-4D97-AF65-F5344CB8AC3E}">
        <p14:creationId xmlns:p14="http://schemas.microsoft.com/office/powerpoint/2010/main" val="36267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Inhaltsplatzhalter 2"/>
          <p:cNvSpPr>
            <a:spLocks noGrp="1"/>
          </p:cNvSpPr>
          <p:nvPr>
            <p:ph sz="half" idx="1"/>
          </p:nvPr>
        </p:nvSpPr>
        <p:spPr/>
        <p:txBody>
          <a:bodyPr>
            <a:normAutofit/>
          </a:bodyPr>
          <a:lstStyle/>
          <a:p>
            <a:pPr marL="0" lvl="0" indent="0">
              <a:buNone/>
              <a:defRPr/>
            </a:pPr>
            <a:r>
              <a:rPr lang="de-DE" b="1" dirty="0">
                <a:solidFill>
                  <a:srgbClr val="AC145A"/>
                </a:solidFill>
              </a:rPr>
              <a:t>1. Zielgruppe(n)</a:t>
            </a:r>
          </a:p>
          <a:p>
            <a:pPr lvl="1">
              <a:defRPr/>
            </a:pPr>
            <a:r>
              <a:rPr lang="de-DE" dirty="0">
                <a:solidFill>
                  <a:srgbClr val="003057"/>
                </a:solidFill>
              </a:rPr>
              <a:t>Wer profitiert von barrierefreien Inhalten?</a:t>
            </a:r>
          </a:p>
          <a:p>
            <a:pPr marL="0" indent="0">
              <a:buNone/>
              <a:defRPr/>
            </a:pPr>
            <a:r>
              <a:rPr lang="de-DE" b="1" dirty="0">
                <a:solidFill>
                  <a:srgbClr val="AC145A"/>
                </a:solidFill>
              </a:rPr>
              <a:t>2. Einsatz von Farbe</a:t>
            </a:r>
          </a:p>
          <a:p>
            <a:pPr lvl="1">
              <a:defRPr/>
            </a:pPr>
            <a:r>
              <a:rPr lang="de-DE" dirty="0">
                <a:solidFill>
                  <a:srgbClr val="003057"/>
                </a:solidFill>
              </a:rPr>
              <a:t>Farbkombinationen</a:t>
            </a:r>
          </a:p>
          <a:p>
            <a:pPr lvl="1">
              <a:defRPr/>
            </a:pPr>
            <a:r>
              <a:rPr lang="de-DE" dirty="0">
                <a:solidFill>
                  <a:srgbClr val="003057"/>
                </a:solidFill>
              </a:rPr>
              <a:t>Kontraste</a:t>
            </a:r>
          </a:p>
          <a:p>
            <a:pPr marL="0" indent="0">
              <a:buNone/>
              <a:defRPr/>
            </a:pPr>
            <a:r>
              <a:rPr lang="de-DE" b="1" dirty="0">
                <a:solidFill>
                  <a:srgbClr val="AC145A"/>
                </a:solidFill>
              </a:rPr>
              <a:t>3. Bildgestaltung</a:t>
            </a:r>
          </a:p>
          <a:p>
            <a:pPr lvl="1">
              <a:defRPr/>
            </a:pPr>
            <a:r>
              <a:rPr lang="de-DE" dirty="0">
                <a:solidFill>
                  <a:srgbClr val="003057"/>
                </a:solidFill>
              </a:rPr>
              <a:t>diversitätssensible Bildauswahl</a:t>
            </a:r>
          </a:p>
          <a:p>
            <a:pPr lvl="1">
              <a:defRPr/>
            </a:pPr>
            <a:r>
              <a:rPr lang="de-DE" dirty="0">
                <a:solidFill>
                  <a:srgbClr val="003057"/>
                </a:solidFill>
              </a:rPr>
              <a:t>Alternativtexte</a:t>
            </a:r>
          </a:p>
        </p:txBody>
      </p:sp>
      <p:sp>
        <p:nvSpPr>
          <p:cNvPr id="4" name="Inhaltsplatzhalter 3"/>
          <p:cNvSpPr>
            <a:spLocks noGrp="1"/>
          </p:cNvSpPr>
          <p:nvPr>
            <p:ph sz="half" idx="2"/>
          </p:nvPr>
        </p:nvSpPr>
        <p:spPr/>
        <p:txBody>
          <a:bodyPr>
            <a:normAutofit/>
          </a:bodyPr>
          <a:lstStyle/>
          <a:p>
            <a:pPr marL="0" indent="0">
              <a:buNone/>
              <a:defRPr/>
            </a:pPr>
            <a:r>
              <a:rPr lang="de-DE" b="1" dirty="0">
                <a:solidFill>
                  <a:srgbClr val="AC145A"/>
                </a:solidFill>
              </a:rPr>
              <a:t>4. Videogestaltung</a:t>
            </a:r>
          </a:p>
          <a:p>
            <a:pPr lvl="1">
              <a:defRPr/>
            </a:pPr>
            <a:r>
              <a:rPr lang="de-DE" dirty="0">
                <a:solidFill>
                  <a:srgbClr val="003057"/>
                </a:solidFill>
              </a:rPr>
              <a:t>Untertitel für Videos</a:t>
            </a:r>
            <a:endParaRPr lang="en-US" dirty="0">
              <a:solidFill>
                <a:srgbClr val="003057"/>
              </a:solidFill>
            </a:endParaRPr>
          </a:p>
          <a:p>
            <a:pPr lvl="1">
              <a:defRPr/>
            </a:pPr>
            <a:r>
              <a:rPr lang="de-DE" dirty="0">
                <a:solidFill>
                  <a:srgbClr val="003057"/>
                </a:solidFill>
              </a:rPr>
              <a:t>Audiodeskription für Videos </a:t>
            </a:r>
            <a:endParaRPr lang="en-US" dirty="0">
              <a:solidFill>
                <a:srgbClr val="003057"/>
              </a:solidFill>
            </a:endParaRPr>
          </a:p>
          <a:p>
            <a:pPr marL="0" indent="0">
              <a:buNone/>
              <a:defRPr/>
            </a:pPr>
            <a:r>
              <a:rPr lang="de-DE" b="1" dirty="0">
                <a:solidFill>
                  <a:srgbClr val="AC145A"/>
                </a:solidFill>
              </a:rPr>
              <a:t>5. Textgestaltung</a:t>
            </a:r>
          </a:p>
          <a:p>
            <a:pPr lvl="1">
              <a:defRPr/>
            </a:pPr>
            <a:r>
              <a:rPr lang="de-DE" dirty="0">
                <a:solidFill>
                  <a:srgbClr val="003057"/>
                </a:solidFill>
              </a:rPr>
              <a:t>Hashtags</a:t>
            </a:r>
            <a:endParaRPr lang="en-US" dirty="0">
              <a:solidFill>
                <a:srgbClr val="003057"/>
              </a:solidFill>
            </a:endParaRPr>
          </a:p>
          <a:p>
            <a:pPr lvl="1">
              <a:defRPr/>
            </a:pPr>
            <a:r>
              <a:rPr lang="de-DE" dirty="0">
                <a:solidFill>
                  <a:srgbClr val="003057"/>
                </a:solidFill>
              </a:rPr>
              <a:t>Emojis</a:t>
            </a:r>
          </a:p>
          <a:p>
            <a:pPr lvl="1">
              <a:defRPr/>
            </a:pPr>
            <a:r>
              <a:rPr lang="de-DE" dirty="0">
                <a:solidFill>
                  <a:srgbClr val="003057"/>
                </a:solidFill>
              </a:rPr>
              <a:t>Sprache</a:t>
            </a:r>
            <a:endParaRPr lang="en-US" dirty="0">
              <a:solidFill>
                <a:srgbClr val="003057"/>
              </a:solidFill>
            </a:endParaRPr>
          </a:p>
          <a:p>
            <a:pPr marL="971550" lvl="1" indent="-514350">
              <a:buFont typeface="+mj-lt"/>
              <a:buAutoNum type="arabicPeriod"/>
              <a:defRPr/>
            </a:pPr>
            <a:endParaRPr lang="en-US" b="1" dirty="0">
              <a:solidFill>
                <a:srgbClr val="AC145A"/>
              </a:solidFill>
            </a:endParaRPr>
          </a:p>
          <a:p>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5</a:t>
            </a:fld>
            <a:endParaRPr lang="de-DE"/>
          </a:p>
        </p:txBody>
      </p:sp>
    </p:spTree>
    <p:extLst>
      <p:ext uri="{BB962C8B-B14F-4D97-AF65-F5344CB8AC3E}">
        <p14:creationId xmlns:p14="http://schemas.microsoft.com/office/powerpoint/2010/main" val="106754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Zielgruppe(n)</a:t>
            </a:r>
          </a:p>
        </p:txBody>
      </p:sp>
      <p:sp>
        <p:nvSpPr>
          <p:cNvPr id="3" name="Textplatzhalter 2"/>
          <p:cNvSpPr>
            <a:spLocks noGrp="1"/>
          </p:cNvSpPr>
          <p:nvPr>
            <p:ph type="body" idx="1"/>
          </p:nvPr>
        </p:nvSpPr>
        <p:spPr/>
        <p:txBody>
          <a:bodyPr/>
          <a:lstStyle/>
          <a:p>
            <a:r>
              <a:rPr lang="de-DE" dirty="0"/>
              <a:t>Wer profitiert von barrierefreien </a:t>
            </a:r>
            <a:r>
              <a:rPr lang="de-DE" dirty="0" err="1"/>
              <a:t>Postings</a:t>
            </a:r>
            <a:r>
              <a:rPr lang="de-DE" dirty="0"/>
              <a:t>?</a:t>
            </a:r>
          </a:p>
        </p:txBody>
      </p:sp>
    </p:spTree>
    <p:extLst>
      <p:ext uri="{BB962C8B-B14F-4D97-AF65-F5344CB8AC3E}">
        <p14:creationId xmlns:p14="http://schemas.microsoft.com/office/powerpoint/2010/main" val="238926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Zielgruppen</a:t>
            </a:r>
          </a:p>
        </p:txBody>
      </p:sp>
      <p:sp>
        <p:nvSpPr>
          <p:cNvPr id="3" name="Inhaltsplatzhalter 2"/>
          <p:cNvSpPr>
            <a:spLocks noGrp="1"/>
          </p:cNvSpPr>
          <p:nvPr>
            <p:ph idx="1"/>
          </p:nvPr>
        </p:nvSpPr>
        <p:spPr/>
        <p:txBody>
          <a:bodyPr>
            <a:normAutofit/>
          </a:bodyPr>
          <a:lstStyle/>
          <a:p>
            <a:pPr marL="0" indent="0">
              <a:spcAft>
                <a:spcPts val="600"/>
              </a:spcAft>
              <a:buClr>
                <a:srgbClr val="003057"/>
              </a:buClr>
              <a:buNone/>
              <a:defRPr/>
            </a:pPr>
            <a:r>
              <a:rPr lang="de-DE" b="1" dirty="0">
                <a:solidFill>
                  <a:srgbClr val="AC145A"/>
                </a:solidFill>
              </a:rPr>
              <a:t>Notwendig für viele – ein Gewinn für alle!</a:t>
            </a:r>
            <a:endParaRPr lang="de-DE" dirty="0">
              <a:solidFill>
                <a:srgbClr val="AC145A"/>
              </a:solidFill>
            </a:endParaRPr>
          </a:p>
          <a:p>
            <a:pPr>
              <a:spcAft>
                <a:spcPts val="600"/>
              </a:spcAft>
              <a:buClr>
                <a:srgbClr val="003057"/>
              </a:buClr>
              <a:defRPr/>
            </a:pPr>
            <a:r>
              <a:rPr lang="de-DE" dirty="0"/>
              <a:t>Teilhabe: barrierefreie Bereitstellung von Inhalten</a:t>
            </a:r>
          </a:p>
          <a:p>
            <a:pPr>
              <a:spcAft>
                <a:spcPts val="600"/>
              </a:spcAft>
              <a:buClr>
                <a:srgbClr val="003057"/>
              </a:buClr>
              <a:defRPr/>
            </a:pPr>
            <a:r>
              <a:rPr lang="de-DE" dirty="0"/>
              <a:t>Umsetzung: </a:t>
            </a:r>
            <a:r>
              <a:rPr lang="de-DE" dirty="0" smtClean="0"/>
              <a:t>technische </a:t>
            </a:r>
            <a:r>
              <a:rPr lang="de-DE" dirty="0"/>
              <a:t>und inhaltliche Gestaltung</a:t>
            </a:r>
          </a:p>
          <a:p>
            <a:pPr>
              <a:spcAft>
                <a:spcPts val="600"/>
              </a:spcAft>
              <a:buClr>
                <a:srgbClr val="003057"/>
              </a:buClr>
              <a:defRPr/>
            </a:pPr>
            <a:r>
              <a:rPr lang="de-DE" dirty="0"/>
              <a:t>unterschiedlichen Bedarfen kann unterschiedlich begegnet werden</a:t>
            </a:r>
          </a:p>
          <a:p>
            <a:pPr>
              <a:spcAft>
                <a:spcPts val="600"/>
              </a:spcAft>
              <a:buClr>
                <a:srgbClr val="003057"/>
              </a:buClr>
              <a:defRPr/>
            </a:pPr>
            <a:r>
              <a:rPr lang="de-DE" dirty="0"/>
              <a:t>Tools der Plattformen für barrierefreie Beiträge werden stetig weiter entwickelt</a:t>
            </a:r>
          </a:p>
          <a:p>
            <a:pPr>
              <a:spcAft>
                <a:spcPts val="600"/>
              </a:spcAft>
              <a:buClr>
                <a:srgbClr val="003057"/>
              </a:buClr>
              <a:defRPr/>
            </a:pPr>
            <a:r>
              <a:rPr lang="de-DE" dirty="0"/>
              <a:t>verbesserte Erfahrung für alle Nutzenden</a:t>
            </a:r>
          </a:p>
        </p:txBody>
      </p:sp>
      <p:sp>
        <p:nvSpPr>
          <p:cNvPr id="4" name="Foliennummernplatzhalter 3"/>
          <p:cNvSpPr>
            <a:spLocks noGrp="1"/>
          </p:cNvSpPr>
          <p:nvPr>
            <p:ph type="sldNum" sz="quarter" idx="12"/>
          </p:nvPr>
        </p:nvSpPr>
        <p:spPr/>
        <p:txBody>
          <a:bodyPr/>
          <a:lstStyle/>
          <a:p>
            <a:fld id="{FB2375C0-7702-4EFE-AA9A-D259F46FFF45}" type="slidenum">
              <a:rPr lang="de-DE" smtClean="0"/>
              <a:t>7</a:t>
            </a:fld>
            <a:endParaRPr lang="de-DE"/>
          </a:p>
        </p:txBody>
      </p:sp>
    </p:spTree>
    <p:extLst>
      <p:ext uri="{BB962C8B-B14F-4D97-AF65-F5344CB8AC3E}">
        <p14:creationId xmlns:p14="http://schemas.microsoft.com/office/powerpoint/2010/main" val="261322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Inhalte kritisch hinterfragen</a:t>
            </a:r>
          </a:p>
        </p:txBody>
      </p:sp>
      <p:sp>
        <p:nvSpPr>
          <p:cNvPr id="3" name="Inhaltsplatzhalter 2"/>
          <p:cNvSpPr>
            <a:spLocks noGrp="1"/>
          </p:cNvSpPr>
          <p:nvPr>
            <p:ph idx="1"/>
          </p:nvPr>
        </p:nvSpPr>
        <p:spPr>
          <a:xfrm>
            <a:off x="838200" y="1825625"/>
            <a:ext cx="6126804" cy="4351338"/>
          </a:xfrm>
        </p:spPr>
        <p:txBody>
          <a:bodyPr>
            <a:normAutofit/>
          </a:bodyPr>
          <a:lstStyle/>
          <a:p>
            <a:pPr marL="0" indent="0">
              <a:buNone/>
            </a:pPr>
            <a:r>
              <a:rPr lang="de-DE" b="1" dirty="0">
                <a:solidFill>
                  <a:srgbClr val="AC145A"/>
                </a:solidFill>
              </a:rPr>
              <a:t>Wichtig: </a:t>
            </a:r>
          </a:p>
          <a:p>
            <a:pPr marL="0" indent="0">
              <a:buNone/>
            </a:pPr>
            <a:r>
              <a:rPr lang="de-DE" dirty="0"/>
              <a:t>keine Reproduktion </a:t>
            </a:r>
            <a:br>
              <a:rPr lang="de-DE" dirty="0"/>
            </a:br>
            <a:r>
              <a:rPr lang="de-DE" dirty="0"/>
              <a:t>von Stigmata und Diskriminierung</a:t>
            </a:r>
          </a:p>
          <a:p>
            <a:pPr marL="0" indent="0">
              <a:buNone/>
            </a:pPr>
            <a:r>
              <a:rPr lang="de-DE" dirty="0">
                <a:sym typeface="Wingdings" panose="05000000000000000000" pitchFamily="2" charset="2"/>
              </a:rPr>
              <a:t> </a:t>
            </a:r>
            <a:r>
              <a:rPr lang="de-DE" dirty="0"/>
              <a:t>schließt Tonalität UND Bildsprache ein</a:t>
            </a:r>
          </a:p>
        </p:txBody>
      </p:sp>
      <p:sp>
        <p:nvSpPr>
          <p:cNvPr id="9" name="Rechteck 8"/>
          <p:cNvSpPr/>
          <p:nvPr/>
        </p:nvSpPr>
        <p:spPr>
          <a:xfrm>
            <a:off x="838200" y="6374513"/>
            <a:ext cx="5551714" cy="307777"/>
          </a:xfrm>
          <a:prstGeom prst="rect">
            <a:avLst/>
          </a:prstGeom>
        </p:spPr>
        <p:txBody>
          <a:bodyPr wrap="square">
            <a:spAutoFit/>
          </a:bodyPr>
          <a:lstStyle/>
          <a:p>
            <a:r>
              <a:rPr lang="de-DE" sz="1400" dirty="0"/>
              <a:t>Bildnachweis: </a:t>
            </a:r>
            <a:r>
              <a:rPr lang="de-DE" sz="1400" dirty="0">
                <a:hlinkClick r:id="rId2"/>
              </a:rPr>
              <a:t>Video von </a:t>
            </a:r>
            <a:r>
              <a:rPr lang="de-DE" sz="1400" dirty="0" err="1">
                <a:hlinkClick r:id="rId2"/>
              </a:rPr>
              <a:t>sonne_dennis</a:t>
            </a:r>
            <a:r>
              <a:rPr lang="de-DE" sz="1400" dirty="0">
                <a:hlinkClick r:id="rId2"/>
              </a:rPr>
              <a:t> auf Instagram</a:t>
            </a:r>
            <a:endParaRPr lang="de-DE" sz="1400" dirty="0"/>
          </a:p>
        </p:txBody>
      </p:sp>
      <p:sp>
        <p:nvSpPr>
          <p:cNvPr id="4" name="Foliennummernplatzhalter 3"/>
          <p:cNvSpPr>
            <a:spLocks noGrp="1"/>
          </p:cNvSpPr>
          <p:nvPr>
            <p:ph type="sldNum" sz="quarter" idx="12"/>
          </p:nvPr>
        </p:nvSpPr>
        <p:spPr/>
        <p:txBody>
          <a:bodyPr/>
          <a:lstStyle/>
          <a:p>
            <a:fld id="{FB2375C0-7702-4EFE-AA9A-D259F46FFF45}" type="slidenum">
              <a:rPr lang="de-DE" smtClean="0"/>
              <a:t>8</a:t>
            </a:fld>
            <a:endParaRPr lang="de-DE"/>
          </a:p>
        </p:txBody>
      </p:sp>
      <p:pic>
        <p:nvPicPr>
          <p:cNvPr id="5" name="Grafik 4" descr="Screenshot: Dennis Sonne Video"/>
          <p:cNvPicPr>
            <a:picLocks noChangeAspect="1"/>
          </p:cNvPicPr>
          <p:nvPr/>
        </p:nvPicPr>
        <p:blipFill>
          <a:blip r:embed="rId3"/>
          <a:stretch>
            <a:fillRect/>
          </a:stretch>
        </p:blipFill>
        <p:spPr>
          <a:xfrm>
            <a:off x="8337430" y="846422"/>
            <a:ext cx="2499903" cy="5110913"/>
          </a:xfrm>
          <a:prstGeom prst="rect">
            <a:avLst/>
          </a:prstGeom>
        </p:spPr>
      </p:pic>
    </p:spTree>
    <p:extLst>
      <p:ext uri="{BB962C8B-B14F-4D97-AF65-F5344CB8AC3E}">
        <p14:creationId xmlns:p14="http://schemas.microsoft.com/office/powerpoint/2010/main" val="3255711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Unsere Kanäle: Worauf wir Wert legen!</a:t>
            </a:r>
          </a:p>
        </p:txBody>
      </p:sp>
      <p:pic>
        <p:nvPicPr>
          <p:cNvPr id="7" name="Picture 6" descr="Screenshot: Instagram Profil des Kompetenzzentrums in der Smartphoneansicht">
            <a:extLst>
              <a:ext uri="{FF2B5EF4-FFF2-40B4-BE49-F238E27FC236}">
                <a16:creationId xmlns:a16="http://schemas.microsoft.com/office/drawing/2014/main" id="{132A90DF-8729-FBFA-07D3-37F433B1D0E7}"/>
              </a:ext>
            </a:extLst>
          </p:cNvPr>
          <p:cNvPicPr>
            <a:picLocks noChangeAspect="1"/>
          </p:cNvPicPr>
          <p:nvPr/>
        </p:nvPicPr>
        <p:blipFill>
          <a:blip r:embed="rId3" cstate="screen">
            <a:extLst>
              <a:ext uri="{28A0092B-C50C-407E-A947-70E740481C1C}">
                <a14:useLocalDpi xmlns:a14="http://schemas.microsoft.com/office/drawing/2010/main"/>
              </a:ext>
            </a:extLst>
          </a:blip>
          <a:srcRect r="-1077"/>
          <a:stretch>
            <a:fillRect/>
          </a:stretch>
        </p:blipFill>
        <p:spPr>
          <a:xfrm>
            <a:off x="1713911" y="1411896"/>
            <a:ext cx="2884565" cy="4944454"/>
          </a:xfrm>
          <a:prstGeom prst="rect">
            <a:avLst/>
          </a:prstGeom>
        </p:spPr>
      </p:pic>
      <p:pic>
        <p:nvPicPr>
          <p:cNvPr id="9" name="Picture 8" descr="Screenshot: Instagram Profil von DoBuS in der Smartphoneansicht">
            <a:extLst>
              <a:ext uri="{FF2B5EF4-FFF2-40B4-BE49-F238E27FC236}">
                <a16:creationId xmlns:a16="http://schemas.microsoft.com/office/drawing/2014/main" id="{637DD461-9FD7-1558-A767-F5E414B2B41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73409" y="1411896"/>
            <a:ext cx="2884566" cy="4944454"/>
          </a:xfrm>
          <a:prstGeom prst="rect">
            <a:avLst/>
          </a:prstGeom>
        </p:spPr>
      </p:pic>
      <p:sp>
        <p:nvSpPr>
          <p:cNvPr id="4" name="Foliennummernplatzhalter 3"/>
          <p:cNvSpPr>
            <a:spLocks noGrp="1"/>
          </p:cNvSpPr>
          <p:nvPr>
            <p:ph type="sldNum" sz="quarter" idx="12"/>
          </p:nvPr>
        </p:nvSpPr>
        <p:spPr/>
        <p:txBody>
          <a:bodyPr/>
          <a:lstStyle/>
          <a:p>
            <a:fld id="{FB2375C0-7702-4EFE-AA9A-D259F46FFF45}" type="slidenum">
              <a:rPr lang="de-DE" smtClean="0"/>
              <a:t>9</a:t>
            </a:fld>
            <a:endParaRPr lang="de-DE"/>
          </a:p>
        </p:txBody>
      </p:sp>
    </p:spTree>
    <p:extLst>
      <p:ext uri="{BB962C8B-B14F-4D97-AF65-F5344CB8AC3E}">
        <p14:creationId xmlns:p14="http://schemas.microsoft.com/office/powerpoint/2010/main" val="154993884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1920</Words>
  <Application>Microsoft Office PowerPoint</Application>
  <PresentationFormat>Breitbild</PresentationFormat>
  <Paragraphs>318</Paragraphs>
  <Slides>48</Slides>
  <Notes>29</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48</vt:i4>
      </vt:variant>
    </vt:vector>
  </HeadingPairs>
  <TitlesOfParts>
    <vt:vector size="55" baseType="lpstr">
      <vt:lpstr>Malgun Gothic</vt:lpstr>
      <vt:lpstr>Arial</vt:lpstr>
      <vt:lpstr>Calibri</vt:lpstr>
      <vt:lpstr>Calibri Light</vt:lpstr>
      <vt:lpstr>Times New Roman</vt:lpstr>
      <vt:lpstr>Wingdings</vt:lpstr>
      <vt:lpstr>Office</vt:lpstr>
      <vt:lpstr>Barrierefrei Posten in den sozialen Medien</vt:lpstr>
      <vt:lpstr>Lizenzhinweise</vt:lpstr>
      <vt:lpstr>Tipps zur Kommunikation in Zoom</vt:lpstr>
      <vt:lpstr>Wozu barrierefrei Posten?</vt:lpstr>
      <vt:lpstr>Inhalt</vt:lpstr>
      <vt:lpstr>Zielgruppe(n)</vt:lpstr>
      <vt:lpstr>Zielgruppen</vt:lpstr>
      <vt:lpstr>Inhalte kritisch hinterfragen</vt:lpstr>
      <vt:lpstr>Unsere Kanäle: Worauf wir Wert legen!</vt:lpstr>
      <vt:lpstr>Einsatz von Farbe</vt:lpstr>
      <vt:lpstr>Farbgestaltung</vt:lpstr>
      <vt:lpstr>Farbkontraste</vt:lpstr>
      <vt:lpstr>Wie das richtige Kontrastverhältnis ermitteln? </vt:lpstr>
      <vt:lpstr>Bildgestaltung</vt:lpstr>
      <vt:lpstr>Diversitätssensible Bildgestaltung</vt:lpstr>
      <vt:lpstr>Authentisch: ja oder nein?</vt:lpstr>
      <vt:lpstr>Das Problem mit Stockbildern</vt:lpstr>
      <vt:lpstr>Worauf ausweichen?</vt:lpstr>
      <vt:lpstr>Bildgestaltung</vt:lpstr>
      <vt:lpstr>Collagen</vt:lpstr>
      <vt:lpstr>Beispiel: Carousel-Post</vt:lpstr>
      <vt:lpstr>„ASCII-Art“</vt:lpstr>
      <vt:lpstr>Alternativtexte: Demonstration</vt:lpstr>
      <vt:lpstr>Die wichtigsten Regeln für Alternativtexte</vt:lpstr>
      <vt:lpstr>Tipps für Prompts</vt:lpstr>
      <vt:lpstr>Alterativtext erstellen: Praxisübung</vt:lpstr>
      <vt:lpstr>Alterativtext erstellen: Beispiel</vt:lpstr>
      <vt:lpstr>Alternativtexte einfügen: Instagram (Laptop)</vt:lpstr>
      <vt:lpstr>Alternativtexte einfügen: Instagram (Phone)</vt:lpstr>
      <vt:lpstr>Alternativtexte einfügen: LinkedIn (Laptop)</vt:lpstr>
      <vt:lpstr>Alternativtexte einfügen: LinkedIn (Phone)</vt:lpstr>
      <vt:lpstr>Videogestaltung</vt:lpstr>
      <vt:lpstr>Untertitel</vt:lpstr>
      <vt:lpstr>Untertitel einfügen</vt:lpstr>
      <vt:lpstr>Audiodeskription</vt:lpstr>
      <vt:lpstr>Audiodeskription: Beispiel</vt:lpstr>
      <vt:lpstr>Textgestaltung</vt:lpstr>
      <vt:lpstr>Sprache</vt:lpstr>
      <vt:lpstr>Unicode-Formatierung</vt:lpstr>
      <vt:lpstr>Hashtags</vt:lpstr>
      <vt:lpstr>Emojis</vt:lpstr>
      <vt:lpstr>Gibt es abschließende Fragen?</vt:lpstr>
      <vt:lpstr>Kreativ und barrierefrei? Wir finden: das schließt sich nicht aus!</vt:lpstr>
      <vt:lpstr>Weiterführende Informationen</vt:lpstr>
      <vt:lpstr>Inhalte nachlesen</vt:lpstr>
      <vt:lpstr>Kompetenzzentrum in den sozialen Medien</vt:lpstr>
      <vt:lpstr>Evaluation</vt:lpstr>
      <vt:lpstr>Vielen Dank für Ihre Aufmerksamkeit!</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Sabrina Januzik</cp:lastModifiedBy>
  <cp:revision>277</cp:revision>
  <dcterms:created xsi:type="dcterms:W3CDTF">2022-08-15T10:39:36Z</dcterms:created>
  <dcterms:modified xsi:type="dcterms:W3CDTF">2026-05-20T15:28:20Z</dcterms:modified>
</cp:coreProperties>
</file>