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43"/>
  </p:notesMasterIdLst>
  <p:handoutMasterIdLst>
    <p:handoutMasterId r:id="rId44"/>
  </p:handoutMasterIdLst>
  <p:sldIdLst>
    <p:sldId id="294" r:id="rId3"/>
    <p:sldId id="564" r:id="rId4"/>
    <p:sldId id="565" r:id="rId5"/>
    <p:sldId id="286" r:id="rId6"/>
    <p:sldId id="495" r:id="rId7"/>
    <p:sldId id="483" r:id="rId8"/>
    <p:sldId id="529" r:id="rId9"/>
    <p:sldId id="551" r:id="rId10"/>
    <p:sldId id="584" r:id="rId11"/>
    <p:sldId id="585" r:id="rId12"/>
    <p:sldId id="586" r:id="rId13"/>
    <p:sldId id="587" r:id="rId14"/>
    <p:sldId id="588" r:id="rId15"/>
    <p:sldId id="589" r:id="rId16"/>
    <p:sldId id="590" r:id="rId17"/>
    <p:sldId id="591" r:id="rId18"/>
    <p:sldId id="592" r:id="rId19"/>
    <p:sldId id="593" r:id="rId20"/>
    <p:sldId id="594" r:id="rId21"/>
    <p:sldId id="514" r:id="rId22"/>
    <p:sldId id="327" r:id="rId23"/>
    <p:sldId id="566" r:id="rId24"/>
    <p:sldId id="332" r:id="rId25"/>
    <p:sldId id="567" r:id="rId26"/>
    <p:sldId id="568" r:id="rId27"/>
    <p:sldId id="515" r:id="rId28"/>
    <p:sldId id="569" r:id="rId29"/>
    <p:sldId id="570" r:id="rId30"/>
    <p:sldId id="571" r:id="rId31"/>
    <p:sldId id="572" r:id="rId32"/>
    <p:sldId id="573" r:id="rId33"/>
    <p:sldId id="574" r:id="rId34"/>
    <p:sldId id="557" r:id="rId35"/>
    <p:sldId id="575" r:id="rId36"/>
    <p:sldId id="576" r:id="rId37"/>
    <p:sldId id="539" r:id="rId38"/>
    <p:sldId id="595" r:id="rId39"/>
    <p:sldId id="509" r:id="rId40"/>
    <p:sldId id="547" r:id="rId41"/>
    <p:sldId id="548" r:id="rId4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brina Januzik" initials="SJ" lastIdx="40" clrIdx="0">
    <p:extLst>
      <p:ext uri="{19B8F6BF-5375-455C-9EA6-DF929625EA0E}">
        <p15:presenceInfo xmlns:p15="http://schemas.microsoft.com/office/powerpoint/2012/main" userId="Sabrina Januzik" providerId="None"/>
      </p:ext>
    </p:extLst>
  </p:cmAuthor>
  <p:cmAuthor id="2" name="Anne Haage" initials="AH" lastIdx="34" clrIdx="1">
    <p:extLst>
      <p:ext uri="{19B8F6BF-5375-455C-9EA6-DF929625EA0E}">
        <p15:presenceInfo xmlns:p15="http://schemas.microsoft.com/office/powerpoint/2012/main" userId="e65a91e3a9d66cf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AC145A"/>
    <a:srgbClr val="003057"/>
    <a:srgbClr val="DBE2E9"/>
    <a:srgbClr val="E6E6E6"/>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90" autoAdjust="0"/>
    <p:restoredTop sz="69372" autoAdjust="0"/>
  </p:normalViewPr>
  <p:slideViewPr>
    <p:cSldViewPr snapToGrid="0">
      <p:cViewPr varScale="1">
        <p:scale>
          <a:sx n="44" d="100"/>
          <a:sy n="44" d="100"/>
        </p:scale>
        <p:origin x="928" y="44"/>
      </p:cViewPr>
      <p:guideLst>
        <p:guide orient="horz" pos="2160"/>
        <p:guide pos="384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_rels/viewProps.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slide" Target="slides/slide4.xml"/><Relationship Id="rId1" Type="http://schemas.openxmlformats.org/officeDocument/2006/relationships/slide" Target="slides/slide1.xml"/><Relationship Id="rId4"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1CBDE3-6349-4445-A750-63003A041BFE}"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de-DE"/>
        </a:p>
      </dgm:t>
    </dgm:pt>
    <dgm:pt modelId="{4C02700A-D004-4296-B678-CD364F83379E}">
      <dgm:prSet phldrT="[Text]" custT="1"/>
      <dgm:spPr/>
      <dgm:t>
        <a:bodyPr/>
        <a:lstStyle/>
        <a:p>
          <a:r>
            <a:rPr lang="de-DE" sz="1400" b="1" dirty="0" smtClean="0"/>
            <a:t>Sehbeeinträch-tigung, Blindheit</a:t>
          </a:r>
          <a:endParaRPr lang="de-DE" sz="1400" b="1" dirty="0"/>
        </a:p>
      </dgm:t>
    </dgm:pt>
    <dgm:pt modelId="{AEFB9B1D-14DD-44EB-A144-B22A445CE2E8}" type="parTrans" cxnId="{4AC64EEE-DF0E-4C1A-931B-A01052356047}">
      <dgm:prSet/>
      <dgm:spPr/>
      <dgm:t>
        <a:bodyPr/>
        <a:lstStyle/>
        <a:p>
          <a:endParaRPr lang="de-DE"/>
        </a:p>
      </dgm:t>
    </dgm:pt>
    <dgm:pt modelId="{86160CC3-6D51-4BF8-819E-8C92300F8789}" type="sibTrans" cxnId="{4AC64EEE-DF0E-4C1A-931B-A01052356047}">
      <dgm:prSet/>
      <dgm:spPr/>
      <dgm:t>
        <a:bodyPr/>
        <a:lstStyle/>
        <a:p>
          <a:endParaRPr lang="de-DE"/>
        </a:p>
      </dgm:t>
    </dgm:pt>
    <dgm:pt modelId="{C1446591-743C-4479-AE7A-8ACA0C18B0B7}">
      <dgm:prSet phldrT="[Text]" custT="1"/>
      <dgm:spPr>
        <a:solidFill>
          <a:srgbClr val="003057"/>
        </a:solidFill>
        <a:ln>
          <a:solidFill>
            <a:srgbClr val="003057"/>
          </a:solidFill>
        </a:ln>
      </dgm:spPr>
      <dgm:t>
        <a:bodyPr/>
        <a:lstStyle/>
        <a:p>
          <a:r>
            <a:rPr lang="de-DE" sz="1400" dirty="0" smtClean="0"/>
            <a:t>Farbkontraste</a:t>
          </a:r>
          <a:endParaRPr lang="de-DE" sz="1400" dirty="0"/>
        </a:p>
      </dgm:t>
    </dgm:pt>
    <dgm:pt modelId="{74695180-DDAD-4F48-8F3B-8EB55EE8A88D}" type="parTrans" cxnId="{5BF51A56-8370-41F3-ABFC-E10B5A5107A8}">
      <dgm:prSet/>
      <dgm:spPr/>
      <dgm:t>
        <a:bodyPr/>
        <a:lstStyle/>
        <a:p>
          <a:endParaRPr lang="de-DE"/>
        </a:p>
      </dgm:t>
    </dgm:pt>
    <dgm:pt modelId="{E9573AA7-BF0B-4ACB-99C2-8CE6E3B96ED7}" type="sibTrans" cxnId="{5BF51A56-8370-41F3-ABFC-E10B5A5107A8}">
      <dgm:prSet/>
      <dgm:spPr/>
      <dgm:t>
        <a:bodyPr/>
        <a:lstStyle/>
        <a:p>
          <a:endParaRPr lang="de-DE"/>
        </a:p>
      </dgm:t>
    </dgm:pt>
    <dgm:pt modelId="{470E59A8-697C-4F2F-A1C7-735855D9C840}">
      <dgm:prSet phldrT="[Text]" custT="1"/>
      <dgm:spPr>
        <a:solidFill>
          <a:srgbClr val="003057"/>
        </a:solidFill>
        <a:ln>
          <a:solidFill>
            <a:srgbClr val="003057"/>
          </a:solidFill>
        </a:ln>
      </dgm:spPr>
      <dgm:t>
        <a:bodyPr/>
        <a:lstStyle/>
        <a:p>
          <a:r>
            <a:rPr lang="de-DE" sz="1400" dirty="0" smtClean="0"/>
            <a:t>Vergrößerungs-bedarf</a:t>
          </a:r>
          <a:endParaRPr lang="de-DE" sz="1400" dirty="0"/>
        </a:p>
      </dgm:t>
    </dgm:pt>
    <dgm:pt modelId="{199D3069-1CDA-4719-890A-DBC5F7E4C4A5}" type="parTrans" cxnId="{75859FAF-A8D9-483F-B7C2-4611B07E9C3F}">
      <dgm:prSet/>
      <dgm:spPr/>
      <dgm:t>
        <a:bodyPr/>
        <a:lstStyle/>
        <a:p>
          <a:endParaRPr lang="de-DE"/>
        </a:p>
      </dgm:t>
    </dgm:pt>
    <dgm:pt modelId="{8338C8B1-923D-421B-8A08-C23FA823493E}" type="sibTrans" cxnId="{75859FAF-A8D9-483F-B7C2-4611B07E9C3F}">
      <dgm:prSet/>
      <dgm:spPr/>
      <dgm:t>
        <a:bodyPr/>
        <a:lstStyle/>
        <a:p>
          <a:endParaRPr lang="de-DE"/>
        </a:p>
      </dgm:t>
    </dgm:pt>
    <dgm:pt modelId="{E4087748-EDA0-4396-AA35-9F6363B9CC84}">
      <dgm:prSet phldrT="[Text]" custT="1"/>
      <dgm:spPr/>
      <dgm:t>
        <a:bodyPr/>
        <a:lstStyle/>
        <a:p>
          <a:r>
            <a:rPr lang="de-DE" sz="1400" b="1" dirty="0" smtClean="0"/>
            <a:t>Hörbeeinträch-tigung, Gehörlosigkeit</a:t>
          </a:r>
          <a:endParaRPr lang="de-DE" sz="1400" b="1" dirty="0"/>
        </a:p>
      </dgm:t>
    </dgm:pt>
    <dgm:pt modelId="{E0BF95BF-EAA2-47EB-8422-B7AA8EAE2544}" type="parTrans" cxnId="{572727F0-25A2-498C-A53D-CC3E4534C374}">
      <dgm:prSet/>
      <dgm:spPr/>
      <dgm:t>
        <a:bodyPr/>
        <a:lstStyle/>
        <a:p>
          <a:endParaRPr lang="de-DE"/>
        </a:p>
      </dgm:t>
    </dgm:pt>
    <dgm:pt modelId="{42200F18-5D4C-4C8F-B90D-D5FD185384CC}" type="sibTrans" cxnId="{572727F0-25A2-498C-A53D-CC3E4534C374}">
      <dgm:prSet/>
      <dgm:spPr/>
      <dgm:t>
        <a:bodyPr/>
        <a:lstStyle/>
        <a:p>
          <a:endParaRPr lang="de-DE"/>
        </a:p>
      </dgm:t>
    </dgm:pt>
    <dgm:pt modelId="{E84EC9CD-C37B-48D2-82F8-FBDBAD3FDB26}">
      <dgm:prSet phldrT="[Text]" custT="1"/>
      <dgm:spPr>
        <a:solidFill>
          <a:srgbClr val="003057"/>
        </a:solidFill>
        <a:ln>
          <a:solidFill>
            <a:srgbClr val="003057"/>
          </a:solidFill>
        </a:ln>
      </dgm:spPr>
      <dgm:t>
        <a:bodyPr/>
        <a:lstStyle/>
        <a:p>
          <a:r>
            <a:rPr lang="de-DE" sz="1400" dirty="0" smtClean="0"/>
            <a:t>Alternative für Sprache, Ton</a:t>
          </a:r>
          <a:endParaRPr lang="de-DE" sz="1400" dirty="0"/>
        </a:p>
      </dgm:t>
    </dgm:pt>
    <dgm:pt modelId="{3610AD62-6B35-4845-BD5A-9D9D9485E719}" type="parTrans" cxnId="{C40236F5-04E9-43C1-971B-DCB03256F730}">
      <dgm:prSet/>
      <dgm:spPr/>
      <dgm:t>
        <a:bodyPr/>
        <a:lstStyle/>
        <a:p>
          <a:endParaRPr lang="de-DE"/>
        </a:p>
      </dgm:t>
    </dgm:pt>
    <dgm:pt modelId="{BA1CCB92-7A7C-40AC-A98A-E817A2375ACE}" type="sibTrans" cxnId="{C40236F5-04E9-43C1-971B-DCB03256F730}">
      <dgm:prSet/>
      <dgm:spPr/>
      <dgm:t>
        <a:bodyPr/>
        <a:lstStyle/>
        <a:p>
          <a:endParaRPr lang="de-DE"/>
        </a:p>
      </dgm:t>
    </dgm:pt>
    <dgm:pt modelId="{32F09E35-EEB8-43E7-A5C2-B5478C2D825E}">
      <dgm:prSet phldrT="[Text]" custT="1"/>
      <dgm:spPr>
        <a:solidFill>
          <a:srgbClr val="D2DEEF"/>
        </a:solidFill>
      </dgm:spPr>
      <dgm:t>
        <a:bodyPr/>
        <a:lstStyle/>
        <a:p>
          <a:r>
            <a:rPr lang="de-DE" sz="1400" b="1" dirty="0" smtClean="0"/>
            <a:t>motorische Beeinträchtigung</a:t>
          </a:r>
          <a:endParaRPr lang="de-DE" sz="1400" b="1" dirty="0"/>
        </a:p>
      </dgm:t>
    </dgm:pt>
    <dgm:pt modelId="{B0743CE2-F164-49B6-9E54-A34333A82F41}" type="parTrans" cxnId="{6F578A68-7B16-4025-8DBE-166BAFD2A15A}">
      <dgm:prSet/>
      <dgm:spPr/>
      <dgm:t>
        <a:bodyPr/>
        <a:lstStyle/>
        <a:p>
          <a:endParaRPr lang="de-DE"/>
        </a:p>
      </dgm:t>
    </dgm:pt>
    <dgm:pt modelId="{1F1C8F61-ED53-4BD4-86AA-A1C593E154B1}" type="sibTrans" cxnId="{6F578A68-7B16-4025-8DBE-166BAFD2A15A}">
      <dgm:prSet/>
      <dgm:spPr/>
      <dgm:t>
        <a:bodyPr/>
        <a:lstStyle/>
        <a:p>
          <a:endParaRPr lang="de-DE"/>
        </a:p>
      </dgm:t>
    </dgm:pt>
    <dgm:pt modelId="{B1D8154E-0017-47A7-936F-D2FD7DB9100D}">
      <dgm:prSet phldrT="[Text]" custT="1"/>
      <dgm:spPr>
        <a:solidFill>
          <a:srgbClr val="003057"/>
        </a:solidFill>
        <a:ln>
          <a:solidFill>
            <a:srgbClr val="003057"/>
          </a:solidFill>
        </a:ln>
      </dgm:spPr>
      <dgm:t>
        <a:bodyPr/>
        <a:lstStyle/>
        <a:p>
          <a:r>
            <a:rPr lang="de-DE" sz="1400" dirty="0" smtClean="0"/>
            <a:t>Blendempfind-</a:t>
          </a:r>
          <a:br>
            <a:rPr lang="de-DE" sz="1400" dirty="0" smtClean="0"/>
          </a:br>
          <a:r>
            <a:rPr lang="de-DE" sz="1400" dirty="0" err="1" smtClean="0"/>
            <a:t>lichkeit</a:t>
          </a:r>
          <a:endParaRPr lang="de-DE" sz="1400" dirty="0"/>
        </a:p>
      </dgm:t>
    </dgm:pt>
    <dgm:pt modelId="{AC12F89D-1317-4D3C-8D38-84712BA380FC}" type="parTrans" cxnId="{61FAE54B-E805-4A22-A91B-2B8548912C3D}">
      <dgm:prSet/>
      <dgm:spPr/>
      <dgm:t>
        <a:bodyPr/>
        <a:lstStyle/>
        <a:p>
          <a:endParaRPr lang="de-DE"/>
        </a:p>
      </dgm:t>
    </dgm:pt>
    <dgm:pt modelId="{7B2750E0-6FEC-4282-B349-BB5DC0B9145C}" type="sibTrans" cxnId="{61FAE54B-E805-4A22-A91B-2B8548912C3D}">
      <dgm:prSet/>
      <dgm:spPr/>
      <dgm:t>
        <a:bodyPr/>
        <a:lstStyle/>
        <a:p>
          <a:endParaRPr lang="de-DE"/>
        </a:p>
      </dgm:t>
    </dgm:pt>
    <dgm:pt modelId="{FB6EF9D8-9B49-485E-8A0F-FE334826DFA1}">
      <dgm:prSet phldrT="[Text]" custT="1"/>
      <dgm:spPr>
        <a:solidFill>
          <a:srgbClr val="003057"/>
        </a:solidFill>
        <a:ln>
          <a:solidFill>
            <a:srgbClr val="003057"/>
          </a:solidFill>
        </a:ln>
      </dgm:spPr>
      <dgm:t>
        <a:bodyPr/>
        <a:lstStyle/>
        <a:p>
          <a:r>
            <a:rPr lang="de-DE" sz="1400" dirty="0" smtClean="0"/>
            <a:t>Sprach- oder Braille-Ausgabe</a:t>
          </a:r>
          <a:endParaRPr lang="de-DE" sz="1400" dirty="0"/>
        </a:p>
      </dgm:t>
    </dgm:pt>
    <dgm:pt modelId="{F810C1E2-D1C4-4E74-AAA0-C3CED1EC0A99}" type="parTrans" cxnId="{636E048B-03EF-410E-BD86-72BAB299C425}">
      <dgm:prSet/>
      <dgm:spPr/>
      <dgm:t>
        <a:bodyPr/>
        <a:lstStyle/>
        <a:p>
          <a:endParaRPr lang="de-DE"/>
        </a:p>
      </dgm:t>
    </dgm:pt>
    <dgm:pt modelId="{4BBBBA78-2E21-4CB2-82BF-C60762C52685}" type="sibTrans" cxnId="{636E048B-03EF-410E-BD86-72BAB299C425}">
      <dgm:prSet/>
      <dgm:spPr/>
      <dgm:t>
        <a:bodyPr/>
        <a:lstStyle/>
        <a:p>
          <a:endParaRPr lang="de-DE"/>
        </a:p>
      </dgm:t>
    </dgm:pt>
    <dgm:pt modelId="{C63F72A5-5A9C-4150-AD6E-83D39D538F31}">
      <dgm:prSet phldrT="[Text]" custT="1"/>
      <dgm:spPr>
        <a:solidFill>
          <a:srgbClr val="D2DEEF"/>
        </a:solidFill>
        <a:ln>
          <a:solidFill>
            <a:srgbClr val="D2DEEF"/>
          </a:solidFill>
        </a:ln>
      </dgm:spPr>
      <dgm:t>
        <a:bodyPr/>
        <a:lstStyle/>
        <a:p>
          <a:r>
            <a:rPr lang="de-DE" sz="1400" b="1" dirty="0" smtClean="0"/>
            <a:t>Autismus-Spektrum, Teilleistungsstörung, chronische Krankheiten</a:t>
          </a:r>
          <a:endParaRPr lang="de-DE" sz="1400" b="1" dirty="0"/>
        </a:p>
      </dgm:t>
    </dgm:pt>
    <dgm:pt modelId="{BE853377-39A6-450E-A3F7-A6CED130B775}" type="parTrans" cxnId="{BA6CEF65-85A4-4D40-8971-B1D9D6AED3CD}">
      <dgm:prSet/>
      <dgm:spPr/>
      <dgm:t>
        <a:bodyPr/>
        <a:lstStyle/>
        <a:p>
          <a:endParaRPr lang="de-DE"/>
        </a:p>
      </dgm:t>
    </dgm:pt>
    <dgm:pt modelId="{20503101-6582-4831-907B-5CE4A5CEDBC7}" type="sibTrans" cxnId="{BA6CEF65-85A4-4D40-8971-B1D9D6AED3CD}">
      <dgm:prSet/>
      <dgm:spPr/>
      <dgm:t>
        <a:bodyPr/>
        <a:lstStyle/>
        <a:p>
          <a:endParaRPr lang="de-DE"/>
        </a:p>
      </dgm:t>
    </dgm:pt>
    <dgm:pt modelId="{43F3248F-2461-4569-9E3D-E88A5C4C2DF1}">
      <dgm:prSet phldrT="[Text]" custT="1"/>
      <dgm:spPr>
        <a:solidFill>
          <a:srgbClr val="003057"/>
        </a:solidFill>
        <a:ln>
          <a:solidFill>
            <a:srgbClr val="003057"/>
          </a:solidFill>
        </a:ln>
      </dgm:spPr>
      <dgm:t>
        <a:bodyPr/>
        <a:lstStyle/>
        <a:p>
          <a:r>
            <a:rPr lang="de-DE" sz="1200" dirty="0" smtClean="0"/>
            <a:t>schnelle Orientierung, </a:t>
          </a:r>
          <a:br>
            <a:rPr lang="de-DE" sz="1200" dirty="0" smtClean="0"/>
          </a:br>
          <a:r>
            <a:rPr lang="de-DE" sz="1200" dirty="0" smtClean="0"/>
            <a:t>klare Struktur</a:t>
          </a:r>
          <a:endParaRPr lang="de-DE" sz="1200" dirty="0"/>
        </a:p>
      </dgm:t>
    </dgm:pt>
    <dgm:pt modelId="{69267E40-9B9D-4079-81C9-24C99B3C216C}" type="parTrans" cxnId="{715E4651-49A2-42D5-8415-7C8964408F69}">
      <dgm:prSet/>
      <dgm:spPr/>
      <dgm:t>
        <a:bodyPr/>
        <a:lstStyle/>
        <a:p>
          <a:endParaRPr lang="de-DE"/>
        </a:p>
      </dgm:t>
    </dgm:pt>
    <dgm:pt modelId="{A1795F8C-1FCC-4E05-8893-4ABF3AF8B3E9}" type="sibTrans" cxnId="{715E4651-49A2-42D5-8415-7C8964408F69}">
      <dgm:prSet/>
      <dgm:spPr/>
      <dgm:t>
        <a:bodyPr/>
        <a:lstStyle/>
        <a:p>
          <a:endParaRPr lang="de-DE"/>
        </a:p>
      </dgm:t>
    </dgm:pt>
    <dgm:pt modelId="{283D668F-FE77-4014-B948-0D48370234AB}">
      <dgm:prSet phldrT="[Text]" custT="1"/>
      <dgm:spPr>
        <a:solidFill>
          <a:srgbClr val="003057"/>
        </a:solidFill>
        <a:ln>
          <a:solidFill>
            <a:srgbClr val="003057"/>
          </a:solidFill>
        </a:ln>
      </dgm:spPr>
      <dgm:t>
        <a:bodyPr/>
        <a:lstStyle/>
        <a:p>
          <a:r>
            <a:rPr lang="de-DE" sz="1400" dirty="0" smtClean="0"/>
            <a:t>intuitive Bedienung</a:t>
          </a:r>
          <a:endParaRPr lang="de-DE" sz="1400" dirty="0"/>
        </a:p>
      </dgm:t>
    </dgm:pt>
    <dgm:pt modelId="{8039F8F8-44DA-4F8A-8719-BB52CDD3E2D4}" type="parTrans" cxnId="{7A0A9B09-64F4-4D5D-9706-6F67041C79D1}">
      <dgm:prSet/>
      <dgm:spPr/>
      <dgm:t>
        <a:bodyPr/>
        <a:lstStyle/>
        <a:p>
          <a:endParaRPr lang="de-DE"/>
        </a:p>
      </dgm:t>
    </dgm:pt>
    <dgm:pt modelId="{AD97E1BD-C8C1-4D47-BF87-CDD22134CBCA}" type="sibTrans" cxnId="{7A0A9B09-64F4-4D5D-9706-6F67041C79D1}">
      <dgm:prSet/>
      <dgm:spPr/>
      <dgm:t>
        <a:bodyPr/>
        <a:lstStyle/>
        <a:p>
          <a:endParaRPr lang="de-DE"/>
        </a:p>
      </dgm:t>
    </dgm:pt>
    <dgm:pt modelId="{2A6B152B-CE92-4F20-9904-934765672B0F}">
      <dgm:prSet phldrT="[Text]" custT="1"/>
      <dgm:spPr>
        <a:solidFill>
          <a:srgbClr val="003057"/>
        </a:solidFill>
        <a:ln>
          <a:solidFill>
            <a:srgbClr val="003057"/>
          </a:solidFill>
        </a:ln>
      </dgm:spPr>
      <dgm:t>
        <a:bodyPr/>
        <a:lstStyle/>
        <a:p>
          <a:r>
            <a:rPr lang="de-DE" sz="1400" dirty="0" smtClean="0"/>
            <a:t>Lesbarkeit</a:t>
          </a:r>
          <a:endParaRPr lang="de-DE" sz="1400" dirty="0"/>
        </a:p>
      </dgm:t>
    </dgm:pt>
    <dgm:pt modelId="{26251F0F-E2EB-45E0-9225-67247F9CCE8B}" type="parTrans" cxnId="{81FB2864-E28C-4A2F-9C1A-0C6CC42A217A}">
      <dgm:prSet/>
      <dgm:spPr/>
      <dgm:t>
        <a:bodyPr/>
        <a:lstStyle/>
        <a:p>
          <a:endParaRPr lang="de-DE"/>
        </a:p>
      </dgm:t>
    </dgm:pt>
    <dgm:pt modelId="{0614BCFA-C61A-4041-94C2-6AA5931CBD4C}" type="sibTrans" cxnId="{81FB2864-E28C-4A2F-9C1A-0C6CC42A217A}">
      <dgm:prSet/>
      <dgm:spPr/>
      <dgm:t>
        <a:bodyPr/>
        <a:lstStyle/>
        <a:p>
          <a:endParaRPr lang="de-DE"/>
        </a:p>
      </dgm:t>
    </dgm:pt>
    <dgm:pt modelId="{30E384D6-557D-482C-884B-514721416DFC}">
      <dgm:prSet phldrT="[Text]" custT="1"/>
      <dgm:spPr>
        <a:solidFill>
          <a:srgbClr val="003057"/>
        </a:solidFill>
        <a:ln>
          <a:solidFill>
            <a:srgbClr val="003057"/>
          </a:solidFill>
        </a:ln>
      </dgm:spPr>
      <dgm:t>
        <a:bodyPr/>
        <a:lstStyle/>
        <a:p>
          <a:r>
            <a:rPr lang="de-DE" sz="1400" dirty="0" smtClean="0"/>
            <a:t>Verständlichkeit</a:t>
          </a:r>
          <a:endParaRPr lang="de-DE" sz="1400" dirty="0"/>
        </a:p>
      </dgm:t>
    </dgm:pt>
    <dgm:pt modelId="{00481044-61C9-4B2B-AB95-C67C3D0A3235}" type="parTrans" cxnId="{39CB3BBE-0947-4FD4-B53B-560B0FA3368A}">
      <dgm:prSet/>
      <dgm:spPr/>
      <dgm:t>
        <a:bodyPr/>
        <a:lstStyle/>
        <a:p>
          <a:endParaRPr lang="de-DE"/>
        </a:p>
      </dgm:t>
    </dgm:pt>
    <dgm:pt modelId="{AD36327A-7294-4412-AAB7-BB8A02A68F88}" type="sibTrans" cxnId="{39CB3BBE-0947-4FD4-B53B-560B0FA3368A}">
      <dgm:prSet/>
      <dgm:spPr/>
      <dgm:t>
        <a:bodyPr/>
        <a:lstStyle/>
        <a:p>
          <a:endParaRPr lang="de-DE"/>
        </a:p>
      </dgm:t>
    </dgm:pt>
    <dgm:pt modelId="{1B459DB9-591F-40A4-BED8-116338B8D594}">
      <dgm:prSet phldrT="[Text]" custT="1"/>
      <dgm:spPr>
        <a:solidFill>
          <a:srgbClr val="003057"/>
        </a:solidFill>
        <a:ln>
          <a:solidFill>
            <a:srgbClr val="003057"/>
          </a:solidFill>
        </a:ln>
      </dgm:spPr>
      <dgm:t>
        <a:bodyPr/>
        <a:lstStyle/>
        <a:p>
          <a:r>
            <a:rPr lang="de-DE" sz="1400" dirty="0" smtClean="0"/>
            <a:t>Sprachausgabe</a:t>
          </a:r>
          <a:endParaRPr lang="de-DE" sz="1400" dirty="0"/>
        </a:p>
      </dgm:t>
    </dgm:pt>
    <dgm:pt modelId="{C9ED9E34-C478-4A49-B817-AD2F5506DF10}" type="parTrans" cxnId="{75413490-9916-4E1D-A351-AE8D5396E4A0}">
      <dgm:prSet/>
      <dgm:spPr/>
      <dgm:t>
        <a:bodyPr/>
        <a:lstStyle/>
        <a:p>
          <a:endParaRPr lang="de-DE"/>
        </a:p>
      </dgm:t>
    </dgm:pt>
    <dgm:pt modelId="{7DB1C6B2-2ACB-4171-9993-BE5A457502AC}" type="sibTrans" cxnId="{75413490-9916-4E1D-A351-AE8D5396E4A0}">
      <dgm:prSet/>
      <dgm:spPr/>
      <dgm:t>
        <a:bodyPr/>
        <a:lstStyle/>
        <a:p>
          <a:endParaRPr lang="de-DE"/>
        </a:p>
      </dgm:t>
    </dgm:pt>
    <dgm:pt modelId="{87BEBCCA-36DB-43DA-B281-9E644218CBF7}">
      <dgm:prSet phldrT="[Text]"/>
      <dgm:spPr>
        <a:solidFill>
          <a:srgbClr val="D2DEEF"/>
        </a:solidFill>
        <a:ln>
          <a:solidFill>
            <a:srgbClr val="D2DEEF"/>
          </a:solidFill>
        </a:ln>
      </dgm:spPr>
      <dgm:t>
        <a:bodyPr/>
        <a:lstStyle/>
        <a:p>
          <a:r>
            <a:rPr lang="de-DE" b="1" dirty="0" smtClean="0"/>
            <a:t>temporäre Beeinträchtigungen</a:t>
          </a:r>
          <a:endParaRPr lang="de-DE" b="1" dirty="0"/>
        </a:p>
      </dgm:t>
      <dgm:extLst>
        <a:ext uri="{E40237B7-FDA0-4F09-8148-C483321AD2D9}">
          <dgm14:cNvPr xmlns:dgm14="http://schemas.microsoft.com/office/drawing/2010/diagram" id="0" name="" descr="Diagramm: zeigt Vorteile von Barrierefreiheit für folgende Zielgruppen auf: Sehbeeinträchtigte/Blinde, Hörbeeinträchtigte/Taube, motorisch Beeinträchtigte, Autismus-Spektrum, Teilleistungsstörung, chronische Krankheiten, temporär Beeinträchtigte, alle."/>
        </a:ext>
      </dgm:extLst>
    </dgm:pt>
    <dgm:pt modelId="{CEE47864-6CEE-48AB-9D2A-70D994E26CEA}" type="parTrans" cxnId="{FAC3558B-695B-484D-861B-037BA471B461}">
      <dgm:prSet/>
      <dgm:spPr/>
      <dgm:t>
        <a:bodyPr/>
        <a:lstStyle/>
        <a:p>
          <a:endParaRPr lang="de-DE"/>
        </a:p>
      </dgm:t>
    </dgm:pt>
    <dgm:pt modelId="{74BA9D65-2573-4094-8F8F-E2B8B09C8E99}" type="sibTrans" cxnId="{FAC3558B-695B-484D-861B-037BA471B461}">
      <dgm:prSet/>
      <dgm:spPr/>
      <dgm:t>
        <a:bodyPr/>
        <a:lstStyle/>
        <a:p>
          <a:endParaRPr lang="de-DE"/>
        </a:p>
      </dgm:t>
    </dgm:pt>
    <dgm:pt modelId="{9CB0AF8E-F9F6-427A-97D0-148BF7679F9B}">
      <dgm:prSet phldrT="[Text]" custT="1"/>
      <dgm:spPr>
        <a:solidFill>
          <a:srgbClr val="003057"/>
        </a:solidFill>
        <a:ln>
          <a:solidFill>
            <a:srgbClr val="003057"/>
          </a:solidFill>
        </a:ln>
      </dgm:spPr>
      <dgm:t>
        <a:bodyPr/>
        <a:lstStyle/>
        <a:p>
          <a:r>
            <a:rPr lang="de-DE" sz="1400" dirty="0" smtClean="0"/>
            <a:t>Alternativen für Mausbedienung</a:t>
          </a:r>
          <a:endParaRPr lang="de-DE" sz="1400" dirty="0"/>
        </a:p>
      </dgm:t>
    </dgm:pt>
    <dgm:pt modelId="{FCF0934D-6F87-462E-83B2-A153DB153448}" type="parTrans" cxnId="{FBC3C24F-9728-4E89-A4BE-06807FC453D8}">
      <dgm:prSet/>
      <dgm:spPr/>
      <dgm:t>
        <a:bodyPr/>
        <a:lstStyle/>
        <a:p>
          <a:endParaRPr lang="de-DE"/>
        </a:p>
      </dgm:t>
    </dgm:pt>
    <dgm:pt modelId="{C5F4E74D-1F41-4147-8294-951C6BDA07D9}" type="sibTrans" cxnId="{FBC3C24F-9728-4E89-A4BE-06807FC453D8}">
      <dgm:prSet/>
      <dgm:spPr/>
      <dgm:t>
        <a:bodyPr/>
        <a:lstStyle/>
        <a:p>
          <a:endParaRPr lang="de-DE"/>
        </a:p>
      </dgm:t>
    </dgm:pt>
    <dgm:pt modelId="{22D82535-4FC1-4E42-AA8D-60B2FD125D3F}">
      <dgm:prSet phldrT="[Text]" custT="1"/>
      <dgm:spPr>
        <a:solidFill>
          <a:srgbClr val="003057"/>
        </a:solidFill>
        <a:ln>
          <a:solidFill>
            <a:srgbClr val="003057"/>
          </a:solidFill>
        </a:ln>
      </dgm:spPr>
      <dgm:t>
        <a:bodyPr/>
        <a:lstStyle/>
        <a:p>
          <a:r>
            <a:rPr lang="de-DE" sz="1400" dirty="0" smtClean="0"/>
            <a:t>Sprachausgabe/</a:t>
          </a:r>
          <a:br>
            <a:rPr lang="de-DE" sz="1400" dirty="0" smtClean="0"/>
          </a:br>
          <a:r>
            <a:rPr lang="de-DE" sz="1400" dirty="0" smtClean="0"/>
            <a:t>-eingabe</a:t>
          </a:r>
          <a:endParaRPr lang="de-DE" sz="1400" dirty="0"/>
        </a:p>
      </dgm:t>
    </dgm:pt>
    <dgm:pt modelId="{A5B47B73-644B-43E1-B387-49FAC3509A8A}" type="parTrans" cxnId="{92D526F0-F74C-4454-9793-2DE2961F9EB6}">
      <dgm:prSet/>
      <dgm:spPr/>
      <dgm:t>
        <a:bodyPr/>
        <a:lstStyle/>
        <a:p>
          <a:endParaRPr lang="de-DE"/>
        </a:p>
      </dgm:t>
    </dgm:pt>
    <dgm:pt modelId="{9C072550-17DA-458E-8F00-72D5C90F6694}" type="sibTrans" cxnId="{92D526F0-F74C-4454-9793-2DE2961F9EB6}">
      <dgm:prSet/>
      <dgm:spPr/>
      <dgm:t>
        <a:bodyPr/>
        <a:lstStyle/>
        <a:p>
          <a:endParaRPr lang="de-DE"/>
        </a:p>
      </dgm:t>
    </dgm:pt>
    <dgm:pt modelId="{513B6552-286D-4669-8621-1285A1A692CA}">
      <dgm:prSet phldrT="[Text]" custT="1"/>
      <dgm:spPr>
        <a:solidFill>
          <a:srgbClr val="003057"/>
        </a:solidFill>
        <a:ln>
          <a:solidFill>
            <a:srgbClr val="003057"/>
          </a:solidFill>
        </a:ln>
      </dgm:spPr>
      <dgm:t>
        <a:bodyPr/>
        <a:lstStyle/>
        <a:p>
          <a:r>
            <a:rPr lang="de-DE" sz="1200" dirty="0" smtClean="0"/>
            <a:t>schnelle Orientierung, </a:t>
          </a:r>
          <a:br>
            <a:rPr lang="de-DE" sz="1200" dirty="0" smtClean="0"/>
          </a:br>
          <a:r>
            <a:rPr lang="de-DE" sz="1200" dirty="0" smtClean="0"/>
            <a:t>klare Struktur</a:t>
          </a:r>
          <a:endParaRPr lang="de-DE" sz="1200" dirty="0"/>
        </a:p>
      </dgm:t>
    </dgm:pt>
    <dgm:pt modelId="{C0710DFE-E488-4629-8482-A6C23BBB10AB}" type="parTrans" cxnId="{075E1DD6-5419-4FB0-8EAF-F8E0A19F582E}">
      <dgm:prSet/>
      <dgm:spPr/>
      <dgm:t>
        <a:bodyPr/>
        <a:lstStyle/>
        <a:p>
          <a:endParaRPr lang="de-DE"/>
        </a:p>
      </dgm:t>
    </dgm:pt>
    <dgm:pt modelId="{1BD3CE2B-80CC-431C-9DA3-2057D5886B60}" type="sibTrans" cxnId="{075E1DD6-5419-4FB0-8EAF-F8E0A19F582E}">
      <dgm:prSet/>
      <dgm:spPr/>
      <dgm:t>
        <a:bodyPr/>
        <a:lstStyle/>
        <a:p>
          <a:endParaRPr lang="de-DE"/>
        </a:p>
      </dgm:t>
    </dgm:pt>
    <dgm:pt modelId="{4CA95DF2-DA9F-48A6-9628-7B1CB4F84D2D}">
      <dgm:prSet phldrT="[Text]"/>
      <dgm:spPr>
        <a:solidFill>
          <a:srgbClr val="003057"/>
        </a:solidFill>
        <a:ln>
          <a:solidFill>
            <a:srgbClr val="003057"/>
          </a:solidFill>
        </a:ln>
      </dgm:spPr>
      <dgm:t>
        <a:bodyPr/>
        <a:lstStyle/>
        <a:p>
          <a:r>
            <a:rPr lang="de-DE" dirty="0" smtClean="0"/>
            <a:t>intuitive Bedienung</a:t>
          </a:r>
          <a:endParaRPr lang="de-DE" dirty="0"/>
        </a:p>
      </dgm:t>
    </dgm:pt>
    <dgm:pt modelId="{9579D130-BCFF-4B71-A086-5339A60D70E0}" type="parTrans" cxnId="{681414D6-072D-4CF3-81D0-3482A86BAABC}">
      <dgm:prSet/>
      <dgm:spPr/>
      <dgm:t>
        <a:bodyPr/>
        <a:lstStyle/>
        <a:p>
          <a:endParaRPr lang="de-DE"/>
        </a:p>
      </dgm:t>
    </dgm:pt>
    <dgm:pt modelId="{2E9E911E-DEBE-436A-91EE-38C864B49374}" type="sibTrans" cxnId="{681414D6-072D-4CF3-81D0-3482A86BAABC}">
      <dgm:prSet/>
      <dgm:spPr/>
      <dgm:t>
        <a:bodyPr/>
        <a:lstStyle/>
        <a:p>
          <a:endParaRPr lang="de-DE"/>
        </a:p>
      </dgm:t>
    </dgm:pt>
    <dgm:pt modelId="{E84C9757-AA97-474B-95EE-D09C8E70BD87}">
      <dgm:prSet phldrT="[Text]"/>
      <dgm:spPr>
        <a:solidFill>
          <a:srgbClr val="003057"/>
        </a:solidFill>
        <a:ln>
          <a:solidFill>
            <a:srgbClr val="003057"/>
          </a:solidFill>
        </a:ln>
      </dgm:spPr>
      <dgm:t>
        <a:bodyPr/>
        <a:lstStyle/>
        <a:p>
          <a:r>
            <a:rPr lang="de-DE" dirty="0" smtClean="0"/>
            <a:t>Verständlichkeit, Lesbarkeit</a:t>
          </a:r>
          <a:endParaRPr lang="de-DE" dirty="0"/>
        </a:p>
      </dgm:t>
    </dgm:pt>
    <dgm:pt modelId="{6C7B3ED7-1EA5-4EBC-BFA5-17093C4A35DE}" type="parTrans" cxnId="{1B6F7415-9DA4-45A6-AF44-0C6D8F55823E}">
      <dgm:prSet/>
      <dgm:spPr/>
      <dgm:t>
        <a:bodyPr/>
        <a:lstStyle/>
        <a:p>
          <a:endParaRPr lang="de-DE"/>
        </a:p>
      </dgm:t>
    </dgm:pt>
    <dgm:pt modelId="{C24D7F88-50A3-4934-ADF4-51CD723157BF}" type="sibTrans" cxnId="{1B6F7415-9DA4-45A6-AF44-0C6D8F55823E}">
      <dgm:prSet/>
      <dgm:spPr/>
      <dgm:t>
        <a:bodyPr/>
        <a:lstStyle/>
        <a:p>
          <a:endParaRPr lang="de-DE"/>
        </a:p>
      </dgm:t>
    </dgm:pt>
    <dgm:pt modelId="{1242A22E-FFD6-4A2C-8592-564CB0F9032A}">
      <dgm:prSet phldrT="[Text]"/>
      <dgm:spPr>
        <a:solidFill>
          <a:srgbClr val="D2DEEF"/>
        </a:solidFill>
        <a:ln>
          <a:solidFill>
            <a:srgbClr val="D2DEEF"/>
          </a:solidFill>
        </a:ln>
      </dgm:spPr>
      <dgm:t>
        <a:bodyPr/>
        <a:lstStyle/>
        <a:p>
          <a:r>
            <a:rPr lang="de-DE" b="1" dirty="0" smtClean="0"/>
            <a:t>Alle</a:t>
          </a:r>
          <a:endParaRPr lang="de-DE" b="1" dirty="0"/>
        </a:p>
      </dgm:t>
    </dgm:pt>
    <dgm:pt modelId="{6DA6F1C9-098B-4136-8D52-07DE13EEAEAD}" type="parTrans" cxnId="{90B36161-6288-437B-B335-A4FF2BF3F793}">
      <dgm:prSet/>
      <dgm:spPr/>
      <dgm:t>
        <a:bodyPr/>
        <a:lstStyle/>
        <a:p>
          <a:endParaRPr lang="de-DE"/>
        </a:p>
      </dgm:t>
    </dgm:pt>
    <dgm:pt modelId="{079B1562-A9AC-4F44-9EB1-736DBF9D9C6B}" type="sibTrans" cxnId="{90B36161-6288-437B-B335-A4FF2BF3F793}">
      <dgm:prSet/>
      <dgm:spPr/>
      <dgm:t>
        <a:bodyPr/>
        <a:lstStyle/>
        <a:p>
          <a:endParaRPr lang="de-DE"/>
        </a:p>
      </dgm:t>
    </dgm:pt>
    <dgm:pt modelId="{5C6FF9BE-74C2-415C-BE9E-899EDA00ADD1}">
      <dgm:prSet phldrT="[Text]" custT="1"/>
      <dgm:spPr>
        <a:solidFill>
          <a:srgbClr val="003057"/>
        </a:solidFill>
        <a:ln>
          <a:solidFill>
            <a:srgbClr val="D2DEEF"/>
          </a:solidFill>
        </a:ln>
      </dgm:spPr>
      <dgm:t>
        <a:bodyPr/>
        <a:lstStyle/>
        <a:p>
          <a:r>
            <a:rPr lang="de-DE" sz="1100" dirty="0" smtClean="0"/>
            <a:t>Leise/laute </a:t>
          </a:r>
          <a:br>
            <a:rPr lang="de-DE" sz="1100" dirty="0" smtClean="0"/>
          </a:br>
          <a:r>
            <a:rPr lang="de-DE" sz="1100" dirty="0" smtClean="0"/>
            <a:t>Umgebungen </a:t>
          </a:r>
          <a:r>
            <a:rPr lang="de-DE" sz="1100" dirty="0" smtClean="0">
              <a:sym typeface="Wingdings" panose="05000000000000000000" pitchFamily="2" charset="2"/>
            </a:rPr>
            <a:t> </a:t>
          </a:r>
          <a:r>
            <a:rPr lang="de-DE" sz="1100" dirty="0" smtClean="0"/>
            <a:t>Alternativen für Sprache, Ton</a:t>
          </a:r>
          <a:endParaRPr lang="de-DE" sz="1100" dirty="0"/>
        </a:p>
      </dgm:t>
    </dgm:pt>
    <dgm:pt modelId="{83C09DF4-AE8F-4145-9EB3-80164D52618B}" type="parTrans" cxnId="{08E04C8A-2099-41B8-A2A9-F69ED734C6BB}">
      <dgm:prSet/>
      <dgm:spPr/>
      <dgm:t>
        <a:bodyPr/>
        <a:lstStyle/>
        <a:p>
          <a:endParaRPr lang="de-DE"/>
        </a:p>
      </dgm:t>
    </dgm:pt>
    <dgm:pt modelId="{BF3EDDE1-4B05-456B-847B-4CAAE1938869}" type="sibTrans" cxnId="{08E04C8A-2099-41B8-A2A9-F69ED734C6BB}">
      <dgm:prSet/>
      <dgm:spPr/>
      <dgm:t>
        <a:bodyPr/>
        <a:lstStyle/>
        <a:p>
          <a:endParaRPr lang="de-DE"/>
        </a:p>
      </dgm:t>
    </dgm:pt>
    <dgm:pt modelId="{B61CD853-0BD5-491A-B093-A6D00DE77F12}">
      <dgm:prSet phldrT="[Text]" custT="1"/>
      <dgm:spPr>
        <a:solidFill>
          <a:srgbClr val="003057"/>
        </a:solidFill>
        <a:ln>
          <a:solidFill>
            <a:srgbClr val="D2DEEF"/>
          </a:solidFill>
        </a:ln>
      </dgm:spPr>
      <dgm:t>
        <a:bodyPr/>
        <a:lstStyle/>
        <a:p>
          <a:r>
            <a:rPr lang="de-DE" sz="1400" dirty="0" smtClean="0"/>
            <a:t>Blendung auf Bildschirmen </a:t>
          </a:r>
          <a:r>
            <a:rPr lang="de-DE" sz="1400" dirty="0" smtClean="0">
              <a:sym typeface="Wingdings" panose="05000000000000000000" pitchFamily="2" charset="2"/>
            </a:rPr>
            <a:t></a:t>
          </a:r>
          <a:r>
            <a:rPr lang="de-DE" sz="1400" dirty="0" smtClean="0"/>
            <a:t> Kontraste</a:t>
          </a:r>
          <a:endParaRPr lang="de-DE" sz="1400" dirty="0"/>
        </a:p>
      </dgm:t>
    </dgm:pt>
    <dgm:pt modelId="{2CE70B38-8E9E-4793-AB62-25710B5541A6}" type="parTrans" cxnId="{676CD440-C91A-4126-AB73-392FA42BA0E1}">
      <dgm:prSet/>
      <dgm:spPr/>
      <dgm:t>
        <a:bodyPr/>
        <a:lstStyle/>
        <a:p>
          <a:endParaRPr lang="de-DE"/>
        </a:p>
      </dgm:t>
    </dgm:pt>
    <dgm:pt modelId="{E84E0CCB-9FF8-45BD-BA32-582A76CDEFE7}" type="sibTrans" cxnId="{676CD440-C91A-4126-AB73-392FA42BA0E1}">
      <dgm:prSet/>
      <dgm:spPr/>
      <dgm:t>
        <a:bodyPr/>
        <a:lstStyle/>
        <a:p>
          <a:endParaRPr lang="de-DE"/>
        </a:p>
      </dgm:t>
    </dgm:pt>
    <dgm:pt modelId="{9FFD36ED-42CD-48C0-80A6-0EA62FFB7C93}">
      <dgm:prSet phldrT="[Text]" custT="1"/>
      <dgm:spPr>
        <a:solidFill>
          <a:srgbClr val="003057"/>
        </a:solidFill>
        <a:ln>
          <a:solidFill>
            <a:srgbClr val="D2DEEF"/>
          </a:solidFill>
        </a:ln>
      </dgm:spPr>
      <dgm:t>
        <a:bodyPr/>
        <a:lstStyle/>
        <a:p>
          <a:r>
            <a:rPr lang="de-DE" sz="1400" dirty="0" smtClean="0"/>
            <a:t>kleiner Bildschirm </a:t>
          </a:r>
          <a:r>
            <a:rPr lang="de-DE" sz="1400" dirty="0" smtClean="0">
              <a:sym typeface="Wingdings" panose="05000000000000000000" pitchFamily="2" charset="2"/>
            </a:rPr>
            <a:t></a:t>
          </a:r>
          <a:r>
            <a:rPr lang="de-DE" sz="1400" dirty="0" smtClean="0"/>
            <a:t> Responsivität</a:t>
          </a:r>
          <a:endParaRPr lang="de-DE" sz="1400" dirty="0"/>
        </a:p>
      </dgm:t>
    </dgm:pt>
    <dgm:pt modelId="{FA9CDAF9-FF85-492F-A416-CE73C3BF26FB}" type="parTrans" cxnId="{9B91E272-1BFE-4999-9EFF-E9700812A703}">
      <dgm:prSet/>
      <dgm:spPr/>
      <dgm:t>
        <a:bodyPr/>
        <a:lstStyle/>
        <a:p>
          <a:endParaRPr lang="de-DE"/>
        </a:p>
      </dgm:t>
    </dgm:pt>
    <dgm:pt modelId="{48DBD60F-DAF3-4FE5-8871-D2B5B85DA83E}" type="sibTrans" cxnId="{9B91E272-1BFE-4999-9EFF-E9700812A703}">
      <dgm:prSet/>
      <dgm:spPr/>
      <dgm:t>
        <a:bodyPr/>
        <a:lstStyle/>
        <a:p>
          <a:endParaRPr lang="de-DE"/>
        </a:p>
      </dgm:t>
    </dgm:pt>
    <dgm:pt modelId="{EDC2F828-7C4E-4D1D-B133-A6FAC9EC4894}">
      <dgm:prSet phldrT="[Text]" custT="1"/>
      <dgm:spPr>
        <a:solidFill>
          <a:srgbClr val="003057"/>
        </a:solidFill>
        <a:ln>
          <a:solidFill>
            <a:srgbClr val="D2DEEF"/>
          </a:solidFill>
        </a:ln>
      </dgm:spPr>
      <dgm:t>
        <a:bodyPr/>
        <a:lstStyle/>
        <a:p>
          <a:r>
            <a:rPr lang="de-DE" sz="1400" dirty="0" smtClean="0"/>
            <a:t>komplexe Seiten: schnelle Orientierung</a:t>
          </a:r>
          <a:endParaRPr lang="de-DE" sz="1400" dirty="0"/>
        </a:p>
      </dgm:t>
    </dgm:pt>
    <dgm:pt modelId="{11E0D0A2-C849-4D30-9DB7-1C0610C6BF3F}" type="parTrans" cxnId="{2643AB46-3B38-4062-A4CC-60C85C94A217}">
      <dgm:prSet/>
      <dgm:spPr/>
      <dgm:t>
        <a:bodyPr/>
        <a:lstStyle/>
        <a:p>
          <a:endParaRPr lang="de-DE"/>
        </a:p>
      </dgm:t>
    </dgm:pt>
    <dgm:pt modelId="{76D73D12-5F44-4BF8-B22C-3EF8F2760041}" type="sibTrans" cxnId="{2643AB46-3B38-4062-A4CC-60C85C94A217}">
      <dgm:prSet/>
      <dgm:spPr/>
      <dgm:t>
        <a:bodyPr/>
        <a:lstStyle/>
        <a:p>
          <a:endParaRPr lang="de-DE"/>
        </a:p>
      </dgm:t>
    </dgm:pt>
    <dgm:pt modelId="{C24BAF77-6F53-438A-9423-BAB98BE7EE38}">
      <dgm:prSet phldrT="[Text]" custT="1"/>
      <dgm:spPr>
        <a:solidFill>
          <a:srgbClr val="003057"/>
        </a:solidFill>
        <a:ln>
          <a:solidFill>
            <a:srgbClr val="003057"/>
          </a:solidFill>
        </a:ln>
      </dgm:spPr>
      <dgm:t>
        <a:bodyPr/>
        <a:lstStyle/>
        <a:p>
          <a:r>
            <a:rPr lang="de-DE" sz="1400" dirty="0" smtClean="0"/>
            <a:t>Größe, Platz</a:t>
          </a:r>
          <a:br>
            <a:rPr lang="de-DE" sz="1400" dirty="0" smtClean="0"/>
          </a:br>
          <a:r>
            <a:rPr lang="de-DE" sz="1400" dirty="0" smtClean="0"/>
            <a:t>und Zeit</a:t>
          </a:r>
          <a:endParaRPr lang="de-DE" sz="1400" dirty="0"/>
        </a:p>
      </dgm:t>
    </dgm:pt>
    <dgm:pt modelId="{18E2B8F2-EB93-4049-A1E3-CD1A967B6E5D}" type="parTrans" cxnId="{4A6ABE4F-0428-417C-9344-F3EE905E690B}">
      <dgm:prSet/>
      <dgm:spPr/>
      <dgm:t>
        <a:bodyPr/>
        <a:lstStyle/>
        <a:p>
          <a:endParaRPr lang="de-DE"/>
        </a:p>
      </dgm:t>
    </dgm:pt>
    <dgm:pt modelId="{2B77E307-FC68-4D05-8850-7FAEE9CBB26B}" type="sibTrans" cxnId="{4A6ABE4F-0428-417C-9344-F3EE905E690B}">
      <dgm:prSet/>
      <dgm:spPr/>
      <dgm:t>
        <a:bodyPr/>
        <a:lstStyle/>
        <a:p>
          <a:endParaRPr lang="de-DE"/>
        </a:p>
      </dgm:t>
    </dgm:pt>
    <dgm:pt modelId="{75FA8ED4-EA47-40DA-A4D1-747E09098159}">
      <dgm:prSet phldrT="[Text]" custT="1"/>
      <dgm:spPr>
        <a:solidFill>
          <a:srgbClr val="003057"/>
        </a:solidFill>
        <a:ln>
          <a:solidFill>
            <a:srgbClr val="003057"/>
          </a:solidFill>
        </a:ln>
      </dgm:spPr>
      <dgm:t>
        <a:bodyPr/>
        <a:lstStyle/>
        <a:p>
          <a:r>
            <a:rPr lang="de-DE" sz="1400" dirty="0" smtClean="0"/>
            <a:t>Alternative für Mausbedienung</a:t>
          </a:r>
          <a:endParaRPr lang="de-DE" sz="1400" dirty="0"/>
        </a:p>
      </dgm:t>
    </dgm:pt>
    <dgm:pt modelId="{46C52274-D1B7-4DE7-B65C-071DCE11C231}" type="parTrans" cxnId="{F0D58CFF-572E-47CF-A50F-06891C6BF592}">
      <dgm:prSet/>
      <dgm:spPr/>
      <dgm:t>
        <a:bodyPr/>
        <a:lstStyle/>
        <a:p>
          <a:endParaRPr lang="de-DE"/>
        </a:p>
      </dgm:t>
    </dgm:pt>
    <dgm:pt modelId="{1CB34D05-CA07-4B56-A5BC-6551FE06184A}" type="sibTrans" cxnId="{F0D58CFF-572E-47CF-A50F-06891C6BF592}">
      <dgm:prSet/>
      <dgm:spPr/>
      <dgm:t>
        <a:bodyPr/>
        <a:lstStyle/>
        <a:p>
          <a:endParaRPr lang="de-DE"/>
        </a:p>
      </dgm:t>
    </dgm:pt>
    <dgm:pt modelId="{AA4DBA8A-9E88-4751-AC3E-3D4E97A9E301}">
      <dgm:prSet phldrT="[Text]" custT="1"/>
      <dgm:spPr>
        <a:solidFill>
          <a:srgbClr val="003057"/>
        </a:solidFill>
        <a:ln>
          <a:solidFill>
            <a:srgbClr val="003057"/>
          </a:solidFill>
        </a:ln>
      </dgm:spPr>
      <dgm:t>
        <a:bodyPr/>
        <a:lstStyle/>
        <a:p>
          <a:r>
            <a:rPr lang="de-DE" sz="1400" smtClean="0"/>
            <a:t>Sprach-steuerung</a:t>
          </a:r>
          <a:endParaRPr lang="de-DE" sz="1400" dirty="0"/>
        </a:p>
      </dgm:t>
    </dgm:pt>
    <dgm:pt modelId="{B9E58401-9DDF-4E61-81EF-13416CCD1DE6}" type="parTrans" cxnId="{AA0B6E08-3FB1-431B-9614-E9F983F8360B}">
      <dgm:prSet/>
      <dgm:spPr/>
      <dgm:t>
        <a:bodyPr/>
        <a:lstStyle/>
        <a:p>
          <a:endParaRPr lang="de-DE"/>
        </a:p>
      </dgm:t>
    </dgm:pt>
    <dgm:pt modelId="{A1773AC5-ECAE-4F80-A8F5-796A31A387E3}" type="sibTrans" cxnId="{AA0B6E08-3FB1-431B-9614-E9F983F8360B}">
      <dgm:prSet/>
      <dgm:spPr/>
      <dgm:t>
        <a:bodyPr/>
        <a:lstStyle/>
        <a:p>
          <a:endParaRPr lang="de-DE"/>
        </a:p>
      </dgm:t>
    </dgm:pt>
    <dgm:pt modelId="{6E473C43-5C21-4CDE-A2A8-95BC36353B61}" type="pres">
      <dgm:prSet presAssocID="{B61CBDE3-6349-4445-A750-63003A041BFE}" presName="theList" presStyleCnt="0">
        <dgm:presLayoutVars>
          <dgm:dir/>
          <dgm:animLvl val="lvl"/>
          <dgm:resizeHandles val="exact"/>
        </dgm:presLayoutVars>
      </dgm:prSet>
      <dgm:spPr/>
      <dgm:t>
        <a:bodyPr/>
        <a:lstStyle/>
        <a:p>
          <a:endParaRPr lang="de-DE"/>
        </a:p>
      </dgm:t>
    </dgm:pt>
    <dgm:pt modelId="{0EE4667E-700C-41E0-9236-0F3E04CF0350}" type="pres">
      <dgm:prSet presAssocID="{4C02700A-D004-4296-B678-CD364F83379E}" presName="compNode" presStyleCnt="0"/>
      <dgm:spPr/>
    </dgm:pt>
    <dgm:pt modelId="{ED3D8CB8-454D-4B74-A757-A4EC27E3191C}" type="pres">
      <dgm:prSet presAssocID="{4C02700A-D004-4296-B678-CD364F83379E}" presName="aNode" presStyleLbl="bgShp" presStyleIdx="0" presStyleCnt="6"/>
      <dgm:spPr/>
      <dgm:t>
        <a:bodyPr/>
        <a:lstStyle/>
        <a:p>
          <a:endParaRPr lang="de-DE"/>
        </a:p>
      </dgm:t>
    </dgm:pt>
    <dgm:pt modelId="{1553A13D-014E-409C-A55F-103BF4525F6A}" type="pres">
      <dgm:prSet presAssocID="{4C02700A-D004-4296-B678-CD364F83379E}" presName="textNode" presStyleLbl="bgShp" presStyleIdx="0" presStyleCnt="6"/>
      <dgm:spPr/>
      <dgm:t>
        <a:bodyPr/>
        <a:lstStyle/>
        <a:p>
          <a:endParaRPr lang="de-DE"/>
        </a:p>
      </dgm:t>
    </dgm:pt>
    <dgm:pt modelId="{67A05A0D-5172-4714-951E-FF8CE57B7D0C}" type="pres">
      <dgm:prSet presAssocID="{4C02700A-D004-4296-B678-CD364F83379E}" presName="compChildNode" presStyleCnt="0"/>
      <dgm:spPr/>
    </dgm:pt>
    <dgm:pt modelId="{F9EBDDE2-01C5-4310-8248-42337ACD462B}" type="pres">
      <dgm:prSet presAssocID="{4C02700A-D004-4296-B678-CD364F83379E}" presName="theInnerList" presStyleCnt="0"/>
      <dgm:spPr/>
    </dgm:pt>
    <dgm:pt modelId="{B0FDAEBD-47ED-4AE0-94FC-01C236A02625}" type="pres">
      <dgm:prSet presAssocID="{C1446591-743C-4479-AE7A-8ACA0C18B0B7}" presName="childNode" presStyleLbl="node1" presStyleIdx="0" presStyleCnt="22">
        <dgm:presLayoutVars>
          <dgm:bulletEnabled val="1"/>
        </dgm:presLayoutVars>
      </dgm:prSet>
      <dgm:spPr/>
      <dgm:t>
        <a:bodyPr/>
        <a:lstStyle/>
        <a:p>
          <a:endParaRPr lang="de-DE"/>
        </a:p>
      </dgm:t>
    </dgm:pt>
    <dgm:pt modelId="{00A24524-1562-4025-A814-F382EE0E5F01}" type="pres">
      <dgm:prSet presAssocID="{C1446591-743C-4479-AE7A-8ACA0C18B0B7}" presName="aSpace2" presStyleCnt="0"/>
      <dgm:spPr/>
    </dgm:pt>
    <dgm:pt modelId="{43882711-F634-491E-BA14-8F72980AE3BD}" type="pres">
      <dgm:prSet presAssocID="{B1D8154E-0017-47A7-936F-D2FD7DB9100D}" presName="childNode" presStyleLbl="node1" presStyleIdx="1" presStyleCnt="22">
        <dgm:presLayoutVars>
          <dgm:bulletEnabled val="1"/>
        </dgm:presLayoutVars>
      </dgm:prSet>
      <dgm:spPr/>
      <dgm:t>
        <a:bodyPr/>
        <a:lstStyle/>
        <a:p>
          <a:endParaRPr lang="de-DE"/>
        </a:p>
      </dgm:t>
    </dgm:pt>
    <dgm:pt modelId="{11C9B913-AA42-4B07-B9BE-F9387C5E8032}" type="pres">
      <dgm:prSet presAssocID="{B1D8154E-0017-47A7-936F-D2FD7DB9100D}" presName="aSpace2" presStyleCnt="0"/>
      <dgm:spPr/>
    </dgm:pt>
    <dgm:pt modelId="{E16A1283-C9E7-47AC-97CA-93AB2293EAAD}" type="pres">
      <dgm:prSet presAssocID="{470E59A8-697C-4F2F-A1C7-735855D9C840}" presName="childNode" presStyleLbl="node1" presStyleIdx="2" presStyleCnt="22">
        <dgm:presLayoutVars>
          <dgm:bulletEnabled val="1"/>
        </dgm:presLayoutVars>
      </dgm:prSet>
      <dgm:spPr/>
      <dgm:t>
        <a:bodyPr/>
        <a:lstStyle/>
        <a:p>
          <a:endParaRPr lang="de-DE"/>
        </a:p>
      </dgm:t>
    </dgm:pt>
    <dgm:pt modelId="{1254BE70-8652-4FEC-A4A8-F31DC203FE37}" type="pres">
      <dgm:prSet presAssocID="{470E59A8-697C-4F2F-A1C7-735855D9C840}" presName="aSpace2" presStyleCnt="0"/>
      <dgm:spPr/>
    </dgm:pt>
    <dgm:pt modelId="{1CB6F299-D70E-42F9-BA01-413ABF0CFCF6}" type="pres">
      <dgm:prSet presAssocID="{FB6EF9D8-9B49-485E-8A0F-FE334826DFA1}" presName="childNode" presStyleLbl="node1" presStyleIdx="3" presStyleCnt="22">
        <dgm:presLayoutVars>
          <dgm:bulletEnabled val="1"/>
        </dgm:presLayoutVars>
      </dgm:prSet>
      <dgm:spPr/>
      <dgm:t>
        <a:bodyPr/>
        <a:lstStyle/>
        <a:p>
          <a:endParaRPr lang="de-DE"/>
        </a:p>
      </dgm:t>
    </dgm:pt>
    <dgm:pt modelId="{849674F0-B7B3-4F28-B3D6-A41D9B92AC51}" type="pres">
      <dgm:prSet presAssocID="{4C02700A-D004-4296-B678-CD364F83379E}" presName="aSpace" presStyleCnt="0"/>
      <dgm:spPr/>
    </dgm:pt>
    <dgm:pt modelId="{D08FCA34-AB7E-4522-B42C-69505C1A517D}" type="pres">
      <dgm:prSet presAssocID="{E4087748-EDA0-4396-AA35-9F6363B9CC84}" presName="compNode" presStyleCnt="0"/>
      <dgm:spPr/>
    </dgm:pt>
    <dgm:pt modelId="{1C16B182-2C76-4E58-8512-0544FD379A14}" type="pres">
      <dgm:prSet presAssocID="{E4087748-EDA0-4396-AA35-9F6363B9CC84}" presName="aNode" presStyleLbl="bgShp" presStyleIdx="1" presStyleCnt="6"/>
      <dgm:spPr/>
      <dgm:t>
        <a:bodyPr/>
        <a:lstStyle/>
        <a:p>
          <a:endParaRPr lang="de-DE"/>
        </a:p>
      </dgm:t>
    </dgm:pt>
    <dgm:pt modelId="{91C6F917-BE5E-4A82-92B5-C4974BDC9D04}" type="pres">
      <dgm:prSet presAssocID="{E4087748-EDA0-4396-AA35-9F6363B9CC84}" presName="textNode" presStyleLbl="bgShp" presStyleIdx="1" presStyleCnt="6"/>
      <dgm:spPr/>
      <dgm:t>
        <a:bodyPr/>
        <a:lstStyle/>
        <a:p>
          <a:endParaRPr lang="de-DE"/>
        </a:p>
      </dgm:t>
    </dgm:pt>
    <dgm:pt modelId="{B77CCCF9-4288-4689-94D2-355F64EB121E}" type="pres">
      <dgm:prSet presAssocID="{E4087748-EDA0-4396-AA35-9F6363B9CC84}" presName="compChildNode" presStyleCnt="0"/>
      <dgm:spPr/>
    </dgm:pt>
    <dgm:pt modelId="{74291D9D-196D-4663-9005-430959F8EC4D}" type="pres">
      <dgm:prSet presAssocID="{E4087748-EDA0-4396-AA35-9F6363B9CC84}" presName="theInnerList" presStyleCnt="0"/>
      <dgm:spPr/>
    </dgm:pt>
    <dgm:pt modelId="{BF1B2418-BB84-4CE1-9826-F5ED3A9A681B}" type="pres">
      <dgm:prSet presAssocID="{E84EC9CD-C37B-48D2-82F8-FBDBAD3FDB26}" presName="childNode" presStyleLbl="node1" presStyleIdx="4" presStyleCnt="22">
        <dgm:presLayoutVars>
          <dgm:bulletEnabled val="1"/>
        </dgm:presLayoutVars>
      </dgm:prSet>
      <dgm:spPr/>
      <dgm:t>
        <a:bodyPr/>
        <a:lstStyle/>
        <a:p>
          <a:endParaRPr lang="de-DE"/>
        </a:p>
      </dgm:t>
    </dgm:pt>
    <dgm:pt modelId="{E2C19359-66D8-4F6B-9639-AB1014A7DE7E}" type="pres">
      <dgm:prSet presAssocID="{E4087748-EDA0-4396-AA35-9F6363B9CC84}" presName="aSpace" presStyleCnt="0"/>
      <dgm:spPr/>
    </dgm:pt>
    <dgm:pt modelId="{B640FB70-9ADB-4C38-85FE-C0A1FC97E06C}" type="pres">
      <dgm:prSet presAssocID="{32F09E35-EEB8-43E7-A5C2-B5478C2D825E}" presName="compNode" presStyleCnt="0"/>
      <dgm:spPr/>
    </dgm:pt>
    <dgm:pt modelId="{0770212F-D09C-4FFE-BD80-ACA0ED828CFD}" type="pres">
      <dgm:prSet presAssocID="{32F09E35-EEB8-43E7-A5C2-B5478C2D825E}" presName="aNode" presStyleLbl="bgShp" presStyleIdx="2" presStyleCnt="6"/>
      <dgm:spPr/>
      <dgm:t>
        <a:bodyPr/>
        <a:lstStyle/>
        <a:p>
          <a:endParaRPr lang="de-DE"/>
        </a:p>
      </dgm:t>
    </dgm:pt>
    <dgm:pt modelId="{B768E753-3D69-475C-89CD-764C66990ED4}" type="pres">
      <dgm:prSet presAssocID="{32F09E35-EEB8-43E7-A5C2-B5478C2D825E}" presName="textNode" presStyleLbl="bgShp" presStyleIdx="2" presStyleCnt="6"/>
      <dgm:spPr/>
      <dgm:t>
        <a:bodyPr/>
        <a:lstStyle/>
        <a:p>
          <a:endParaRPr lang="de-DE"/>
        </a:p>
      </dgm:t>
    </dgm:pt>
    <dgm:pt modelId="{4D1B7A96-1980-4B27-953C-DB00145E6FB6}" type="pres">
      <dgm:prSet presAssocID="{32F09E35-EEB8-43E7-A5C2-B5478C2D825E}" presName="compChildNode" presStyleCnt="0"/>
      <dgm:spPr/>
    </dgm:pt>
    <dgm:pt modelId="{E4A7129E-58BE-43E1-BEFE-BBF4E7D107E9}" type="pres">
      <dgm:prSet presAssocID="{32F09E35-EEB8-43E7-A5C2-B5478C2D825E}" presName="theInnerList" presStyleCnt="0"/>
      <dgm:spPr/>
    </dgm:pt>
    <dgm:pt modelId="{A1F89DA8-B727-48DC-B9C5-EAAECE660597}" type="pres">
      <dgm:prSet presAssocID="{C24BAF77-6F53-438A-9423-BAB98BE7EE38}" presName="childNode" presStyleLbl="node1" presStyleIdx="5" presStyleCnt="22">
        <dgm:presLayoutVars>
          <dgm:bulletEnabled val="1"/>
        </dgm:presLayoutVars>
      </dgm:prSet>
      <dgm:spPr/>
      <dgm:t>
        <a:bodyPr/>
        <a:lstStyle/>
        <a:p>
          <a:endParaRPr lang="de-DE"/>
        </a:p>
      </dgm:t>
    </dgm:pt>
    <dgm:pt modelId="{5646F957-090A-4BAB-AF61-3D6A73AC04C7}" type="pres">
      <dgm:prSet presAssocID="{C24BAF77-6F53-438A-9423-BAB98BE7EE38}" presName="aSpace2" presStyleCnt="0"/>
      <dgm:spPr/>
    </dgm:pt>
    <dgm:pt modelId="{FA2DDD76-DEAC-47FD-A92A-994916FC8984}" type="pres">
      <dgm:prSet presAssocID="{75FA8ED4-EA47-40DA-A4D1-747E09098159}" presName="childNode" presStyleLbl="node1" presStyleIdx="6" presStyleCnt="22">
        <dgm:presLayoutVars>
          <dgm:bulletEnabled val="1"/>
        </dgm:presLayoutVars>
      </dgm:prSet>
      <dgm:spPr/>
      <dgm:t>
        <a:bodyPr/>
        <a:lstStyle/>
        <a:p>
          <a:endParaRPr lang="de-DE"/>
        </a:p>
      </dgm:t>
    </dgm:pt>
    <dgm:pt modelId="{10B42A19-4734-4D0C-882C-BD8BC137EF6C}" type="pres">
      <dgm:prSet presAssocID="{75FA8ED4-EA47-40DA-A4D1-747E09098159}" presName="aSpace2" presStyleCnt="0"/>
      <dgm:spPr/>
    </dgm:pt>
    <dgm:pt modelId="{97490123-3302-4305-8F1D-6B7A5E01C856}" type="pres">
      <dgm:prSet presAssocID="{AA4DBA8A-9E88-4751-AC3E-3D4E97A9E301}" presName="childNode" presStyleLbl="node1" presStyleIdx="7" presStyleCnt="22">
        <dgm:presLayoutVars>
          <dgm:bulletEnabled val="1"/>
        </dgm:presLayoutVars>
      </dgm:prSet>
      <dgm:spPr/>
      <dgm:t>
        <a:bodyPr/>
        <a:lstStyle/>
        <a:p>
          <a:endParaRPr lang="de-DE"/>
        </a:p>
      </dgm:t>
    </dgm:pt>
    <dgm:pt modelId="{3C0C3D78-1557-46FC-9DE3-A4922979A0F8}" type="pres">
      <dgm:prSet presAssocID="{32F09E35-EEB8-43E7-A5C2-B5478C2D825E}" presName="aSpace" presStyleCnt="0"/>
      <dgm:spPr/>
    </dgm:pt>
    <dgm:pt modelId="{E4D26BB8-3CB4-49BC-9FC9-B809DE9ADB0B}" type="pres">
      <dgm:prSet presAssocID="{C63F72A5-5A9C-4150-AD6E-83D39D538F31}" presName="compNode" presStyleCnt="0"/>
      <dgm:spPr/>
    </dgm:pt>
    <dgm:pt modelId="{8E11D6B2-84CD-4AE2-9E8D-3FDF69D14049}" type="pres">
      <dgm:prSet presAssocID="{C63F72A5-5A9C-4150-AD6E-83D39D538F31}" presName="aNode" presStyleLbl="bgShp" presStyleIdx="3" presStyleCnt="6" custLinFactNeighborX="2213" custLinFactNeighborY="258"/>
      <dgm:spPr/>
      <dgm:t>
        <a:bodyPr/>
        <a:lstStyle/>
        <a:p>
          <a:endParaRPr lang="de-DE"/>
        </a:p>
      </dgm:t>
    </dgm:pt>
    <dgm:pt modelId="{E004E2AD-67A7-480E-9498-130FE54038A6}" type="pres">
      <dgm:prSet presAssocID="{C63F72A5-5A9C-4150-AD6E-83D39D538F31}" presName="textNode" presStyleLbl="bgShp" presStyleIdx="3" presStyleCnt="6"/>
      <dgm:spPr/>
      <dgm:t>
        <a:bodyPr/>
        <a:lstStyle/>
        <a:p>
          <a:endParaRPr lang="de-DE"/>
        </a:p>
      </dgm:t>
    </dgm:pt>
    <dgm:pt modelId="{DA8FE2BF-E01F-4CCD-87A8-788D5542D1E3}" type="pres">
      <dgm:prSet presAssocID="{C63F72A5-5A9C-4150-AD6E-83D39D538F31}" presName="compChildNode" presStyleCnt="0"/>
      <dgm:spPr/>
    </dgm:pt>
    <dgm:pt modelId="{2F6A0C35-06CB-4ADF-8795-B99F9BC62508}" type="pres">
      <dgm:prSet presAssocID="{C63F72A5-5A9C-4150-AD6E-83D39D538F31}" presName="theInnerList" presStyleCnt="0"/>
      <dgm:spPr/>
    </dgm:pt>
    <dgm:pt modelId="{7A681F12-C9A3-4267-ABDE-7763DE78237F}" type="pres">
      <dgm:prSet presAssocID="{43F3248F-2461-4569-9E3D-E88A5C4C2DF1}" presName="childNode" presStyleLbl="node1" presStyleIdx="8" presStyleCnt="22">
        <dgm:presLayoutVars>
          <dgm:bulletEnabled val="1"/>
        </dgm:presLayoutVars>
      </dgm:prSet>
      <dgm:spPr/>
      <dgm:t>
        <a:bodyPr/>
        <a:lstStyle/>
        <a:p>
          <a:endParaRPr lang="de-DE"/>
        </a:p>
      </dgm:t>
    </dgm:pt>
    <dgm:pt modelId="{44511700-04CA-43DC-9DC4-8F3E919F1AB6}" type="pres">
      <dgm:prSet presAssocID="{43F3248F-2461-4569-9E3D-E88A5C4C2DF1}" presName="aSpace2" presStyleCnt="0"/>
      <dgm:spPr/>
    </dgm:pt>
    <dgm:pt modelId="{5913BE48-2707-4E34-8566-41E88E59775B}" type="pres">
      <dgm:prSet presAssocID="{283D668F-FE77-4014-B948-0D48370234AB}" presName="childNode" presStyleLbl="node1" presStyleIdx="9" presStyleCnt="22">
        <dgm:presLayoutVars>
          <dgm:bulletEnabled val="1"/>
        </dgm:presLayoutVars>
      </dgm:prSet>
      <dgm:spPr/>
      <dgm:t>
        <a:bodyPr/>
        <a:lstStyle/>
        <a:p>
          <a:endParaRPr lang="de-DE"/>
        </a:p>
      </dgm:t>
    </dgm:pt>
    <dgm:pt modelId="{F0AEBA5E-58DE-4953-8E8C-B35AE98164F1}" type="pres">
      <dgm:prSet presAssocID="{283D668F-FE77-4014-B948-0D48370234AB}" presName="aSpace2" presStyleCnt="0"/>
      <dgm:spPr/>
    </dgm:pt>
    <dgm:pt modelId="{E688BE0D-6EDF-450E-B082-22DC5F3FD325}" type="pres">
      <dgm:prSet presAssocID="{2A6B152B-CE92-4F20-9904-934765672B0F}" presName="childNode" presStyleLbl="node1" presStyleIdx="10" presStyleCnt="22">
        <dgm:presLayoutVars>
          <dgm:bulletEnabled val="1"/>
        </dgm:presLayoutVars>
      </dgm:prSet>
      <dgm:spPr/>
      <dgm:t>
        <a:bodyPr/>
        <a:lstStyle/>
        <a:p>
          <a:endParaRPr lang="de-DE"/>
        </a:p>
      </dgm:t>
    </dgm:pt>
    <dgm:pt modelId="{B272EDBC-EBE9-403E-A879-F277A0691DE0}" type="pres">
      <dgm:prSet presAssocID="{2A6B152B-CE92-4F20-9904-934765672B0F}" presName="aSpace2" presStyleCnt="0"/>
      <dgm:spPr/>
    </dgm:pt>
    <dgm:pt modelId="{211D48A7-D936-447C-B250-FC8872896DAC}" type="pres">
      <dgm:prSet presAssocID="{30E384D6-557D-482C-884B-514721416DFC}" presName="childNode" presStyleLbl="node1" presStyleIdx="11" presStyleCnt="22">
        <dgm:presLayoutVars>
          <dgm:bulletEnabled val="1"/>
        </dgm:presLayoutVars>
      </dgm:prSet>
      <dgm:spPr/>
      <dgm:t>
        <a:bodyPr/>
        <a:lstStyle/>
        <a:p>
          <a:endParaRPr lang="de-DE"/>
        </a:p>
      </dgm:t>
    </dgm:pt>
    <dgm:pt modelId="{1C98E74F-F99E-4815-AEE9-E0704706C91D}" type="pres">
      <dgm:prSet presAssocID="{30E384D6-557D-482C-884B-514721416DFC}" presName="aSpace2" presStyleCnt="0"/>
      <dgm:spPr/>
    </dgm:pt>
    <dgm:pt modelId="{CEA3CBE5-17E9-44CA-9E9E-E653E7F15768}" type="pres">
      <dgm:prSet presAssocID="{1B459DB9-591F-40A4-BED8-116338B8D594}" presName="childNode" presStyleLbl="node1" presStyleIdx="12" presStyleCnt="22">
        <dgm:presLayoutVars>
          <dgm:bulletEnabled val="1"/>
        </dgm:presLayoutVars>
      </dgm:prSet>
      <dgm:spPr/>
      <dgm:t>
        <a:bodyPr/>
        <a:lstStyle/>
        <a:p>
          <a:endParaRPr lang="de-DE"/>
        </a:p>
      </dgm:t>
    </dgm:pt>
    <dgm:pt modelId="{88096EBB-C36C-4AE7-9DD8-021B2A7B1DDF}" type="pres">
      <dgm:prSet presAssocID="{C63F72A5-5A9C-4150-AD6E-83D39D538F31}" presName="aSpace" presStyleCnt="0"/>
      <dgm:spPr/>
    </dgm:pt>
    <dgm:pt modelId="{144B0B12-EB3A-4E07-ABEF-332C773FB266}" type="pres">
      <dgm:prSet presAssocID="{87BEBCCA-36DB-43DA-B281-9E644218CBF7}" presName="compNode" presStyleCnt="0"/>
      <dgm:spPr/>
    </dgm:pt>
    <dgm:pt modelId="{0BCA95E8-8AC8-4BCA-96FE-A6B08435D4CB}" type="pres">
      <dgm:prSet presAssocID="{87BEBCCA-36DB-43DA-B281-9E644218CBF7}" presName="aNode" presStyleLbl="bgShp" presStyleIdx="4" presStyleCnt="6"/>
      <dgm:spPr/>
      <dgm:t>
        <a:bodyPr/>
        <a:lstStyle/>
        <a:p>
          <a:endParaRPr lang="de-DE"/>
        </a:p>
      </dgm:t>
    </dgm:pt>
    <dgm:pt modelId="{D0EA80E0-15B5-4D94-AD82-49E83FF2204C}" type="pres">
      <dgm:prSet presAssocID="{87BEBCCA-36DB-43DA-B281-9E644218CBF7}" presName="textNode" presStyleLbl="bgShp" presStyleIdx="4" presStyleCnt="6"/>
      <dgm:spPr/>
      <dgm:t>
        <a:bodyPr/>
        <a:lstStyle/>
        <a:p>
          <a:endParaRPr lang="de-DE"/>
        </a:p>
      </dgm:t>
    </dgm:pt>
    <dgm:pt modelId="{5A20D684-D74E-42FC-AE62-7A8C19296099}" type="pres">
      <dgm:prSet presAssocID="{87BEBCCA-36DB-43DA-B281-9E644218CBF7}" presName="compChildNode" presStyleCnt="0"/>
      <dgm:spPr/>
    </dgm:pt>
    <dgm:pt modelId="{DFAB6905-7C6B-41F1-9121-45F654942070}" type="pres">
      <dgm:prSet presAssocID="{87BEBCCA-36DB-43DA-B281-9E644218CBF7}" presName="theInnerList" presStyleCnt="0"/>
      <dgm:spPr/>
    </dgm:pt>
    <dgm:pt modelId="{9EE1AB61-5480-4176-BC51-A9DFFEAC40E7}" type="pres">
      <dgm:prSet presAssocID="{9CB0AF8E-F9F6-427A-97D0-148BF7679F9B}" presName="childNode" presStyleLbl="node1" presStyleIdx="13" presStyleCnt="22">
        <dgm:presLayoutVars>
          <dgm:bulletEnabled val="1"/>
        </dgm:presLayoutVars>
      </dgm:prSet>
      <dgm:spPr/>
      <dgm:t>
        <a:bodyPr/>
        <a:lstStyle/>
        <a:p>
          <a:endParaRPr lang="de-DE"/>
        </a:p>
      </dgm:t>
    </dgm:pt>
    <dgm:pt modelId="{1184EA91-FE1C-4AC9-A316-FA1C8001F63A}" type="pres">
      <dgm:prSet presAssocID="{9CB0AF8E-F9F6-427A-97D0-148BF7679F9B}" presName="aSpace2" presStyleCnt="0"/>
      <dgm:spPr/>
    </dgm:pt>
    <dgm:pt modelId="{314EC122-77BD-4855-84C8-23086C5C3E9C}" type="pres">
      <dgm:prSet presAssocID="{22D82535-4FC1-4E42-AA8D-60B2FD125D3F}" presName="childNode" presStyleLbl="node1" presStyleIdx="14" presStyleCnt="22">
        <dgm:presLayoutVars>
          <dgm:bulletEnabled val="1"/>
        </dgm:presLayoutVars>
      </dgm:prSet>
      <dgm:spPr/>
      <dgm:t>
        <a:bodyPr/>
        <a:lstStyle/>
        <a:p>
          <a:endParaRPr lang="de-DE"/>
        </a:p>
      </dgm:t>
    </dgm:pt>
    <dgm:pt modelId="{F2F57E03-CDE1-4BA9-BBBE-C637EF2049AA}" type="pres">
      <dgm:prSet presAssocID="{22D82535-4FC1-4E42-AA8D-60B2FD125D3F}" presName="aSpace2" presStyleCnt="0"/>
      <dgm:spPr/>
    </dgm:pt>
    <dgm:pt modelId="{45D0637B-988E-4087-8923-65CC211C5481}" type="pres">
      <dgm:prSet presAssocID="{513B6552-286D-4669-8621-1285A1A692CA}" presName="childNode" presStyleLbl="node1" presStyleIdx="15" presStyleCnt="22">
        <dgm:presLayoutVars>
          <dgm:bulletEnabled val="1"/>
        </dgm:presLayoutVars>
      </dgm:prSet>
      <dgm:spPr/>
      <dgm:t>
        <a:bodyPr/>
        <a:lstStyle/>
        <a:p>
          <a:endParaRPr lang="de-DE"/>
        </a:p>
      </dgm:t>
    </dgm:pt>
    <dgm:pt modelId="{E0796977-857C-40EB-AC8E-6DD22FC18EC2}" type="pres">
      <dgm:prSet presAssocID="{513B6552-286D-4669-8621-1285A1A692CA}" presName="aSpace2" presStyleCnt="0"/>
      <dgm:spPr/>
    </dgm:pt>
    <dgm:pt modelId="{97B351A0-58A3-4786-849A-3AFE863B5E8C}" type="pres">
      <dgm:prSet presAssocID="{4CA95DF2-DA9F-48A6-9628-7B1CB4F84D2D}" presName="childNode" presStyleLbl="node1" presStyleIdx="16" presStyleCnt="22">
        <dgm:presLayoutVars>
          <dgm:bulletEnabled val="1"/>
        </dgm:presLayoutVars>
      </dgm:prSet>
      <dgm:spPr/>
      <dgm:t>
        <a:bodyPr/>
        <a:lstStyle/>
        <a:p>
          <a:endParaRPr lang="de-DE"/>
        </a:p>
      </dgm:t>
    </dgm:pt>
    <dgm:pt modelId="{9CEA8239-409C-44A0-8A12-5D2F9717417C}" type="pres">
      <dgm:prSet presAssocID="{4CA95DF2-DA9F-48A6-9628-7B1CB4F84D2D}" presName="aSpace2" presStyleCnt="0"/>
      <dgm:spPr/>
    </dgm:pt>
    <dgm:pt modelId="{AD3A5A5B-91AD-4DED-A83F-FD04736C8AB6}" type="pres">
      <dgm:prSet presAssocID="{E84C9757-AA97-474B-95EE-D09C8E70BD87}" presName="childNode" presStyleLbl="node1" presStyleIdx="17" presStyleCnt="22">
        <dgm:presLayoutVars>
          <dgm:bulletEnabled val="1"/>
        </dgm:presLayoutVars>
      </dgm:prSet>
      <dgm:spPr/>
      <dgm:t>
        <a:bodyPr/>
        <a:lstStyle/>
        <a:p>
          <a:endParaRPr lang="de-DE"/>
        </a:p>
      </dgm:t>
    </dgm:pt>
    <dgm:pt modelId="{1FF814A4-C95C-4245-BC88-610D56D7075D}" type="pres">
      <dgm:prSet presAssocID="{87BEBCCA-36DB-43DA-B281-9E644218CBF7}" presName="aSpace" presStyleCnt="0"/>
      <dgm:spPr/>
    </dgm:pt>
    <dgm:pt modelId="{2603B411-2D89-4CC8-AE57-8E39F7EA1BF3}" type="pres">
      <dgm:prSet presAssocID="{1242A22E-FFD6-4A2C-8592-564CB0F9032A}" presName="compNode" presStyleCnt="0"/>
      <dgm:spPr/>
    </dgm:pt>
    <dgm:pt modelId="{B925035E-B496-47F1-BA67-6B105C5DF381}" type="pres">
      <dgm:prSet presAssocID="{1242A22E-FFD6-4A2C-8592-564CB0F9032A}" presName="aNode" presStyleLbl="bgShp" presStyleIdx="5" presStyleCnt="6"/>
      <dgm:spPr/>
      <dgm:t>
        <a:bodyPr/>
        <a:lstStyle/>
        <a:p>
          <a:endParaRPr lang="de-DE"/>
        </a:p>
      </dgm:t>
    </dgm:pt>
    <dgm:pt modelId="{3022F3F5-C585-4579-96B0-D30940E11B3D}" type="pres">
      <dgm:prSet presAssocID="{1242A22E-FFD6-4A2C-8592-564CB0F9032A}" presName="textNode" presStyleLbl="bgShp" presStyleIdx="5" presStyleCnt="6"/>
      <dgm:spPr/>
      <dgm:t>
        <a:bodyPr/>
        <a:lstStyle/>
        <a:p>
          <a:endParaRPr lang="de-DE"/>
        </a:p>
      </dgm:t>
    </dgm:pt>
    <dgm:pt modelId="{E7FEADCC-1AB7-4666-95EB-B386F9CA87B8}" type="pres">
      <dgm:prSet presAssocID="{1242A22E-FFD6-4A2C-8592-564CB0F9032A}" presName="compChildNode" presStyleCnt="0"/>
      <dgm:spPr/>
    </dgm:pt>
    <dgm:pt modelId="{EB735513-CF29-45A0-A992-BAAD027D173E}" type="pres">
      <dgm:prSet presAssocID="{1242A22E-FFD6-4A2C-8592-564CB0F9032A}" presName="theInnerList" presStyleCnt="0"/>
      <dgm:spPr/>
    </dgm:pt>
    <dgm:pt modelId="{C50076AF-E78D-417E-8F4F-4D2B7FFD325F}" type="pres">
      <dgm:prSet presAssocID="{5C6FF9BE-74C2-415C-BE9E-899EDA00ADD1}" presName="childNode" presStyleLbl="node1" presStyleIdx="18" presStyleCnt="22">
        <dgm:presLayoutVars>
          <dgm:bulletEnabled val="1"/>
        </dgm:presLayoutVars>
      </dgm:prSet>
      <dgm:spPr/>
      <dgm:t>
        <a:bodyPr/>
        <a:lstStyle/>
        <a:p>
          <a:endParaRPr lang="de-DE"/>
        </a:p>
      </dgm:t>
    </dgm:pt>
    <dgm:pt modelId="{76642049-9AE0-4B01-A837-88C0492A4738}" type="pres">
      <dgm:prSet presAssocID="{5C6FF9BE-74C2-415C-BE9E-899EDA00ADD1}" presName="aSpace2" presStyleCnt="0"/>
      <dgm:spPr/>
    </dgm:pt>
    <dgm:pt modelId="{EB61D1DC-D5B2-4912-ADFC-3A006F1A9CD1}" type="pres">
      <dgm:prSet presAssocID="{B61CD853-0BD5-491A-B093-A6D00DE77F12}" presName="childNode" presStyleLbl="node1" presStyleIdx="19" presStyleCnt="22">
        <dgm:presLayoutVars>
          <dgm:bulletEnabled val="1"/>
        </dgm:presLayoutVars>
      </dgm:prSet>
      <dgm:spPr/>
      <dgm:t>
        <a:bodyPr/>
        <a:lstStyle/>
        <a:p>
          <a:endParaRPr lang="de-DE"/>
        </a:p>
      </dgm:t>
    </dgm:pt>
    <dgm:pt modelId="{E495AF3B-A06A-469B-998B-86B84C42571F}" type="pres">
      <dgm:prSet presAssocID="{B61CD853-0BD5-491A-B093-A6D00DE77F12}" presName="aSpace2" presStyleCnt="0"/>
      <dgm:spPr/>
    </dgm:pt>
    <dgm:pt modelId="{51B0809A-B755-4628-A4CA-1422988C4E17}" type="pres">
      <dgm:prSet presAssocID="{9FFD36ED-42CD-48C0-80A6-0EA62FFB7C93}" presName="childNode" presStyleLbl="node1" presStyleIdx="20" presStyleCnt="22">
        <dgm:presLayoutVars>
          <dgm:bulletEnabled val="1"/>
        </dgm:presLayoutVars>
      </dgm:prSet>
      <dgm:spPr/>
      <dgm:t>
        <a:bodyPr/>
        <a:lstStyle/>
        <a:p>
          <a:endParaRPr lang="de-DE"/>
        </a:p>
      </dgm:t>
    </dgm:pt>
    <dgm:pt modelId="{7213E9CD-395D-4CB8-8B7E-BEE8380596EE}" type="pres">
      <dgm:prSet presAssocID="{9FFD36ED-42CD-48C0-80A6-0EA62FFB7C93}" presName="aSpace2" presStyleCnt="0"/>
      <dgm:spPr/>
    </dgm:pt>
    <dgm:pt modelId="{236B7FA9-EA06-46DE-ABC7-CF4BE47CE210}" type="pres">
      <dgm:prSet presAssocID="{EDC2F828-7C4E-4D1D-B133-A6FAC9EC4894}" presName="childNode" presStyleLbl="node1" presStyleIdx="21" presStyleCnt="22">
        <dgm:presLayoutVars>
          <dgm:bulletEnabled val="1"/>
        </dgm:presLayoutVars>
      </dgm:prSet>
      <dgm:spPr/>
      <dgm:t>
        <a:bodyPr/>
        <a:lstStyle/>
        <a:p>
          <a:endParaRPr lang="de-DE"/>
        </a:p>
      </dgm:t>
    </dgm:pt>
  </dgm:ptLst>
  <dgm:cxnLst>
    <dgm:cxn modelId="{D6F83492-CB48-41C4-AD89-DFB3B1CCC055}" type="presOf" srcId="{22D82535-4FC1-4E42-AA8D-60B2FD125D3F}" destId="{314EC122-77BD-4855-84C8-23086C5C3E9C}" srcOrd="0" destOrd="0" presId="urn:microsoft.com/office/officeart/2005/8/layout/lProcess2"/>
    <dgm:cxn modelId="{B11DE946-5D49-4AD4-83CA-C9F937C24309}" type="presOf" srcId="{C63F72A5-5A9C-4150-AD6E-83D39D538F31}" destId="{8E11D6B2-84CD-4AE2-9E8D-3FDF69D14049}" srcOrd="0" destOrd="0" presId="urn:microsoft.com/office/officeart/2005/8/layout/lProcess2"/>
    <dgm:cxn modelId="{D93D201E-5BBF-43F0-8BBC-C5E82E36FF60}" type="presOf" srcId="{B61CD853-0BD5-491A-B093-A6D00DE77F12}" destId="{EB61D1DC-D5B2-4912-ADFC-3A006F1A9CD1}" srcOrd="0" destOrd="0" presId="urn:microsoft.com/office/officeart/2005/8/layout/lProcess2"/>
    <dgm:cxn modelId="{FBC3C24F-9728-4E89-A4BE-06807FC453D8}" srcId="{87BEBCCA-36DB-43DA-B281-9E644218CBF7}" destId="{9CB0AF8E-F9F6-427A-97D0-148BF7679F9B}" srcOrd="0" destOrd="0" parTransId="{FCF0934D-6F87-462E-83B2-A153DB153448}" sibTransId="{C5F4E74D-1F41-4147-8294-951C6BDA07D9}"/>
    <dgm:cxn modelId="{9F2A04F7-13C2-456A-BE8E-C3D49ED71E4A}" type="presOf" srcId="{1B459DB9-591F-40A4-BED8-116338B8D594}" destId="{CEA3CBE5-17E9-44CA-9E9E-E653E7F15768}" srcOrd="0" destOrd="0" presId="urn:microsoft.com/office/officeart/2005/8/layout/lProcess2"/>
    <dgm:cxn modelId="{2643AB46-3B38-4062-A4CC-60C85C94A217}" srcId="{1242A22E-FFD6-4A2C-8592-564CB0F9032A}" destId="{EDC2F828-7C4E-4D1D-B133-A6FAC9EC4894}" srcOrd="3" destOrd="0" parTransId="{11E0D0A2-C849-4D30-9DB7-1C0610C6BF3F}" sibTransId="{76D73D12-5F44-4BF8-B22C-3EF8F2760041}"/>
    <dgm:cxn modelId="{AA0B6E08-3FB1-431B-9614-E9F983F8360B}" srcId="{32F09E35-EEB8-43E7-A5C2-B5478C2D825E}" destId="{AA4DBA8A-9E88-4751-AC3E-3D4E97A9E301}" srcOrd="2" destOrd="0" parTransId="{B9E58401-9DDF-4E61-81EF-13416CCD1DE6}" sibTransId="{A1773AC5-ECAE-4F80-A8F5-796A31A387E3}"/>
    <dgm:cxn modelId="{37873597-9674-4112-A4E8-5E97B190AB22}" type="presOf" srcId="{75FA8ED4-EA47-40DA-A4D1-747E09098159}" destId="{FA2DDD76-DEAC-47FD-A92A-994916FC8984}" srcOrd="0" destOrd="0" presId="urn:microsoft.com/office/officeart/2005/8/layout/lProcess2"/>
    <dgm:cxn modelId="{6F578A68-7B16-4025-8DBE-166BAFD2A15A}" srcId="{B61CBDE3-6349-4445-A750-63003A041BFE}" destId="{32F09E35-EEB8-43E7-A5C2-B5478C2D825E}" srcOrd="2" destOrd="0" parTransId="{B0743CE2-F164-49B6-9E54-A34333A82F41}" sibTransId="{1F1C8F61-ED53-4BD4-86AA-A1C593E154B1}"/>
    <dgm:cxn modelId="{E665389D-59C7-431E-9120-A9F0A9CE7DAF}" type="presOf" srcId="{43F3248F-2461-4569-9E3D-E88A5C4C2DF1}" destId="{7A681F12-C9A3-4267-ABDE-7763DE78237F}" srcOrd="0" destOrd="0" presId="urn:microsoft.com/office/officeart/2005/8/layout/lProcess2"/>
    <dgm:cxn modelId="{75859FAF-A8D9-483F-B7C2-4611B07E9C3F}" srcId="{4C02700A-D004-4296-B678-CD364F83379E}" destId="{470E59A8-697C-4F2F-A1C7-735855D9C840}" srcOrd="2" destOrd="0" parTransId="{199D3069-1CDA-4719-890A-DBC5F7E4C4A5}" sibTransId="{8338C8B1-923D-421B-8A08-C23FA823493E}"/>
    <dgm:cxn modelId="{81FB2864-E28C-4A2F-9C1A-0C6CC42A217A}" srcId="{C63F72A5-5A9C-4150-AD6E-83D39D538F31}" destId="{2A6B152B-CE92-4F20-9904-934765672B0F}" srcOrd="2" destOrd="0" parTransId="{26251F0F-E2EB-45E0-9225-67247F9CCE8B}" sibTransId="{0614BCFA-C61A-4041-94C2-6AA5931CBD4C}"/>
    <dgm:cxn modelId="{E0199737-2E13-4E06-A81E-BD49DA02727D}" type="presOf" srcId="{FB6EF9D8-9B49-485E-8A0F-FE334826DFA1}" destId="{1CB6F299-D70E-42F9-BA01-413ABF0CFCF6}" srcOrd="0" destOrd="0" presId="urn:microsoft.com/office/officeart/2005/8/layout/lProcess2"/>
    <dgm:cxn modelId="{572727F0-25A2-498C-A53D-CC3E4534C374}" srcId="{B61CBDE3-6349-4445-A750-63003A041BFE}" destId="{E4087748-EDA0-4396-AA35-9F6363B9CC84}" srcOrd="1" destOrd="0" parTransId="{E0BF95BF-EAA2-47EB-8422-B7AA8EAE2544}" sibTransId="{42200F18-5D4C-4C8F-B90D-D5FD185384CC}"/>
    <dgm:cxn modelId="{A2DC446D-1D3C-4766-8379-8526797A6CD1}" type="presOf" srcId="{87BEBCCA-36DB-43DA-B281-9E644218CBF7}" destId="{D0EA80E0-15B5-4D94-AD82-49E83FF2204C}" srcOrd="1" destOrd="0" presId="urn:microsoft.com/office/officeart/2005/8/layout/lProcess2"/>
    <dgm:cxn modelId="{681414D6-072D-4CF3-81D0-3482A86BAABC}" srcId="{87BEBCCA-36DB-43DA-B281-9E644218CBF7}" destId="{4CA95DF2-DA9F-48A6-9628-7B1CB4F84D2D}" srcOrd="3" destOrd="0" parTransId="{9579D130-BCFF-4B71-A086-5339A60D70E0}" sibTransId="{2E9E911E-DEBE-436A-91EE-38C864B49374}"/>
    <dgm:cxn modelId="{39CB3BBE-0947-4FD4-B53B-560B0FA3368A}" srcId="{C63F72A5-5A9C-4150-AD6E-83D39D538F31}" destId="{30E384D6-557D-482C-884B-514721416DFC}" srcOrd="3" destOrd="0" parTransId="{00481044-61C9-4B2B-AB95-C67C3D0A3235}" sibTransId="{AD36327A-7294-4412-AAB7-BB8A02A68F88}"/>
    <dgm:cxn modelId="{1702D6D7-93AD-4301-B0B4-068277A718B7}" type="presOf" srcId="{2A6B152B-CE92-4F20-9904-934765672B0F}" destId="{E688BE0D-6EDF-450E-B082-22DC5F3FD325}" srcOrd="0" destOrd="0" presId="urn:microsoft.com/office/officeart/2005/8/layout/lProcess2"/>
    <dgm:cxn modelId="{9810A3C7-79E8-44EE-B447-C2B46C7CC45F}" type="presOf" srcId="{E84C9757-AA97-474B-95EE-D09C8E70BD87}" destId="{AD3A5A5B-91AD-4DED-A83F-FD04736C8AB6}" srcOrd="0" destOrd="0" presId="urn:microsoft.com/office/officeart/2005/8/layout/lProcess2"/>
    <dgm:cxn modelId="{565A8630-3729-4486-934C-CD3ABE3DAC1C}" type="presOf" srcId="{AA4DBA8A-9E88-4751-AC3E-3D4E97A9E301}" destId="{97490123-3302-4305-8F1D-6B7A5E01C856}" srcOrd="0" destOrd="0" presId="urn:microsoft.com/office/officeart/2005/8/layout/lProcess2"/>
    <dgm:cxn modelId="{FAC3558B-695B-484D-861B-037BA471B461}" srcId="{B61CBDE3-6349-4445-A750-63003A041BFE}" destId="{87BEBCCA-36DB-43DA-B281-9E644218CBF7}" srcOrd="4" destOrd="0" parTransId="{CEE47864-6CEE-48AB-9D2A-70D994E26CEA}" sibTransId="{74BA9D65-2573-4094-8F8F-E2B8B09C8E99}"/>
    <dgm:cxn modelId="{7064521E-4FC2-4932-9F44-E635086DD79B}" type="presOf" srcId="{C63F72A5-5A9C-4150-AD6E-83D39D538F31}" destId="{E004E2AD-67A7-480E-9498-130FE54038A6}" srcOrd="1" destOrd="0" presId="urn:microsoft.com/office/officeart/2005/8/layout/lProcess2"/>
    <dgm:cxn modelId="{0BA36B45-D301-4910-95CC-1EB75F2EF9A8}" type="presOf" srcId="{9CB0AF8E-F9F6-427A-97D0-148BF7679F9B}" destId="{9EE1AB61-5480-4176-BC51-A9DFFEAC40E7}" srcOrd="0" destOrd="0" presId="urn:microsoft.com/office/officeart/2005/8/layout/lProcess2"/>
    <dgm:cxn modelId="{4AC64EEE-DF0E-4C1A-931B-A01052356047}" srcId="{B61CBDE3-6349-4445-A750-63003A041BFE}" destId="{4C02700A-D004-4296-B678-CD364F83379E}" srcOrd="0" destOrd="0" parTransId="{AEFB9B1D-14DD-44EB-A144-B22A445CE2E8}" sibTransId="{86160CC3-6D51-4BF8-819E-8C92300F8789}"/>
    <dgm:cxn modelId="{EE4DBC5D-C600-4333-B179-A66A41313DF4}" type="presOf" srcId="{4CA95DF2-DA9F-48A6-9628-7B1CB4F84D2D}" destId="{97B351A0-58A3-4786-849A-3AFE863B5E8C}" srcOrd="0" destOrd="0" presId="urn:microsoft.com/office/officeart/2005/8/layout/lProcess2"/>
    <dgm:cxn modelId="{E9020ACD-A5B7-4F00-8596-3048112DA6AB}" type="presOf" srcId="{C1446591-743C-4479-AE7A-8ACA0C18B0B7}" destId="{B0FDAEBD-47ED-4AE0-94FC-01C236A02625}" srcOrd="0" destOrd="0" presId="urn:microsoft.com/office/officeart/2005/8/layout/lProcess2"/>
    <dgm:cxn modelId="{9B91E272-1BFE-4999-9EFF-E9700812A703}" srcId="{1242A22E-FFD6-4A2C-8592-564CB0F9032A}" destId="{9FFD36ED-42CD-48C0-80A6-0EA62FFB7C93}" srcOrd="2" destOrd="0" parTransId="{FA9CDAF9-FF85-492F-A416-CE73C3BF26FB}" sibTransId="{48DBD60F-DAF3-4FE5-8871-D2B5B85DA83E}"/>
    <dgm:cxn modelId="{943BEC6D-512D-4A8D-8A9A-5C0E2F8A8CBF}" type="presOf" srcId="{32F09E35-EEB8-43E7-A5C2-B5478C2D825E}" destId="{0770212F-D09C-4FFE-BD80-ACA0ED828CFD}" srcOrd="0" destOrd="0" presId="urn:microsoft.com/office/officeart/2005/8/layout/lProcess2"/>
    <dgm:cxn modelId="{5BF51A56-8370-41F3-ABFC-E10B5A5107A8}" srcId="{4C02700A-D004-4296-B678-CD364F83379E}" destId="{C1446591-743C-4479-AE7A-8ACA0C18B0B7}" srcOrd="0" destOrd="0" parTransId="{74695180-DDAD-4F48-8F3B-8EB55EE8A88D}" sibTransId="{E9573AA7-BF0B-4ACB-99C2-8CE6E3B96ED7}"/>
    <dgm:cxn modelId="{9B096680-5FFE-489C-9802-364B8AB8327D}" type="presOf" srcId="{E4087748-EDA0-4396-AA35-9F6363B9CC84}" destId="{1C16B182-2C76-4E58-8512-0544FD379A14}" srcOrd="0" destOrd="0" presId="urn:microsoft.com/office/officeart/2005/8/layout/lProcess2"/>
    <dgm:cxn modelId="{BABDF623-EE39-456C-B0F9-A24FF39C9E6A}" type="presOf" srcId="{4C02700A-D004-4296-B678-CD364F83379E}" destId="{ED3D8CB8-454D-4B74-A757-A4EC27E3191C}" srcOrd="0" destOrd="0" presId="urn:microsoft.com/office/officeart/2005/8/layout/lProcess2"/>
    <dgm:cxn modelId="{3CB4FC40-1463-442F-8507-9FEA54DB5223}" type="presOf" srcId="{1242A22E-FFD6-4A2C-8592-564CB0F9032A}" destId="{B925035E-B496-47F1-BA67-6B105C5DF381}" srcOrd="0" destOrd="0" presId="urn:microsoft.com/office/officeart/2005/8/layout/lProcess2"/>
    <dgm:cxn modelId="{E324AD9A-4091-4733-90D8-D76C268358A8}" type="presOf" srcId="{4C02700A-D004-4296-B678-CD364F83379E}" destId="{1553A13D-014E-409C-A55F-103BF4525F6A}" srcOrd="1" destOrd="0" presId="urn:microsoft.com/office/officeart/2005/8/layout/lProcess2"/>
    <dgm:cxn modelId="{676CD440-C91A-4126-AB73-392FA42BA0E1}" srcId="{1242A22E-FFD6-4A2C-8592-564CB0F9032A}" destId="{B61CD853-0BD5-491A-B093-A6D00DE77F12}" srcOrd="1" destOrd="0" parTransId="{2CE70B38-8E9E-4793-AB62-25710B5541A6}" sibTransId="{E84E0CCB-9FF8-45BD-BA32-582A76CDEFE7}"/>
    <dgm:cxn modelId="{791AF1C8-27A5-4808-92CD-DC93ED27C102}" type="presOf" srcId="{283D668F-FE77-4014-B948-0D48370234AB}" destId="{5913BE48-2707-4E34-8566-41E88E59775B}" srcOrd="0" destOrd="0" presId="urn:microsoft.com/office/officeart/2005/8/layout/lProcess2"/>
    <dgm:cxn modelId="{075E1DD6-5419-4FB0-8EAF-F8E0A19F582E}" srcId="{87BEBCCA-36DB-43DA-B281-9E644218CBF7}" destId="{513B6552-286D-4669-8621-1285A1A692CA}" srcOrd="2" destOrd="0" parTransId="{C0710DFE-E488-4629-8482-A6C23BBB10AB}" sibTransId="{1BD3CE2B-80CC-431C-9DA3-2057D5886B60}"/>
    <dgm:cxn modelId="{674C7042-4BFA-4EAE-9598-4558732B0DB8}" type="presOf" srcId="{C24BAF77-6F53-438A-9423-BAB98BE7EE38}" destId="{A1F89DA8-B727-48DC-B9C5-EAAECE660597}" srcOrd="0" destOrd="0" presId="urn:microsoft.com/office/officeart/2005/8/layout/lProcess2"/>
    <dgm:cxn modelId="{08EE52C2-CC58-46FD-A73B-79227DC0E753}" type="presOf" srcId="{9FFD36ED-42CD-48C0-80A6-0EA62FFB7C93}" destId="{51B0809A-B755-4628-A4CA-1422988C4E17}" srcOrd="0" destOrd="0" presId="urn:microsoft.com/office/officeart/2005/8/layout/lProcess2"/>
    <dgm:cxn modelId="{715E4651-49A2-42D5-8415-7C8964408F69}" srcId="{C63F72A5-5A9C-4150-AD6E-83D39D538F31}" destId="{43F3248F-2461-4569-9E3D-E88A5C4C2DF1}" srcOrd="0" destOrd="0" parTransId="{69267E40-9B9D-4079-81C9-24C99B3C216C}" sibTransId="{A1795F8C-1FCC-4E05-8893-4ABF3AF8B3E9}"/>
    <dgm:cxn modelId="{A0F2FAA0-731B-410D-B3D0-6271339AEDAD}" type="presOf" srcId="{EDC2F828-7C4E-4D1D-B133-A6FAC9EC4894}" destId="{236B7FA9-EA06-46DE-ABC7-CF4BE47CE210}" srcOrd="0" destOrd="0" presId="urn:microsoft.com/office/officeart/2005/8/layout/lProcess2"/>
    <dgm:cxn modelId="{F0D58CFF-572E-47CF-A50F-06891C6BF592}" srcId="{32F09E35-EEB8-43E7-A5C2-B5478C2D825E}" destId="{75FA8ED4-EA47-40DA-A4D1-747E09098159}" srcOrd="1" destOrd="0" parTransId="{46C52274-D1B7-4DE7-B65C-071DCE11C231}" sibTransId="{1CB34D05-CA07-4B56-A5BC-6551FE06184A}"/>
    <dgm:cxn modelId="{7A0A9B09-64F4-4D5D-9706-6F67041C79D1}" srcId="{C63F72A5-5A9C-4150-AD6E-83D39D538F31}" destId="{283D668F-FE77-4014-B948-0D48370234AB}" srcOrd="1" destOrd="0" parTransId="{8039F8F8-44DA-4F8A-8719-BB52CDD3E2D4}" sibTransId="{AD97E1BD-C8C1-4D47-BF87-CDD22134CBCA}"/>
    <dgm:cxn modelId="{AF6BBA51-61C6-47E9-836B-5B692F46E7D9}" type="presOf" srcId="{B61CBDE3-6349-4445-A750-63003A041BFE}" destId="{6E473C43-5C21-4CDE-A2A8-95BC36353B61}" srcOrd="0" destOrd="0" presId="urn:microsoft.com/office/officeart/2005/8/layout/lProcess2"/>
    <dgm:cxn modelId="{75413490-9916-4E1D-A351-AE8D5396E4A0}" srcId="{C63F72A5-5A9C-4150-AD6E-83D39D538F31}" destId="{1B459DB9-591F-40A4-BED8-116338B8D594}" srcOrd="4" destOrd="0" parTransId="{C9ED9E34-C478-4A49-B817-AD2F5506DF10}" sibTransId="{7DB1C6B2-2ACB-4171-9993-BE5A457502AC}"/>
    <dgm:cxn modelId="{1DB1AFC8-2BCA-4ACB-A83F-23BC37B5C26D}" type="presOf" srcId="{1242A22E-FFD6-4A2C-8592-564CB0F9032A}" destId="{3022F3F5-C585-4579-96B0-D30940E11B3D}" srcOrd="1" destOrd="0" presId="urn:microsoft.com/office/officeart/2005/8/layout/lProcess2"/>
    <dgm:cxn modelId="{90B36161-6288-437B-B335-A4FF2BF3F793}" srcId="{B61CBDE3-6349-4445-A750-63003A041BFE}" destId="{1242A22E-FFD6-4A2C-8592-564CB0F9032A}" srcOrd="5" destOrd="0" parTransId="{6DA6F1C9-098B-4136-8D52-07DE13EEAEAD}" sibTransId="{079B1562-A9AC-4F44-9EB1-736DBF9D9C6B}"/>
    <dgm:cxn modelId="{FB8DF834-1207-4C9F-953D-41581B86E8E2}" type="presOf" srcId="{513B6552-286D-4669-8621-1285A1A692CA}" destId="{45D0637B-988E-4087-8923-65CC211C5481}" srcOrd="0" destOrd="0" presId="urn:microsoft.com/office/officeart/2005/8/layout/lProcess2"/>
    <dgm:cxn modelId="{65C757AE-7491-4CFF-9CE1-C2DF491AF8B0}" type="presOf" srcId="{B1D8154E-0017-47A7-936F-D2FD7DB9100D}" destId="{43882711-F634-491E-BA14-8F72980AE3BD}" srcOrd="0" destOrd="0" presId="urn:microsoft.com/office/officeart/2005/8/layout/lProcess2"/>
    <dgm:cxn modelId="{D2F2E782-AB73-44C6-9FEE-7A25B7896B5E}" type="presOf" srcId="{87BEBCCA-36DB-43DA-B281-9E644218CBF7}" destId="{0BCA95E8-8AC8-4BCA-96FE-A6B08435D4CB}" srcOrd="0" destOrd="0" presId="urn:microsoft.com/office/officeart/2005/8/layout/lProcess2"/>
    <dgm:cxn modelId="{C40236F5-04E9-43C1-971B-DCB03256F730}" srcId="{E4087748-EDA0-4396-AA35-9F6363B9CC84}" destId="{E84EC9CD-C37B-48D2-82F8-FBDBAD3FDB26}" srcOrd="0" destOrd="0" parTransId="{3610AD62-6B35-4845-BD5A-9D9D9485E719}" sibTransId="{BA1CCB92-7A7C-40AC-A98A-E817A2375ACE}"/>
    <dgm:cxn modelId="{19295BB8-AEF1-4516-8567-BD493CE2DE94}" type="presOf" srcId="{E84EC9CD-C37B-48D2-82F8-FBDBAD3FDB26}" destId="{BF1B2418-BB84-4CE1-9826-F5ED3A9A681B}" srcOrd="0" destOrd="0" presId="urn:microsoft.com/office/officeart/2005/8/layout/lProcess2"/>
    <dgm:cxn modelId="{1B6F7415-9DA4-45A6-AF44-0C6D8F55823E}" srcId="{87BEBCCA-36DB-43DA-B281-9E644218CBF7}" destId="{E84C9757-AA97-474B-95EE-D09C8E70BD87}" srcOrd="4" destOrd="0" parTransId="{6C7B3ED7-1EA5-4EBC-BFA5-17093C4A35DE}" sibTransId="{C24D7F88-50A3-4934-ADF4-51CD723157BF}"/>
    <dgm:cxn modelId="{92471232-FC85-423F-A074-A89D30F8D494}" type="presOf" srcId="{30E384D6-557D-482C-884B-514721416DFC}" destId="{211D48A7-D936-447C-B250-FC8872896DAC}" srcOrd="0" destOrd="0" presId="urn:microsoft.com/office/officeart/2005/8/layout/lProcess2"/>
    <dgm:cxn modelId="{2DF49CE9-CD38-4675-AB5E-78FD3148A270}" type="presOf" srcId="{E4087748-EDA0-4396-AA35-9F6363B9CC84}" destId="{91C6F917-BE5E-4A82-92B5-C4974BDC9D04}" srcOrd="1" destOrd="0" presId="urn:microsoft.com/office/officeart/2005/8/layout/lProcess2"/>
    <dgm:cxn modelId="{636E048B-03EF-410E-BD86-72BAB299C425}" srcId="{4C02700A-D004-4296-B678-CD364F83379E}" destId="{FB6EF9D8-9B49-485E-8A0F-FE334826DFA1}" srcOrd="3" destOrd="0" parTransId="{F810C1E2-D1C4-4E74-AAA0-C3CED1EC0A99}" sibTransId="{4BBBBA78-2E21-4CB2-82BF-C60762C52685}"/>
    <dgm:cxn modelId="{08E04C8A-2099-41B8-A2A9-F69ED734C6BB}" srcId="{1242A22E-FFD6-4A2C-8592-564CB0F9032A}" destId="{5C6FF9BE-74C2-415C-BE9E-899EDA00ADD1}" srcOrd="0" destOrd="0" parTransId="{83C09DF4-AE8F-4145-9EB3-80164D52618B}" sibTransId="{BF3EDDE1-4B05-456B-847B-4CAAE1938869}"/>
    <dgm:cxn modelId="{428331C1-CD71-47C6-A6C8-8307008902D6}" type="presOf" srcId="{32F09E35-EEB8-43E7-A5C2-B5478C2D825E}" destId="{B768E753-3D69-475C-89CD-764C66990ED4}" srcOrd="1" destOrd="0" presId="urn:microsoft.com/office/officeart/2005/8/layout/lProcess2"/>
    <dgm:cxn modelId="{92D526F0-F74C-4454-9793-2DE2961F9EB6}" srcId="{87BEBCCA-36DB-43DA-B281-9E644218CBF7}" destId="{22D82535-4FC1-4E42-AA8D-60B2FD125D3F}" srcOrd="1" destOrd="0" parTransId="{A5B47B73-644B-43E1-B387-49FAC3509A8A}" sibTransId="{9C072550-17DA-458E-8F00-72D5C90F6694}"/>
    <dgm:cxn modelId="{C9EC45C0-F9B1-46CA-A056-6E76387F2B20}" type="presOf" srcId="{470E59A8-697C-4F2F-A1C7-735855D9C840}" destId="{E16A1283-C9E7-47AC-97CA-93AB2293EAAD}" srcOrd="0" destOrd="0" presId="urn:microsoft.com/office/officeart/2005/8/layout/lProcess2"/>
    <dgm:cxn modelId="{61FAE54B-E805-4A22-A91B-2B8548912C3D}" srcId="{4C02700A-D004-4296-B678-CD364F83379E}" destId="{B1D8154E-0017-47A7-936F-D2FD7DB9100D}" srcOrd="1" destOrd="0" parTransId="{AC12F89D-1317-4D3C-8D38-84712BA380FC}" sibTransId="{7B2750E0-6FEC-4282-B349-BB5DC0B9145C}"/>
    <dgm:cxn modelId="{4A6ABE4F-0428-417C-9344-F3EE905E690B}" srcId="{32F09E35-EEB8-43E7-A5C2-B5478C2D825E}" destId="{C24BAF77-6F53-438A-9423-BAB98BE7EE38}" srcOrd="0" destOrd="0" parTransId="{18E2B8F2-EB93-4049-A1E3-CD1A967B6E5D}" sibTransId="{2B77E307-FC68-4D05-8850-7FAEE9CBB26B}"/>
    <dgm:cxn modelId="{BA6CEF65-85A4-4D40-8971-B1D9D6AED3CD}" srcId="{B61CBDE3-6349-4445-A750-63003A041BFE}" destId="{C63F72A5-5A9C-4150-AD6E-83D39D538F31}" srcOrd="3" destOrd="0" parTransId="{BE853377-39A6-450E-A3F7-A6CED130B775}" sibTransId="{20503101-6582-4831-907B-5CE4A5CEDBC7}"/>
    <dgm:cxn modelId="{FFF4381B-A38A-4FD0-A1A2-ADFFB3AAFF76}" type="presOf" srcId="{5C6FF9BE-74C2-415C-BE9E-899EDA00ADD1}" destId="{C50076AF-E78D-417E-8F4F-4D2B7FFD325F}" srcOrd="0" destOrd="0" presId="urn:microsoft.com/office/officeart/2005/8/layout/lProcess2"/>
    <dgm:cxn modelId="{2A0DB8C6-83D2-43F9-A990-61B915D28722}" type="presParOf" srcId="{6E473C43-5C21-4CDE-A2A8-95BC36353B61}" destId="{0EE4667E-700C-41E0-9236-0F3E04CF0350}" srcOrd="0" destOrd="0" presId="urn:microsoft.com/office/officeart/2005/8/layout/lProcess2"/>
    <dgm:cxn modelId="{EDB827B0-46F0-41C3-B2C5-040D61DBCC1D}" type="presParOf" srcId="{0EE4667E-700C-41E0-9236-0F3E04CF0350}" destId="{ED3D8CB8-454D-4B74-A757-A4EC27E3191C}" srcOrd="0" destOrd="0" presId="urn:microsoft.com/office/officeart/2005/8/layout/lProcess2"/>
    <dgm:cxn modelId="{68ADAC96-7387-4877-A207-92B8FDB70928}" type="presParOf" srcId="{0EE4667E-700C-41E0-9236-0F3E04CF0350}" destId="{1553A13D-014E-409C-A55F-103BF4525F6A}" srcOrd="1" destOrd="0" presId="urn:microsoft.com/office/officeart/2005/8/layout/lProcess2"/>
    <dgm:cxn modelId="{1C72E7E9-477D-4FA5-B202-59790A5A8986}" type="presParOf" srcId="{0EE4667E-700C-41E0-9236-0F3E04CF0350}" destId="{67A05A0D-5172-4714-951E-FF8CE57B7D0C}" srcOrd="2" destOrd="0" presId="urn:microsoft.com/office/officeart/2005/8/layout/lProcess2"/>
    <dgm:cxn modelId="{9A124018-5335-41E5-81F8-108EF3E19497}" type="presParOf" srcId="{67A05A0D-5172-4714-951E-FF8CE57B7D0C}" destId="{F9EBDDE2-01C5-4310-8248-42337ACD462B}" srcOrd="0" destOrd="0" presId="urn:microsoft.com/office/officeart/2005/8/layout/lProcess2"/>
    <dgm:cxn modelId="{527E0B6F-0D7D-4882-BBCF-B43B5DB96DD4}" type="presParOf" srcId="{F9EBDDE2-01C5-4310-8248-42337ACD462B}" destId="{B0FDAEBD-47ED-4AE0-94FC-01C236A02625}" srcOrd="0" destOrd="0" presId="urn:microsoft.com/office/officeart/2005/8/layout/lProcess2"/>
    <dgm:cxn modelId="{3392260A-B9E8-4202-8E32-4BD841B50737}" type="presParOf" srcId="{F9EBDDE2-01C5-4310-8248-42337ACD462B}" destId="{00A24524-1562-4025-A814-F382EE0E5F01}" srcOrd="1" destOrd="0" presId="urn:microsoft.com/office/officeart/2005/8/layout/lProcess2"/>
    <dgm:cxn modelId="{0AB0294A-2212-4D90-9228-EA526566D3DB}" type="presParOf" srcId="{F9EBDDE2-01C5-4310-8248-42337ACD462B}" destId="{43882711-F634-491E-BA14-8F72980AE3BD}" srcOrd="2" destOrd="0" presId="urn:microsoft.com/office/officeart/2005/8/layout/lProcess2"/>
    <dgm:cxn modelId="{EB8800F7-AFA6-49FE-A83D-1638C2CEBE51}" type="presParOf" srcId="{F9EBDDE2-01C5-4310-8248-42337ACD462B}" destId="{11C9B913-AA42-4B07-B9BE-F9387C5E8032}" srcOrd="3" destOrd="0" presId="urn:microsoft.com/office/officeart/2005/8/layout/lProcess2"/>
    <dgm:cxn modelId="{53632DEC-7D42-4776-9BD4-75F7B48B0A72}" type="presParOf" srcId="{F9EBDDE2-01C5-4310-8248-42337ACD462B}" destId="{E16A1283-C9E7-47AC-97CA-93AB2293EAAD}" srcOrd="4" destOrd="0" presId="urn:microsoft.com/office/officeart/2005/8/layout/lProcess2"/>
    <dgm:cxn modelId="{838B35CA-46E2-4F6E-9BC9-2EAE6E50D959}" type="presParOf" srcId="{F9EBDDE2-01C5-4310-8248-42337ACD462B}" destId="{1254BE70-8652-4FEC-A4A8-F31DC203FE37}" srcOrd="5" destOrd="0" presId="urn:microsoft.com/office/officeart/2005/8/layout/lProcess2"/>
    <dgm:cxn modelId="{699832A6-9791-4060-9A78-92EC32B4BB66}" type="presParOf" srcId="{F9EBDDE2-01C5-4310-8248-42337ACD462B}" destId="{1CB6F299-D70E-42F9-BA01-413ABF0CFCF6}" srcOrd="6" destOrd="0" presId="urn:microsoft.com/office/officeart/2005/8/layout/lProcess2"/>
    <dgm:cxn modelId="{83A3F743-2E01-4CA0-B5F9-A2D279295094}" type="presParOf" srcId="{6E473C43-5C21-4CDE-A2A8-95BC36353B61}" destId="{849674F0-B7B3-4F28-B3D6-A41D9B92AC51}" srcOrd="1" destOrd="0" presId="urn:microsoft.com/office/officeart/2005/8/layout/lProcess2"/>
    <dgm:cxn modelId="{CDD52884-1A59-4DEB-B1AE-0A6FFB91357C}" type="presParOf" srcId="{6E473C43-5C21-4CDE-A2A8-95BC36353B61}" destId="{D08FCA34-AB7E-4522-B42C-69505C1A517D}" srcOrd="2" destOrd="0" presId="urn:microsoft.com/office/officeart/2005/8/layout/lProcess2"/>
    <dgm:cxn modelId="{EA1169E9-9D25-4B18-8C9E-6D975FE16642}" type="presParOf" srcId="{D08FCA34-AB7E-4522-B42C-69505C1A517D}" destId="{1C16B182-2C76-4E58-8512-0544FD379A14}" srcOrd="0" destOrd="0" presId="urn:microsoft.com/office/officeart/2005/8/layout/lProcess2"/>
    <dgm:cxn modelId="{903B2EF8-4097-4FD0-A799-6957081AC6A1}" type="presParOf" srcId="{D08FCA34-AB7E-4522-B42C-69505C1A517D}" destId="{91C6F917-BE5E-4A82-92B5-C4974BDC9D04}" srcOrd="1" destOrd="0" presId="urn:microsoft.com/office/officeart/2005/8/layout/lProcess2"/>
    <dgm:cxn modelId="{F1ADB290-4A3B-4802-B991-3FBB1C0586CC}" type="presParOf" srcId="{D08FCA34-AB7E-4522-B42C-69505C1A517D}" destId="{B77CCCF9-4288-4689-94D2-355F64EB121E}" srcOrd="2" destOrd="0" presId="urn:microsoft.com/office/officeart/2005/8/layout/lProcess2"/>
    <dgm:cxn modelId="{5B485BC6-AB33-40BA-B9F0-012A424E8431}" type="presParOf" srcId="{B77CCCF9-4288-4689-94D2-355F64EB121E}" destId="{74291D9D-196D-4663-9005-430959F8EC4D}" srcOrd="0" destOrd="0" presId="urn:microsoft.com/office/officeart/2005/8/layout/lProcess2"/>
    <dgm:cxn modelId="{50914114-FC69-4FB5-ACA8-A89B464817E1}" type="presParOf" srcId="{74291D9D-196D-4663-9005-430959F8EC4D}" destId="{BF1B2418-BB84-4CE1-9826-F5ED3A9A681B}" srcOrd="0" destOrd="0" presId="urn:microsoft.com/office/officeart/2005/8/layout/lProcess2"/>
    <dgm:cxn modelId="{5C4862DE-99EB-4573-86EF-09EB9637E436}" type="presParOf" srcId="{6E473C43-5C21-4CDE-A2A8-95BC36353B61}" destId="{E2C19359-66D8-4F6B-9639-AB1014A7DE7E}" srcOrd="3" destOrd="0" presId="urn:microsoft.com/office/officeart/2005/8/layout/lProcess2"/>
    <dgm:cxn modelId="{CE14C103-79CA-4EC4-8BFF-895FBD4AB0EB}" type="presParOf" srcId="{6E473C43-5C21-4CDE-A2A8-95BC36353B61}" destId="{B640FB70-9ADB-4C38-85FE-C0A1FC97E06C}" srcOrd="4" destOrd="0" presId="urn:microsoft.com/office/officeart/2005/8/layout/lProcess2"/>
    <dgm:cxn modelId="{260FF9C0-BE3E-4B14-A1ED-5A846A78EF22}" type="presParOf" srcId="{B640FB70-9ADB-4C38-85FE-C0A1FC97E06C}" destId="{0770212F-D09C-4FFE-BD80-ACA0ED828CFD}" srcOrd="0" destOrd="0" presId="urn:microsoft.com/office/officeart/2005/8/layout/lProcess2"/>
    <dgm:cxn modelId="{E50B6D81-235B-4D76-9EA4-F68DA3BC2CB0}" type="presParOf" srcId="{B640FB70-9ADB-4C38-85FE-C0A1FC97E06C}" destId="{B768E753-3D69-475C-89CD-764C66990ED4}" srcOrd="1" destOrd="0" presId="urn:microsoft.com/office/officeart/2005/8/layout/lProcess2"/>
    <dgm:cxn modelId="{5D577358-525F-4849-815D-29E7AB3B1BFF}" type="presParOf" srcId="{B640FB70-9ADB-4C38-85FE-C0A1FC97E06C}" destId="{4D1B7A96-1980-4B27-953C-DB00145E6FB6}" srcOrd="2" destOrd="0" presId="urn:microsoft.com/office/officeart/2005/8/layout/lProcess2"/>
    <dgm:cxn modelId="{F08445FE-F6B7-4C02-B81E-0D9C54BE0DF4}" type="presParOf" srcId="{4D1B7A96-1980-4B27-953C-DB00145E6FB6}" destId="{E4A7129E-58BE-43E1-BEFE-BBF4E7D107E9}" srcOrd="0" destOrd="0" presId="urn:microsoft.com/office/officeart/2005/8/layout/lProcess2"/>
    <dgm:cxn modelId="{BDC0BD4F-891E-4B19-A2C7-B2441B317B85}" type="presParOf" srcId="{E4A7129E-58BE-43E1-BEFE-BBF4E7D107E9}" destId="{A1F89DA8-B727-48DC-B9C5-EAAECE660597}" srcOrd="0" destOrd="0" presId="urn:microsoft.com/office/officeart/2005/8/layout/lProcess2"/>
    <dgm:cxn modelId="{DEB21708-C3AD-498D-9A56-99C85D82DA74}" type="presParOf" srcId="{E4A7129E-58BE-43E1-BEFE-BBF4E7D107E9}" destId="{5646F957-090A-4BAB-AF61-3D6A73AC04C7}" srcOrd="1" destOrd="0" presId="urn:microsoft.com/office/officeart/2005/8/layout/lProcess2"/>
    <dgm:cxn modelId="{E85A69C1-5169-4F88-80E8-50B1953590D5}" type="presParOf" srcId="{E4A7129E-58BE-43E1-BEFE-BBF4E7D107E9}" destId="{FA2DDD76-DEAC-47FD-A92A-994916FC8984}" srcOrd="2" destOrd="0" presId="urn:microsoft.com/office/officeart/2005/8/layout/lProcess2"/>
    <dgm:cxn modelId="{D7660BAC-A929-44F0-9741-DBE65B4C178C}" type="presParOf" srcId="{E4A7129E-58BE-43E1-BEFE-BBF4E7D107E9}" destId="{10B42A19-4734-4D0C-882C-BD8BC137EF6C}" srcOrd="3" destOrd="0" presId="urn:microsoft.com/office/officeart/2005/8/layout/lProcess2"/>
    <dgm:cxn modelId="{E3D1266E-41DF-4A9E-B280-88B7A61BDC4F}" type="presParOf" srcId="{E4A7129E-58BE-43E1-BEFE-BBF4E7D107E9}" destId="{97490123-3302-4305-8F1D-6B7A5E01C856}" srcOrd="4" destOrd="0" presId="urn:microsoft.com/office/officeart/2005/8/layout/lProcess2"/>
    <dgm:cxn modelId="{20F6333B-4166-4F20-BA9C-AC27873BA8AD}" type="presParOf" srcId="{6E473C43-5C21-4CDE-A2A8-95BC36353B61}" destId="{3C0C3D78-1557-46FC-9DE3-A4922979A0F8}" srcOrd="5" destOrd="0" presId="urn:microsoft.com/office/officeart/2005/8/layout/lProcess2"/>
    <dgm:cxn modelId="{4E8439E1-2FF4-42F2-8987-90A5C86B1203}" type="presParOf" srcId="{6E473C43-5C21-4CDE-A2A8-95BC36353B61}" destId="{E4D26BB8-3CB4-49BC-9FC9-B809DE9ADB0B}" srcOrd="6" destOrd="0" presId="urn:microsoft.com/office/officeart/2005/8/layout/lProcess2"/>
    <dgm:cxn modelId="{652B712A-826E-4266-A0F1-85462D2E12BA}" type="presParOf" srcId="{E4D26BB8-3CB4-49BC-9FC9-B809DE9ADB0B}" destId="{8E11D6B2-84CD-4AE2-9E8D-3FDF69D14049}" srcOrd="0" destOrd="0" presId="urn:microsoft.com/office/officeart/2005/8/layout/lProcess2"/>
    <dgm:cxn modelId="{82EC882E-3096-4B1B-A3BA-8B20EE55937C}" type="presParOf" srcId="{E4D26BB8-3CB4-49BC-9FC9-B809DE9ADB0B}" destId="{E004E2AD-67A7-480E-9498-130FE54038A6}" srcOrd="1" destOrd="0" presId="urn:microsoft.com/office/officeart/2005/8/layout/lProcess2"/>
    <dgm:cxn modelId="{2DB39692-DC9D-47DD-A8B3-880791157ECC}" type="presParOf" srcId="{E4D26BB8-3CB4-49BC-9FC9-B809DE9ADB0B}" destId="{DA8FE2BF-E01F-4CCD-87A8-788D5542D1E3}" srcOrd="2" destOrd="0" presId="urn:microsoft.com/office/officeart/2005/8/layout/lProcess2"/>
    <dgm:cxn modelId="{DAAEF75E-1264-4366-93AE-CD8CE3175BDF}" type="presParOf" srcId="{DA8FE2BF-E01F-4CCD-87A8-788D5542D1E3}" destId="{2F6A0C35-06CB-4ADF-8795-B99F9BC62508}" srcOrd="0" destOrd="0" presId="urn:microsoft.com/office/officeart/2005/8/layout/lProcess2"/>
    <dgm:cxn modelId="{6E3A5000-0A4C-4464-BB1E-FBD48D4D90EE}" type="presParOf" srcId="{2F6A0C35-06CB-4ADF-8795-B99F9BC62508}" destId="{7A681F12-C9A3-4267-ABDE-7763DE78237F}" srcOrd="0" destOrd="0" presId="urn:microsoft.com/office/officeart/2005/8/layout/lProcess2"/>
    <dgm:cxn modelId="{4275B926-D24F-42D6-B291-35B4E533B2AF}" type="presParOf" srcId="{2F6A0C35-06CB-4ADF-8795-B99F9BC62508}" destId="{44511700-04CA-43DC-9DC4-8F3E919F1AB6}" srcOrd="1" destOrd="0" presId="urn:microsoft.com/office/officeart/2005/8/layout/lProcess2"/>
    <dgm:cxn modelId="{40020B61-CB51-442F-892B-5DF902D5D80A}" type="presParOf" srcId="{2F6A0C35-06CB-4ADF-8795-B99F9BC62508}" destId="{5913BE48-2707-4E34-8566-41E88E59775B}" srcOrd="2" destOrd="0" presId="urn:microsoft.com/office/officeart/2005/8/layout/lProcess2"/>
    <dgm:cxn modelId="{7E1DBD63-F913-41AF-85D2-02B49811BCC8}" type="presParOf" srcId="{2F6A0C35-06CB-4ADF-8795-B99F9BC62508}" destId="{F0AEBA5E-58DE-4953-8E8C-B35AE98164F1}" srcOrd="3" destOrd="0" presId="urn:microsoft.com/office/officeart/2005/8/layout/lProcess2"/>
    <dgm:cxn modelId="{7C6735E8-B151-408E-AFD1-86913E973374}" type="presParOf" srcId="{2F6A0C35-06CB-4ADF-8795-B99F9BC62508}" destId="{E688BE0D-6EDF-450E-B082-22DC5F3FD325}" srcOrd="4" destOrd="0" presId="urn:microsoft.com/office/officeart/2005/8/layout/lProcess2"/>
    <dgm:cxn modelId="{37737D86-52B3-4F14-87F2-86C839C8E863}" type="presParOf" srcId="{2F6A0C35-06CB-4ADF-8795-B99F9BC62508}" destId="{B272EDBC-EBE9-403E-A879-F277A0691DE0}" srcOrd="5" destOrd="0" presId="urn:microsoft.com/office/officeart/2005/8/layout/lProcess2"/>
    <dgm:cxn modelId="{8388B4A5-2334-49BB-9D07-3DB368490265}" type="presParOf" srcId="{2F6A0C35-06CB-4ADF-8795-B99F9BC62508}" destId="{211D48A7-D936-447C-B250-FC8872896DAC}" srcOrd="6" destOrd="0" presId="urn:microsoft.com/office/officeart/2005/8/layout/lProcess2"/>
    <dgm:cxn modelId="{BA601115-6DE1-452A-A09F-E72DBF60D90B}" type="presParOf" srcId="{2F6A0C35-06CB-4ADF-8795-B99F9BC62508}" destId="{1C98E74F-F99E-4815-AEE9-E0704706C91D}" srcOrd="7" destOrd="0" presId="urn:microsoft.com/office/officeart/2005/8/layout/lProcess2"/>
    <dgm:cxn modelId="{4DC48D31-FBDD-46D5-96F3-6CCCDFD09500}" type="presParOf" srcId="{2F6A0C35-06CB-4ADF-8795-B99F9BC62508}" destId="{CEA3CBE5-17E9-44CA-9E9E-E653E7F15768}" srcOrd="8" destOrd="0" presId="urn:microsoft.com/office/officeart/2005/8/layout/lProcess2"/>
    <dgm:cxn modelId="{D96CF64E-DD16-4402-A2BE-4A91EA50E3A7}" type="presParOf" srcId="{6E473C43-5C21-4CDE-A2A8-95BC36353B61}" destId="{88096EBB-C36C-4AE7-9DD8-021B2A7B1DDF}" srcOrd="7" destOrd="0" presId="urn:microsoft.com/office/officeart/2005/8/layout/lProcess2"/>
    <dgm:cxn modelId="{8A0C4334-A860-4EDE-9195-A1FC9F33C330}" type="presParOf" srcId="{6E473C43-5C21-4CDE-A2A8-95BC36353B61}" destId="{144B0B12-EB3A-4E07-ABEF-332C773FB266}" srcOrd="8" destOrd="0" presId="urn:microsoft.com/office/officeart/2005/8/layout/lProcess2"/>
    <dgm:cxn modelId="{AA98BB17-C7F4-4C4F-A5DF-09261BB1CDE1}" type="presParOf" srcId="{144B0B12-EB3A-4E07-ABEF-332C773FB266}" destId="{0BCA95E8-8AC8-4BCA-96FE-A6B08435D4CB}" srcOrd="0" destOrd="0" presId="urn:microsoft.com/office/officeart/2005/8/layout/lProcess2"/>
    <dgm:cxn modelId="{689394AD-E1DF-4224-A9BC-0F6928601DEF}" type="presParOf" srcId="{144B0B12-EB3A-4E07-ABEF-332C773FB266}" destId="{D0EA80E0-15B5-4D94-AD82-49E83FF2204C}" srcOrd="1" destOrd="0" presId="urn:microsoft.com/office/officeart/2005/8/layout/lProcess2"/>
    <dgm:cxn modelId="{A7C99BD5-F69F-49DF-A651-F43F57F06854}" type="presParOf" srcId="{144B0B12-EB3A-4E07-ABEF-332C773FB266}" destId="{5A20D684-D74E-42FC-AE62-7A8C19296099}" srcOrd="2" destOrd="0" presId="urn:microsoft.com/office/officeart/2005/8/layout/lProcess2"/>
    <dgm:cxn modelId="{4E0DAAA8-CA42-4622-9172-7D335175DEF1}" type="presParOf" srcId="{5A20D684-D74E-42FC-AE62-7A8C19296099}" destId="{DFAB6905-7C6B-41F1-9121-45F654942070}" srcOrd="0" destOrd="0" presId="urn:microsoft.com/office/officeart/2005/8/layout/lProcess2"/>
    <dgm:cxn modelId="{24FFAF80-8384-4B28-942C-2D711791FBCB}" type="presParOf" srcId="{DFAB6905-7C6B-41F1-9121-45F654942070}" destId="{9EE1AB61-5480-4176-BC51-A9DFFEAC40E7}" srcOrd="0" destOrd="0" presId="urn:microsoft.com/office/officeart/2005/8/layout/lProcess2"/>
    <dgm:cxn modelId="{8ADD5FE3-449A-4337-9F12-85DD0EBB0FB6}" type="presParOf" srcId="{DFAB6905-7C6B-41F1-9121-45F654942070}" destId="{1184EA91-FE1C-4AC9-A316-FA1C8001F63A}" srcOrd="1" destOrd="0" presId="urn:microsoft.com/office/officeart/2005/8/layout/lProcess2"/>
    <dgm:cxn modelId="{6012CC5E-EE38-43BB-8A48-F281940A1C86}" type="presParOf" srcId="{DFAB6905-7C6B-41F1-9121-45F654942070}" destId="{314EC122-77BD-4855-84C8-23086C5C3E9C}" srcOrd="2" destOrd="0" presId="urn:microsoft.com/office/officeart/2005/8/layout/lProcess2"/>
    <dgm:cxn modelId="{6D1B360B-9839-4D2B-8248-7E4C45476A42}" type="presParOf" srcId="{DFAB6905-7C6B-41F1-9121-45F654942070}" destId="{F2F57E03-CDE1-4BA9-BBBE-C637EF2049AA}" srcOrd="3" destOrd="0" presId="urn:microsoft.com/office/officeart/2005/8/layout/lProcess2"/>
    <dgm:cxn modelId="{ED488681-C48A-4188-9B8A-7E4CCEF041E6}" type="presParOf" srcId="{DFAB6905-7C6B-41F1-9121-45F654942070}" destId="{45D0637B-988E-4087-8923-65CC211C5481}" srcOrd="4" destOrd="0" presId="urn:microsoft.com/office/officeart/2005/8/layout/lProcess2"/>
    <dgm:cxn modelId="{B40870D2-91EC-419E-92A1-C5633072E872}" type="presParOf" srcId="{DFAB6905-7C6B-41F1-9121-45F654942070}" destId="{E0796977-857C-40EB-AC8E-6DD22FC18EC2}" srcOrd="5" destOrd="0" presId="urn:microsoft.com/office/officeart/2005/8/layout/lProcess2"/>
    <dgm:cxn modelId="{59989202-BF48-43C9-8303-B50499EDB931}" type="presParOf" srcId="{DFAB6905-7C6B-41F1-9121-45F654942070}" destId="{97B351A0-58A3-4786-849A-3AFE863B5E8C}" srcOrd="6" destOrd="0" presId="urn:microsoft.com/office/officeart/2005/8/layout/lProcess2"/>
    <dgm:cxn modelId="{BEAD9D6A-D725-435D-B0F8-06D3FAE9E0AC}" type="presParOf" srcId="{DFAB6905-7C6B-41F1-9121-45F654942070}" destId="{9CEA8239-409C-44A0-8A12-5D2F9717417C}" srcOrd="7" destOrd="0" presId="urn:microsoft.com/office/officeart/2005/8/layout/lProcess2"/>
    <dgm:cxn modelId="{212484E3-53DB-4BEC-92F4-1758756A1050}" type="presParOf" srcId="{DFAB6905-7C6B-41F1-9121-45F654942070}" destId="{AD3A5A5B-91AD-4DED-A83F-FD04736C8AB6}" srcOrd="8" destOrd="0" presId="urn:microsoft.com/office/officeart/2005/8/layout/lProcess2"/>
    <dgm:cxn modelId="{84470C50-CD0F-4CF1-A8AB-493C60214E02}" type="presParOf" srcId="{6E473C43-5C21-4CDE-A2A8-95BC36353B61}" destId="{1FF814A4-C95C-4245-BC88-610D56D7075D}" srcOrd="9" destOrd="0" presId="urn:microsoft.com/office/officeart/2005/8/layout/lProcess2"/>
    <dgm:cxn modelId="{0ABE5479-27D6-49E8-A1D2-59F4A10B6AC2}" type="presParOf" srcId="{6E473C43-5C21-4CDE-A2A8-95BC36353B61}" destId="{2603B411-2D89-4CC8-AE57-8E39F7EA1BF3}" srcOrd="10" destOrd="0" presId="urn:microsoft.com/office/officeart/2005/8/layout/lProcess2"/>
    <dgm:cxn modelId="{B56939A6-B9B6-4B89-A748-66B84FC74359}" type="presParOf" srcId="{2603B411-2D89-4CC8-AE57-8E39F7EA1BF3}" destId="{B925035E-B496-47F1-BA67-6B105C5DF381}" srcOrd="0" destOrd="0" presId="urn:microsoft.com/office/officeart/2005/8/layout/lProcess2"/>
    <dgm:cxn modelId="{BCEE0331-BA57-448A-9E6E-5ED22280B493}" type="presParOf" srcId="{2603B411-2D89-4CC8-AE57-8E39F7EA1BF3}" destId="{3022F3F5-C585-4579-96B0-D30940E11B3D}" srcOrd="1" destOrd="0" presId="urn:microsoft.com/office/officeart/2005/8/layout/lProcess2"/>
    <dgm:cxn modelId="{50F77E79-9433-45C1-A2D7-2B04AF39E869}" type="presParOf" srcId="{2603B411-2D89-4CC8-AE57-8E39F7EA1BF3}" destId="{E7FEADCC-1AB7-4666-95EB-B386F9CA87B8}" srcOrd="2" destOrd="0" presId="urn:microsoft.com/office/officeart/2005/8/layout/lProcess2"/>
    <dgm:cxn modelId="{86E7B9F8-116D-4872-8804-D303086DC267}" type="presParOf" srcId="{E7FEADCC-1AB7-4666-95EB-B386F9CA87B8}" destId="{EB735513-CF29-45A0-A992-BAAD027D173E}" srcOrd="0" destOrd="0" presId="urn:microsoft.com/office/officeart/2005/8/layout/lProcess2"/>
    <dgm:cxn modelId="{65FD8E36-9ACE-4DB1-B898-76691909B137}" type="presParOf" srcId="{EB735513-CF29-45A0-A992-BAAD027D173E}" destId="{C50076AF-E78D-417E-8F4F-4D2B7FFD325F}" srcOrd="0" destOrd="0" presId="urn:microsoft.com/office/officeart/2005/8/layout/lProcess2"/>
    <dgm:cxn modelId="{6D9F4A9A-7B08-440B-BD10-B0736529C426}" type="presParOf" srcId="{EB735513-CF29-45A0-A992-BAAD027D173E}" destId="{76642049-9AE0-4B01-A837-88C0492A4738}" srcOrd="1" destOrd="0" presId="urn:microsoft.com/office/officeart/2005/8/layout/lProcess2"/>
    <dgm:cxn modelId="{800165DF-A5FA-44C7-8BFA-CC454F565A05}" type="presParOf" srcId="{EB735513-CF29-45A0-A992-BAAD027D173E}" destId="{EB61D1DC-D5B2-4912-ADFC-3A006F1A9CD1}" srcOrd="2" destOrd="0" presId="urn:microsoft.com/office/officeart/2005/8/layout/lProcess2"/>
    <dgm:cxn modelId="{C8881BA8-B630-4C1E-AF91-9D00421478BA}" type="presParOf" srcId="{EB735513-CF29-45A0-A992-BAAD027D173E}" destId="{E495AF3B-A06A-469B-998B-86B84C42571F}" srcOrd="3" destOrd="0" presId="urn:microsoft.com/office/officeart/2005/8/layout/lProcess2"/>
    <dgm:cxn modelId="{2D97D68C-4573-40D6-A677-7B1D6CACF770}" type="presParOf" srcId="{EB735513-CF29-45A0-A992-BAAD027D173E}" destId="{51B0809A-B755-4628-A4CA-1422988C4E17}" srcOrd="4" destOrd="0" presId="urn:microsoft.com/office/officeart/2005/8/layout/lProcess2"/>
    <dgm:cxn modelId="{1B65A5F6-072F-4548-B870-B1E1A3E89823}" type="presParOf" srcId="{EB735513-CF29-45A0-A992-BAAD027D173E}" destId="{7213E9CD-395D-4CB8-8B7E-BEE8380596EE}" srcOrd="5" destOrd="0" presId="urn:microsoft.com/office/officeart/2005/8/layout/lProcess2"/>
    <dgm:cxn modelId="{EE201F5B-5193-4C2A-83F9-E8234BCAA5CD}" type="presParOf" srcId="{EB735513-CF29-45A0-A992-BAAD027D173E}" destId="{236B7FA9-EA06-46DE-ABC7-CF4BE47CE210}"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8CB8-454D-4B74-A757-A4EC27E3191C}">
      <dsp:nvSpPr>
        <dsp:cNvPr id="0" name=""/>
        <dsp:cNvSpPr/>
      </dsp:nvSpPr>
      <dsp:spPr>
        <a:xfrm>
          <a:off x="4225" y="0"/>
          <a:ext cx="1669201" cy="40780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smtClean="0"/>
            <a:t>Sehbeeinträch-tigung, Blindheit</a:t>
          </a:r>
          <a:endParaRPr lang="de-DE" sz="1400" b="1" kern="1200" dirty="0"/>
        </a:p>
      </dsp:txBody>
      <dsp:txXfrm>
        <a:off x="4225" y="0"/>
        <a:ext cx="1669201" cy="1223402"/>
      </dsp:txXfrm>
    </dsp:sp>
    <dsp:sp modelId="{B0FDAEBD-47ED-4AE0-94FC-01C236A02625}">
      <dsp:nvSpPr>
        <dsp:cNvPr id="0" name=""/>
        <dsp:cNvSpPr/>
      </dsp:nvSpPr>
      <dsp:spPr>
        <a:xfrm>
          <a:off x="171145" y="1223502"/>
          <a:ext cx="1335361" cy="594079"/>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smtClean="0"/>
            <a:t>Farbkontraste</a:t>
          </a:r>
          <a:endParaRPr lang="de-DE" sz="1400" kern="1200" dirty="0"/>
        </a:p>
      </dsp:txBody>
      <dsp:txXfrm>
        <a:off x="188545" y="1240902"/>
        <a:ext cx="1300561" cy="559279"/>
      </dsp:txXfrm>
    </dsp:sp>
    <dsp:sp modelId="{43882711-F634-491E-BA14-8F72980AE3BD}">
      <dsp:nvSpPr>
        <dsp:cNvPr id="0" name=""/>
        <dsp:cNvSpPr/>
      </dsp:nvSpPr>
      <dsp:spPr>
        <a:xfrm>
          <a:off x="171145" y="1908978"/>
          <a:ext cx="1335361" cy="594079"/>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smtClean="0"/>
            <a:t>Blendempfind-</a:t>
          </a:r>
          <a:br>
            <a:rPr lang="de-DE" sz="1400" kern="1200" dirty="0" smtClean="0"/>
          </a:br>
          <a:r>
            <a:rPr lang="de-DE" sz="1400" kern="1200" dirty="0" err="1" smtClean="0"/>
            <a:t>lichkeit</a:t>
          </a:r>
          <a:endParaRPr lang="de-DE" sz="1400" kern="1200" dirty="0"/>
        </a:p>
      </dsp:txBody>
      <dsp:txXfrm>
        <a:off x="188545" y="1926378"/>
        <a:ext cx="1300561" cy="559279"/>
      </dsp:txXfrm>
    </dsp:sp>
    <dsp:sp modelId="{E16A1283-C9E7-47AC-97CA-93AB2293EAAD}">
      <dsp:nvSpPr>
        <dsp:cNvPr id="0" name=""/>
        <dsp:cNvSpPr/>
      </dsp:nvSpPr>
      <dsp:spPr>
        <a:xfrm>
          <a:off x="171145" y="2594454"/>
          <a:ext cx="1335361" cy="594079"/>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smtClean="0"/>
            <a:t>Vergrößerungs-bedarf</a:t>
          </a:r>
          <a:endParaRPr lang="de-DE" sz="1400" kern="1200" dirty="0"/>
        </a:p>
      </dsp:txBody>
      <dsp:txXfrm>
        <a:off x="188545" y="2611854"/>
        <a:ext cx="1300561" cy="559279"/>
      </dsp:txXfrm>
    </dsp:sp>
    <dsp:sp modelId="{1CB6F299-D70E-42F9-BA01-413ABF0CFCF6}">
      <dsp:nvSpPr>
        <dsp:cNvPr id="0" name=""/>
        <dsp:cNvSpPr/>
      </dsp:nvSpPr>
      <dsp:spPr>
        <a:xfrm>
          <a:off x="171145" y="3279929"/>
          <a:ext cx="1335361" cy="594079"/>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smtClean="0"/>
            <a:t>Sprach- oder Braille-Ausgabe</a:t>
          </a:r>
          <a:endParaRPr lang="de-DE" sz="1400" kern="1200" dirty="0"/>
        </a:p>
      </dsp:txBody>
      <dsp:txXfrm>
        <a:off x="188545" y="3297329"/>
        <a:ext cx="1300561" cy="559279"/>
      </dsp:txXfrm>
    </dsp:sp>
    <dsp:sp modelId="{1C16B182-2C76-4E58-8512-0544FD379A14}">
      <dsp:nvSpPr>
        <dsp:cNvPr id="0" name=""/>
        <dsp:cNvSpPr/>
      </dsp:nvSpPr>
      <dsp:spPr>
        <a:xfrm>
          <a:off x="1798616" y="0"/>
          <a:ext cx="1669201" cy="40780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smtClean="0"/>
            <a:t>Hörbeeinträch-tigung, Gehörlosigkeit</a:t>
          </a:r>
          <a:endParaRPr lang="de-DE" sz="1400" b="1" kern="1200" dirty="0"/>
        </a:p>
      </dsp:txBody>
      <dsp:txXfrm>
        <a:off x="1798616" y="0"/>
        <a:ext cx="1669201" cy="1223402"/>
      </dsp:txXfrm>
    </dsp:sp>
    <dsp:sp modelId="{BF1B2418-BB84-4CE1-9826-F5ED3A9A681B}">
      <dsp:nvSpPr>
        <dsp:cNvPr id="0" name=""/>
        <dsp:cNvSpPr/>
      </dsp:nvSpPr>
      <dsp:spPr>
        <a:xfrm>
          <a:off x="1965536" y="1223402"/>
          <a:ext cx="1335361" cy="2650705"/>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smtClean="0"/>
            <a:t>Alternative für Sprache, Ton</a:t>
          </a:r>
          <a:endParaRPr lang="de-DE" sz="1400" kern="1200" dirty="0"/>
        </a:p>
      </dsp:txBody>
      <dsp:txXfrm>
        <a:off x="2004647" y="1262513"/>
        <a:ext cx="1257139" cy="2572483"/>
      </dsp:txXfrm>
    </dsp:sp>
    <dsp:sp modelId="{0770212F-D09C-4FFE-BD80-ACA0ED828CFD}">
      <dsp:nvSpPr>
        <dsp:cNvPr id="0" name=""/>
        <dsp:cNvSpPr/>
      </dsp:nvSpPr>
      <dsp:spPr>
        <a:xfrm>
          <a:off x="3593007" y="0"/>
          <a:ext cx="1669201" cy="4078009"/>
        </a:xfrm>
        <a:prstGeom prst="roundRect">
          <a:avLst>
            <a:gd name="adj" fmla="val 10000"/>
          </a:avLst>
        </a:prstGeom>
        <a:solidFill>
          <a:srgbClr val="D2DEEF"/>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smtClean="0"/>
            <a:t>motorische Beeinträchtigung</a:t>
          </a:r>
          <a:endParaRPr lang="de-DE" sz="1400" b="1" kern="1200" dirty="0"/>
        </a:p>
      </dsp:txBody>
      <dsp:txXfrm>
        <a:off x="3593007" y="0"/>
        <a:ext cx="1669201" cy="1223402"/>
      </dsp:txXfrm>
    </dsp:sp>
    <dsp:sp modelId="{A1F89DA8-B727-48DC-B9C5-EAAECE660597}">
      <dsp:nvSpPr>
        <dsp:cNvPr id="0" name=""/>
        <dsp:cNvSpPr/>
      </dsp:nvSpPr>
      <dsp:spPr>
        <a:xfrm>
          <a:off x="3759927" y="1223751"/>
          <a:ext cx="1335361" cy="801165"/>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smtClean="0"/>
            <a:t>Größe, Platz</a:t>
          </a:r>
          <a:br>
            <a:rPr lang="de-DE" sz="1400" kern="1200" dirty="0" smtClean="0"/>
          </a:br>
          <a:r>
            <a:rPr lang="de-DE" sz="1400" kern="1200" dirty="0" smtClean="0"/>
            <a:t>und Zeit</a:t>
          </a:r>
          <a:endParaRPr lang="de-DE" sz="1400" kern="1200" dirty="0"/>
        </a:p>
      </dsp:txBody>
      <dsp:txXfrm>
        <a:off x="3783392" y="1247216"/>
        <a:ext cx="1288431" cy="754235"/>
      </dsp:txXfrm>
    </dsp:sp>
    <dsp:sp modelId="{FA2DDD76-DEAC-47FD-A92A-994916FC8984}">
      <dsp:nvSpPr>
        <dsp:cNvPr id="0" name=""/>
        <dsp:cNvSpPr/>
      </dsp:nvSpPr>
      <dsp:spPr>
        <a:xfrm>
          <a:off x="3759927" y="2148172"/>
          <a:ext cx="1335361" cy="801165"/>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smtClean="0"/>
            <a:t>Alternative für Mausbedienung</a:t>
          </a:r>
          <a:endParaRPr lang="de-DE" sz="1400" kern="1200" dirty="0"/>
        </a:p>
      </dsp:txBody>
      <dsp:txXfrm>
        <a:off x="3783392" y="2171637"/>
        <a:ext cx="1288431" cy="754235"/>
      </dsp:txXfrm>
    </dsp:sp>
    <dsp:sp modelId="{97490123-3302-4305-8F1D-6B7A5E01C856}">
      <dsp:nvSpPr>
        <dsp:cNvPr id="0" name=""/>
        <dsp:cNvSpPr/>
      </dsp:nvSpPr>
      <dsp:spPr>
        <a:xfrm>
          <a:off x="3759927" y="3072594"/>
          <a:ext cx="1335361" cy="801165"/>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smtClean="0"/>
            <a:t>Sprach-steuerung</a:t>
          </a:r>
          <a:endParaRPr lang="de-DE" sz="1400" kern="1200" dirty="0"/>
        </a:p>
      </dsp:txBody>
      <dsp:txXfrm>
        <a:off x="3783392" y="3096059"/>
        <a:ext cx="1288431" cy="754235"/>
      </dsp:txXfrm>
    </dsp:sp>
    <dsp:sp modelId="{8E11D6B2-84CD-4AE2-9E8D-3FDF69D14049}">
      <dsp:nvSpPr>
        <dsp:cNvPr id="0" name=""/>
        <dsp:cNvSpPr/>
      </dsp:nvSpPr>
      <dsp:spPr>
        <a:xfrm>
          <a:off x="5424338" y="0"/>
          <a:ext cx="1669201" cy="4078009"/>
        </a:xfrm>
        <a:prstGeom prst="roundRect">
          <a:avLst>
            <a:gd name="adj" fmla="val 10000"/>
          </a:avLst>
        </a:prstGeom>
        <a:solidFill>
          <a:srgbClr val="D2DEEF"/>
        </a:solidFill>
        <a:ln>
          <a:solidFill>
            <a:srgbClr val="D2DEEF"/>
          </a:solid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smtClean="0"/>
            <a:t>Autismus-Spektrum, Teilleistungsstörung, chronische Krankheiten</a:t>
          </a:r>
          <a:endParaRPr lang="de-DE" sz="1400" b="1" kern="1200" dirty="0"/>
        </a:p>
      </dsp:txBody>
      <dsp:txXfrm>
        <a:off x="5424338" y="0"/>
        <a:ext cx="1669201" cy="1223402"/>
      </dsp:txXfrm>
    </dsp:sp>
    <dsp:sp modelId="{7A681F12-C9A3-4267-ABDE-7763DE78237F}">
      <dsp:nvSpPr>
        <dsp:cNvPr id="0" name=""/>
        <dsp:cNvSpPr/>
      </dsp:nvSpPr>
      <dsp:spPr>
        <a:xfrm>
          <a:off x="5554319" y="1224174"/>
          <a:ext cx="1335361" cy="471768"/>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de-DE" sz="1200" kern="1200" dirty="0" smtClean="0"/>
            <a:t>schnelle Orientierung, </a:t>
          </a:r>
          <a:br>
            <a:rPr lang="de-DE" sz="1200" kern="1200" dirty="0" smtClean="0"/>
          </a:br>
          <a:r>
            <a:rPr lang="de-DE" sz="1200" kern="1200" dirty="0" smtClean="0"/>
            <a:t>klare Struktur</a:t>
          </a:r>
          <a:endParaRPr lang="de-DE" sz="1200" kern="1200" dirty="0"/>
        </a:p>
      </dsp:txBody>
      <dsp:txXfrm>
        <a:off x="5568137" y="1237992"/>
        <a:ext cx="1307725" cy="444132"/>
      </dsp:txXfrm>
    </dsp:sp>
    <dsp:sp modelId="{5913BE48-2707-4E34-8566-41E88E59775B}">
      <dsp:nvSpPr>
        <dsp:cNvPr id="0" name=""/>
        <dsp:cNvSpPr/>
      </dsp:nvSpPr>
      <dsp:spPr>
        <a:xfrm>
          <a:off x="5554319" y="1768522"/>
          <a:ext cx="1335361" cy="471768"/>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smtClean="0"/>
            <a:t>intuitive Bedienung</a:t>
          </a:r>
          <a:endParaRPr lang="de-DE" sz="1400" kern="1200" dirty="0"/>
        </a:p>
      </dsp:txBody>
      <dsp:txXfrm>
        <a:off x="5568137" y="1782340"/>
        <a:ext cx="1307725" cy="444132"/>
      </dsp:txXfrm>
    </dsp:sp>
    <dsp:sp modelId="{E688BE0D-6EDF-450E-B082-22DC5F3FD325}">
      <dsp:nvSpPr>
        <dsp:cNvPr id="0" name=""/>
        <dsp:cNvSpPr/>
      </dsp:nvSpPr>
      <dsp:spPr>
        <a:xfrm>
          <a:off x="5554319" y="2312871"/>
          <a:ext cx="1335361" cy="471768"/>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smtClean="0"/>
            <a:t>Lesbarkeit</a:t>
          </a:r>
          <a:endParaRPr lang="de-DE" sz="1400" kern="1200" dirty="0"/>
        </a:p>
      </dsp:txBody>
      <dsp:txXfrm>
        <a:off x="5568137" y="2326689"/>
        <a:ext cx="1307725" cy="444132"/>
      </dsp:txXfrm>
    </dsp:sp>
    <dsp:sp modelId="{211D48A7-D936-447C-B250-FC8872896DAC}">
      <dsp:nvSpPr>
        <dsp:cNvPr id="0" name=""/>
        <dsp:cNvSpPr/>
      </dsp:nvSpPr>
      <dsp:spPr>
        <a:xfrm>
          <a:off x="5554319" y="2857219"/>
          <a:ext cx="1335361" cy="471768"/>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smtClean="0"/>
            <a:t>Verständlichkeit</a:t>
          </a:r>
          <a:endParaRPr lang="de-DE" sz="1400" kern="1200" dirty="0"/>
        </a:p>
      </dsp:txBody>
      <dsp:txXfrm>
        <a:off x="5568137" y="2871037"/>
        <a:ext cx="1307725" cy="444132"/>
      </dsp:txXfrm>
    </dsp:sp>
    <dsp:sp modelId="{CEA3CBE5-17E9-44CA-9E9E-E653E7F15768}">
      <dsp:nvSpPr>
        <dsp:cNvPr id="0" name=""/>
        <dsp:cNvSpPr/>
      </dsp:nvSpPr>
      <dsp:spPr>
        <a:xfrm>
          <a:off x="5554319" y="3401568"/>
          <a:ext cx="1335361" cy="471768"/>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smtClean="0"/>
            <a:t>Sprachausgabe</a:t>
          </a:r>
          <a:endParaRPr lang="de-DE" sz="1400" kern="1200" dirty="0"/>
        </a:p>
      </dsp:txBody>
      <dsp:txXfrm>
        <a:off x="5568137" y="3415386"/>
        <a:ext cx="1307725" cy="444132"/>
      </dsp:txXfrm>
    </dsp:sp>
    <dsp:sp modelId="{0BCA95E8-8AC8-4BCA-96FE-A6B08435D4CB}">
      <dsp:nvSpPr>
        <dsp:cNvPr id="0" name=""/>
        <dsp:cNvSpPr/>
      </dsp:nvSpPr>
      <dsp:spPr>
        <a:xfrm>
          <a:off x="7181790" y="0"/>
          <a:ext cx="1669201" cy="4078009"/>
        </a:xfrm>
        <a:prstGeom prst="roundRect">
          <a:avLst>
            <a:gd name="adj" fmla="val 10000"/>
          </a:avLst>
        </a:prstGeom>
        <a:solidFill>
          <a:srgbClr val="D2DEEF"/>
        </a:solidFill>
        <a:ln>
          <a:solidFill>
            <a:srgbClr val="D2DEEF"/>
          </a:solid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b="1" kern="1200" dirty="0" smtClean="0"/>
            <a:t>temporäre Beeinträchtigungen</a:t>
          </a:r>
          <a:endParaRPr lang="de-DE" sz="1500" b="1" kern="1200" dirty="0"/>
        </a:p>
      </dsp:txBody>
      <dsp:txXfrm>
        <a:off x="7181790" y="0"/>
        <a:ext cx="1669201" cy="1223402"/>
      </dsp:txXfrm>
    </dsp:sp>
    <dsp:sp modelId="{9EE1AB61-5480-4176-BC51-A9DFFEAC40E7}">
      <dsp:nvSpPr>
        <dsp:cNvPr id="0" name=""/>
        <dsp:cNvSpPr/>
      </dsp:nvSpPr>
      <dsp:spPr>
        <a:xfrm>
          <a:off x="7348710" y="1224174"/>
          <a:ext cx="1335361" cy="471768"/>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smtClean="0"/>
            <a:t>Alternativen für Mausbedienung</a:t>
          </a:r>
          <a:endParaRPr lang="de-DE" sz="1400" kern="1200" dirty="0"/>
        </a:p>
      </dsp:txBody>
      <dsp:txXfrm>
        <a:off x="7362528" y="1237992"/>
        <a:ext cx="1307725" cy="444132"/>
      </dsp:txXfrm>
    </dsp:sp>
    <dsp:sp modelId="{314EC122-77BD-4855-84C8-23086C5C3E9C}">
      <dsp:nvSpPr>
        <dsp:cNvPr id="0" name=""/>
        <dsp:cNvSpPr/>
      </dsp:nvSpPr>
      <dsp:spPr>
        <a:xfrm>
          <a:off x="7348710" y="1768522"/>
          <a:ext cx="1335361" cy="471768"/>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smtClean="0"/>
            <a:t>Sprachausgabe/</a:t>
          </a:r>
          <a:br>
            <a:rPr lang="de-DE" sz="1400" kern="1200" dirty="0" smtClean="0"/>
          </a:br>
          <a:r>
            <a:rPr lang="de-DE" sz="1400" kern="1200" dirty="0" smtClean="0"/>
            <a:t>-eingabe</a:t>
          </a:r>
          <a:endParaRPr lang="de-DE" sz="1400" kern="1200" dirty="0"/>
        </a:p>
      </dsp:txBody>
      <dsp:txXfrm>
        <a:off x="7362528" y="1782340"/>
        <a:ext cx="1307725" cy="444132"/>
      </dsp:txXfrm>
    </dsp:sp>
    <dsp:sp modelId="{45D0637B-988E-4087-8923-65CC211C5481}">
      <dsp:nvSpPr>
        <dsp:cNvPr id="0" name=""/>
        <dsp:cNvSpPr/>
      </dsp:nvSpPr>
      <dsp:spPr>
        <a:xfrm>
          <a:off x="7348710" y="2312871"/>
          <a:ext cx="1335361" cy="471768"/>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de-DE" sz="1200" kern="1200" dirty="0" smtClean="0"/>
            <a:t>schnelle Orientierung, </a:t>
          </a:r>
          <a:br>
            <a:rPr lang="de-DE" sz="1200" kern="1200" dirty="0" smtClean="0"/>
          </a:br>
          <a:r>
            <a:rPr lang="de-DE" sz="1200" kern="1200" dirty="0" smtClean="0"/>
            <a:t>klare Struktur</a:t>
          </a:r>
          <a:endParaRPr lang="de-DE" sz="1200" kern="1200" dirty="0"/>
        </a:p>
      </dsp:txBody>
      <dsp:txXfrm>
        <a:off x="7362528" y="2326689"/>
        <a:ext cx="1307725" cy="444132"/>
      </dsp:txXfrm>
    </dsp:sp>
    <dsp:sp modelId="{97B351A0-58A3-4786-849A-3AFE863B5E8C}">
      <dsp:nvSpPr>
        <dsp:cNvPr id="0" name=""/>
        <dsp:cNvSpPr/>
      </dsp:nvSpPr>
      <dsp:spPr>
        <a:xfrm>
          <a:off x="7348710" y="2857219"/>
          <a:ext cx="1335361" cy="471768"/>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smtClean="0"/>
            <a:t>intuitive Bedienung</a:t>
          </a:r>
          <a:endParaRPr lang="de-DE" sz="1400" kern="1200" dirty="0"/>
        </a:p>
      </dsp:txBody>
      <dsp:txXfrm>
        <a:off x="7362528" y="2871037"/>
        <a:ext cx="1307725" cy="444132"/>
      </dsp:txXfrm>
    </dsp:sp>
    <dsp:sp modelId="{AD3A5A5B-91AD-4DED-A83F-FD04736C8AB6}">
      <dsp:nvSpPr>
        <dsp:cNvPr id="0" name=""/>
        <dsp:cNvSpPr/>
      </dsp:nvSpPr>
      <dsp:spPr>
        <a:xfrm>
          <a:off x="7348710" y="3401568"/>
          <a:ext cx="1335361" cy="471768"/>
        </a:xfrm>
        <a:prstGeom prst="roundRect">
          <a:avLst>
            <a:gd name="adj" fmla="val 10000"/>
          </a:avLst>
        </a:prstGeom>
        <a:solidFill>
          <a:srgbClr val="003057"/>
        </a:solidFill>
        <a:ln w="12700" cap="flat" cmpd="sng" algn="ctr">
          <a:solidFill>
            <a:srgbClr val="00305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smtClean="0"/>
            <a:t>Verständlichkeit, Lesbarkeit</a:t>
          </a:r>
          <a:endParaRPr lang="de-DE" sz="1400" kern="1200" dirty="0"/>
        </a:p>
      </dsp:txBody>
      <dsp:txXfrm>
        <a:off x="7362528" y="3415386"/>
        <a:ext cx="1307725" cy="444132"/>
      </dsp:txXfrm>
    </dsp:sp>
    <dsp:sp modelId="{B925035E-B496-47F1-BA67-6B105C5DF381}">
      <dsp:nvSpPr>
        <dsp:cNvPr id="0" name=""/>
        <dsp:cNvSpPr/>
      </dsp:nvSpPr>
      <dsp:spPr>
        <a:xfrm>
          <a:off x="8976181" y="0"/>
          <a:ext cx="1669201" cy="4078009"/>
        </a:xfrm>
        <a:prstGeom prst="roundRect">
          <a:avLst>
            <a:gd name="adj" fmla="val 10000"/>
          </a:avLst>
        </a:prstGeom>
        <a:solidFill>
          <a:srgbClr val="D2DEEF"/>
        </a:solidFill>
        <a:ln>
          <a:solidFill>
            <a:srgbClr val="D2DEEF"/>
          </a:solid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b="1" kern="1200" dirty="0" smtClean="0"/>
            <a:t>Alle</a:t>
          </a:r>
          <a:endParaRPr lang="de-DE" sz="1500" b="1" kern="1200" dirty="0"/>
        </a:p>
      </dsp:txBody>
      <dsp:txXfrm>
        <a:off x="8976181" y="0"/>
        <a:ext cx="1669201" cy="1223402"/>
      </dsp:txXfrm>
    </dsp:sp>
    <dsp:sp modelId="{C50076AF-E78D-417E-8F4F-4D2B7FFD325F}">
      <dsp:nvSpPr>
        <dsp:cNvPr id="0" name=""/>
        <dsp:cNvSpPr/>
      </dsp:nvSpPr>
      <dsp:spPr>
        <a:xfrm>
          <a:off x="9143101" y="1223502"/>
          <a:ext cx="1335361" cy="594079"/>
        </a:xfrm>
        <a:prstGeom prst="roundRect">
          <a:avLst>
            <a:gd name="adj" fmla="val 10000"/>
          </a:avLst>
        </a:prstGeom>
        <a:solidFill>
          <a:srgbClr val="003057"/>
        </a:solidFill>
        <a:ln w="12700" cap="flat" cmpd="sng" algn="ctr">
          <a:solidFill>
            <a:srgbClr val="D2DEE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de-DE" sz="1100" kern="1200" dirty="0" smtClean="0"/>
            <a:t>Leise/laute </a:t>
          </a:r>
          <a:br>
            <a:rPr lang="de-DE" sz="1100" kern="1200" dirty="0" smtClean="0"/>
          </a:br>
          <a:r>
            <a:rPr lang="de-DE" sz="1100" kern="1200" dirty="0" smtClean="0"/>
            <a:t>Umgebungen </a:t>
          </a:r>
          <a:r>
            <a:rPr lang="de-DE" sz="1100" kern="1200" dirty="0" smtClean="0">
              <a:sym typeface="Wingdings" panose="05000000000000000000" pitchFamily="2" charset="2"/>
            </a:rPr>
            <a:t> </a:t>
          </a:r>
          <a:r>
            <a:rPr lang="de-DE" sz="1100" kern="1200" dirty="0" smtClean="0"/>
            <a:t>Alternativen für Sprache, Ton</a:t>
          </a:r>
          <a:endParaRPr lang="de-DE" sz="1100" kern="1200" dirty="0"/>
        </a:p>
      </dsp:txBody>
      <dsp:txXfrm>
        <a:off x="9160501" y="1240902"/>
        <a:ext cx="1300561" cy="559279"/>
      </dsp:txXfrm>
    </dsp:sp>
    <dsp:sp modelId="{EB61D1DC-D5B2-4912-ADFC-3A006F1A9CD1}">
      <dsp:nvSpPr>
        <dsp:cNvPr id="0" name=""/>
        <dsp:cNvSpPr/>
      </dsp:nvSpPr>
      <dsp:spPr>
        <a:xfrm>
          <a:off x="9143101" y="1908978"/>
          <a:ext cx="1335361" cy="594079"/>
        </a:xfrm>
        <a:prstGeom prst="roundRect">
          <a:avLst>
            <a:gd name="adj" fmla="val 10000"/>
          </a:avLst>
        </a:prstGeom>
        <a:solidFill>
          <a:srgbClr val="003057"/>
        </a:solidFill>
        <a:ln w="12700" cap="flat" cmpd="sng" algn="ctr">
          <a:solidFill>
            <a:srgbClr val="D2DEE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smtClean="0"/>
            <a:t>Blendung auf Bildschirmen </a:t>
          </a:r>
          <a:r>
            <a:rPr lang="de-DE" sz="1400" kern="1200" dirty="0" smtClean="0">
              <a:sym typeface="Wingdings" panose="05000000000000000000" pitchFamily="2" charset="2"/>
            </a:rPr>
            <a:t></a:t>
          </a:r>
          <a:r>
            <a:rPr lang="de-DE" sz="1400" kern="1200" dirty="0" smtClean="0"/>
            <a:t> Kontraste</a:t>
          </a:r>
          <a:endParaRPr lang="de-DE" sz="1400" kern="1200" dirty="0"/>
        </a:p>
      </dsp:txBody>
      <dsp:txXfrm>
        <a:off x="9160501" y="1926378"/>
        <a:ext cx="1300561" cy="559279"/>
      </dsp:txXfrm>
    </dsp:sp>
    <dsp:sp modelId="{51B0809A-B755-4628-A4CA-1422988C4E17}">
      <dsp:nvSpPr>
        <dsp:cNvPr id="0" name=""/>
        <dsp:cNvSpPr/>
      </dsp:nvSpPr>
      <dsp:spPr>
        <a:xfrm>
          <a:off x="9143101" y="2594454"/>
          <a:ext cx="1335361" cy="594079"/>
        </a:xfrm>
        <a:prstGeom prst="roundRect">
          <a:avLst>
            <a:gd name="adj" fmla="val 10000"/>
          </a:avLst>
        </a:prstGeom>
        <a:solidFill>
          <a:srgbClr val="003057"/>
        </a:solidFill>
        <a:ln w="12700" cap="flat" cmpd="sng" algn="ctr">
          <a:solidFill>
            <a:srgbClr val="D2DEE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smtClean="0"/>
            <a:t>kleiner Bildschirm </a:t>
          </a:r>
          <a:r>
            <a:rPr lang="de-DE" sz="1400" kern="1200" dirty="0" smtClean="0">
              <a:sym typeface="Wingdings" panose="05000000000000000000" pitchFamily="2" charset="2"/>
            </a:rPr>
            <a:t></a:t>
          </a:r>
          <a:r>
            <a:rPr lang="de-DE" sz="1400" kern="1200" dirty="0" smtClean="0"/>
            <a:t> Responsivität</a:t>
          </a:r>
          <a:endParaRPr lang="de-DE" sz="1400" kern="1200" dirty="0"/>
        </a:p>
      </dsp:txBody>
      <dsp:txXfrm>
        <a:off x="9160501" y="2611854"/>
        <a:ext cx="1300561" cy="559279"/>
      </dsp:txXfrm>
    </dsp:sp>
    <dsp:sp modelId="{236B7FA9-EA06-46DE-ABC7-CF4BE47CE210}">
      <dsp:nvSpPr>
        <dsp:cNvPr id="0" name=""/>
        <dsp:cNvSpPr/>
      </dsp:nvSpPr>
      <dsp:spPr>
        <a:xfrm>
          <a:off x="9143101" y="3279929"/>
          <a:ext cx="1335361" cy="594079"/>
        </a:xfrm>
        <a:prstGeom prst="roundRect">
          <a:avLst>
            <a:gd name="adj" fmla="val 10000"/>
          </a:avLst>
        </a:prstGeom>
        <a:solidFill>
          <a:srgbClr val="003057"/>
        </a:solidFill>
        <a:ln w="12700" cap="flat" cmpd="sng" algn="ctr">
          <a:solidFill>
            <a:srgbClr val="D2DEE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smtClean="0"/>
            <a:t>komplexe Seiten: schnelle Orientierung</a:t>
          </a:r>
          <a:endParaRPr lang="de-DE" sz="1400" kern="1200" dirty="0"/>
        </a:p>
      </dsp:txBody>
      <dsp:txXfrm>
        <a:off x="9160501" y="3297329"/>
        <a:ext cx="1300561" cy="55927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5C70CA-B494-48B3-89C3-A3DB7611D8B2}" type="datetimeFigureOut">
              <a:rPr lang="de-DE" smtClean="0"/>
              <a:t>18.05.2026</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E156D8-8033-4800-9236-C1F7436DA4BF}" type="slidenum">
              <a:rPr lang="de-DE" smtClean="0"/>
              <a:t>‹Nr.›</a:t>
            </a:fld>
            <a:endParaRPr lang="de-DE"/>
          </a:p>
        </p:txBody>
      </p:sp>
    </p:spTree>
    <p:extLst>
      <p:ext uri="{BB962C8B-B14F-4D97-AF65-F5344CB8AC3E}">
        <p14:creationId xmlns:p14="http://schemas.microsoft.com/office/powerpoint/2010/main" val="2150797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9BC22C-49E7-4984-A527-E6BC96447208}" type="datetimeFigureOut">
              <a:rPr lang="de-DE" smtClean="0"/>
              <a:t>18.05.2026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606A55-AB75-4A52-BDC6-248AF1A38356}" type="slidenum">
              <a:rPr lang="de-DE" smtClean="0"/>
              <a:t>‹Nr.›</a:t>
            </a:fld>
            <a:endParaRPr lang="de-DE"/>
          </a:p>
        </p:txBody>
      </p:sp>
    </p:spTree>
    <p:extLst>
      <p:ext uri="{BB962C8B-B14F-4D97-AF65-F5344CB8AC3E}">
        <p14:creationId xmlns:p14="http://schemas.microsoft.com/office/powerpoint/2010/main" val="3430063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leserlich.info/kapitel/text/zeilenlaenge.php"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leserlich.info/kapitel/text/textanordnung.php"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leserlich.info/kapitel/text/zeilenlaenge.php"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leserlich.info/kapitel/text/textanordnung.php"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tpgi.com/color-contrast-checker/"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p>
        </p:txBody>
      </p:sp>
      <p:sp>
        <p:nvSpPr>
          <p:cNvPr id="4" name="Foliennummernplatzhalter 3"/>
          <p:cNvSpPr>
            <a:spLocks noGrp="1"/>
          </p:cNvSpPr>
          <p:nvPr>
            <p:ph type="sldNum" sz="quarter" idx="10"/>
          </p:nvPr>
        </p:nvSpPr>
        <p:spPr/>
        <p:txBody>
          <a:bodyPr/>
          <a:lstStyle/>
          <a:p>
            <a:fld id="{50606A55-AB75-4A52-BDC6-248AF1A38356}" type="slidenum">
              <a:rPr lang="de-DE" smtClean="0"/>
              <a:t>1</a:t>
            </a:fld>
            <a:endParaRPr lang="de-DE"/>
          </a:p>
        </p:txBody>
      </p:sp>
    </p:spTree>
    <p:extLst>
      <p:ext uri="{BB962C8B-B14F-4D97-AF65-F5344CB8AC3E}">
        <p14:creationId xmlns:p14="http://schemas.microsoft.com/office/powerpoint/2010/main" val="2099399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smtClean="0"/>
              <a:t>Prüfschritt 1.3.1a HTML-Strukturelemente für Überschriften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smtClean="0"/>
              <a:t>https://bitvtest.de/pruefschritt/wcag-22-web/wcag-22-web-1-3-1a-html-strukturelemente-fuer-ueberschriften</a:t>
            </a:r>
          </a:p>
          <a:p>
            <a:endParaRPr lang="de-DE" b="1" dirty="0" smtClean="0"/>
          </a:p>
          <a:p>
            <a:r>
              <a:rPr lang="de-DE" b="1" dirty="0" smtClean="0"/>
              <a:t>Prüfschritt 2.4.6 Aussagekräftige Überschriften und Beschriftungen </a:t>
            </a:r>
          </a:p>
          <a:p>
            <a:r>
              <a:rPr lang="de-DE" dirty="0" smtClean="0"/>
              <a:t>https://bitvtest.de/pruefschritt/wcag-22-web/wcag-22-web-2-4-6-aussagekraeftige-ueberschriften-und-beschriftungen</a:t>
            </a:r>
          </a:p>
          <a:p>
            <a:r>
              <a:rPr lang="de-DE" dirty="0" smtClean="0"/>
              <a:t>------------------------</a:t>
            </a:r>
          </a:p>
          <a:p>
            <a:endParaRPr lang="de-DE"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smtClean="0"/>
              <a:t>Webseiten haben eine sichtbare Struktur, </a:t>
            </a:r>
            <a:r>
              <a:rPr lang="de-DE" baseline="0" dirty="0" smtClean="0"/>
              <a:t>z. B. </a:t>
            </a:r>
            <a:r>
              <a:rPr lang="de-DE" dirty="0" smtClean="0"/>
              <a:t>durch Überschriften,</a:t>
            </a:r>
            <a:r>
              <a:rPr lang="de-DE" baseline="0" dirty="0" smtClean="0"/>
              <a:t> </a:t>
            </a:r>
            <a:r>
              <a:rPr lang="de-DE" dirty="0" smtClean="0"/>
              <a:t>Spalten</a:t>
            </a:r>
            <a:r>
              <a:rPr lang="de-DE" baseline="0" dirty="0" smtClean="0"/>
              <a:t> </a:t>
            </a:r>
            <a:r>
              <a:rPr lang="de-DE" dirty="0" smtClean="0"/>
              <a:t>oder Gestaltungselementen gekennzeichnet</a:t>
            </a:r>
            <a:r>
              <a:rPr lang="de-DE" baseline="0" dirty="0" smtClean="0"/>
              <a:t> wird</a:t>
            </a:r>
            <a:endParaRPr lang="de-DE" dirty="0" smtClean="0"/>
          </a:p>
          <a:p>
            <a:pPr marL="171450" indent="-171450">
              <a:buFont typeface="Arial" panose="020B0604020202020204" pitchFamily="34" charset="0"/>
              <a:buChar char="•"/>
            </a:pPr>
            <a:r>
              <a:rPr lang="de-DE" dirty="0" smtClean="0"/>
              <a:t>Sehende nehmen die verschiedenen Seitenbereiche visuell wahr und können sie direkt unterscheiden</a:t>
            </a:r>
            <a:r>
              <a:rPr lang="de-DE" baseline="0" dirty="0" smtClean="0"/>
              <a:t/>
            </a:r>
            <a:br>
              <a:rPr lang="de-DE" baseline="0" dirty="0" smtClean="0"/>
            </a:br>
            <a:endParaRPr lang="de-DE" dirty="0" smtClean="0"/>
          </a:p>
          <a:p>
            <a:pPr marL="171450" indent="-171450">
              <a:buFont typeface="Arial" panose="020B0604020202020204" pitchFamily="34" charset="0"/>
              <a:buChar char="•"/>
            </a:pPr>
            <a:r>
              <a:rPr lang="de-DE" dirty="0" smtClean="0"/>
              <a:t>für Nutzende von assistiven Technologien funktioniert diese</a:t>
            </a:r>
            <a:r>
              <a:rPr lang="de-DE" baseline="0" dirty="0" smtClean="0"/>
              <a:t> Herangehensweise </a:t>
            </a:r>
            <a:r>
              <a:rPr lang="de-DE" dirty="0" smtClean="0"/>
              <a:t>nicht oder nicht immer</a:t>
            </a:r>
          </a:p>
          <a:p>
            <a:pPr marL="171450" indent="-171450">
              <a:buFont typeface="Arial" panose="020B0604020202020204" pitchFamily="34" charset="0"/>
              <a:buChar char="•"/>
            </a:pPr>
            <a:r>
              <a:rPr lang="de-DE" dirty="0" smtClean="0"/>
              <a:t>für sie muss der Seitenaufbau unabhängig von der visuellen Darstellung deutlich werden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smtClean="0"/>
              <a:t>Menüpunkte und Überschriften sind daher </a:t>
            </a:r>
            <a:r>
              <a:rPr lang="de-DE" sz="1200" b="0" dirty="0" smtClean="0"/>
              <a:t>eindeutig und klar zu formulieren UND</a:t>
            </a:r>
            <a:r>
              <a:rPr lang="de-DE" sz="1200" b="0" baseline="0" dirty="0" smtClean="0"/>
              <a:t> ganz wichtig, sie sollten </a:t>
            </a:r>
            <a:r>
              <a:rPr lang="de-DE" dirty="0" smtClean="0"/>
              <a:t>mit den entsprechenden HTML-Tags</a:t>
            </a:r>
            <a:r>
              <a:rPr lang="de-DE" baseline="0" dirty="0" smtClean="0"/>
              <a:t> ausgezeichnet werden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smtClean="0"/>
              <a:t>Das hört sich komplizierter als es ist: </a:t>
            </a:r>
            <a:r>
              <a:rPr lang="de-DE" dirty="0" smtClean="0"/>
              <a:t>als Online-Redakteur*in</a:t>
            </a:r>
            <a:r>
              <a:rPr lang="de-DE" baseline="0" dirty="0" smtClean="0"/>
              <a:t> muss man </a:t>
            </a:r>
            <a:r>
              <a:rPr lang="de-DE" dirty="0" smtClean="0"/>
              <a:t>in der Regel kein HTML beherrschen. Im</a:t>
            </a:r>
            <a:r>
              <a:rPr lang="de-DE" baseline="0" dirty="0" smtClean="0"/>
              <a:t> CMS gibt entsprechende Formatvorlagen</a:t>
            </a:r>
            <a:r>
              <a:rPr lang="de-DE" dirty="0" smtClean="0"/>
              <a:t>, die wir nutzen können und die dafür sorgen, dass Inhalte im Code direkt korrekt bezeichnet werden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1" dirty="0" smtClean="0"/>
              <a:t>***vormachen***</a:t>
            </a:r>
          </a:p>
          <a:p>
            <a:pPr marL="171450" indent="-171450">
              <a:buFontTx/>
              <a:buChar char="-"/>
            </a:pPr>
            <a:endParaRPr lang="de-DE"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smtClean="0"/>
              <a:t>Überschriftenhierarchie sollte der inhaltlichen Hierarchie des Textes entsprechen und immer mit Inhalt gefüllt sein:</a:t>
            </a:r>
            <a:r>
              <a:rPr lang="de-DE" sz="1200" baseline="0" dirty="0" smtClean="0"/>
              <a:t> </a:t>
            </a:r>
            <a:r>
              <a:rPr lang="de-DE" sz="1200" dirty="0" smtClean="0"/>
              <a:t>nach Möglichkeit keine Ebene überspringen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smtClean="0"/>
              <a:t>Stellt</a:t>
            </a:r>
            <a:r>
              <a:rPr lang="de-DE" baseline="0" dirty="0" smtClean="0"/>
              <a:t> </a:t>
            </a:r>
            <a:r>
              <a:rPr lang="de-DE" dirty="0" smtClean="0"/>
              <a:t>sicher, dass eine Seite stets über eine Überschrift erster Ebene (&lt;h1&gt;) verfügt und dass diese den Hauptinhalt benennt</a:t>
            </a:r>
          </a:p>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13</a:t>
            </a:fld>
            <a:endParaRPr lang="de-DE"/>
          </a:p>
        </p:txBody>
      </p:sp>
    </p:spTree>
    <p:extLst>
      <p:ext uri="{BB962C8B-B14F-4D97-AF65-F5344CB8AC3E}">
        <p14:creationId xmlns:p14="http://schemas.microsoft.com/office/powerpoint/2010/main" val="3447894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Firefox: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https://addons.mozilla.org/de/firefox/addon/headingsmap/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Chrome: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https://chrome.google.com/webstore/detail/headingsmap/flbjommegcjonpdmenkdiocclhjacmbi</a:t>
            </a:r>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Ca. 5 Min ausprobieren</a:t>
            </a:r>
            <a:br>
              <a:rPr lang="de-DE" dirty="0" smtClean="0"/>
            </a:br>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14</a:t>
            </a:fld>
            <a:endParaRPr lang="de-DE"/>
          </a:p>
        </p:txBody>
      </p:sp>
    </p:spTree>
    <p:extLst>
      <p:ext uri="{BB962C8B-B14F-4D97-AF65-F5344CB8AC3E}">
        <p14:creationId xmlns:p14="http://schemas.microsoft.com/office/powerpoint/2010/main" val="536985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Prüfschritt 1.3.2 Sinnvolle Reihenfolge </a:t>
            </a:r>
          </a:p>
          <a:p>
            <a:pPr marL="0" indent="0">
              <a:buFontTx/>
              <a:buNone/>
            </a:pPr>
            <a:r>
              <a:rPr lang="de-DE" dirty="0" smtClean="0"/>
              <a:t>https://bitvtest.de/pruefschritt/wcag-22-web/wcag-22-web-1-3-2-sinnvolle-reihenfolge</a:t>
            </a:r>
          </a:p>
          <a:p>
            <a:pPr marL="0" indent="0">
              <a:buFontTx/>
              <a:buNone/>
            </a:pPr>
            <a:r>
              <a:rPr lang="de-DE"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solidFill>
                <a:srgbClr val="FF0000"/>
              </a:solidFill>
            </a:endParaRPr>
          </a:p>
          <a:p>
            <a:r>
              <a:rPr lang="de-DE" dirty="0" smtClean="0"/>
              <a:t>Sabrina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dirty="0" smtClean="0"/>
              <a:t>Absätze mit geeigneten Strukturelementen erleichtern die Handhabung und das Verständnis des Inhalts</a:t>
            </a:r>
          </a:p>
          <a:p>
            <a:pPr marL="171450" indent="-171450">
              <a:buFontTx/>
              <a:buChar char="-"/>
            </a:pPr>
            <a:r>
              <a:rPr lang="de-DE" dirty="0" smtClean="0"/>
              <a:t>viele Nutzender*innen auf diese programmatisch ermittelbaren Bereichsauszeichnungen angewiesen</a:t>
            </a:r>
          </a:p>
          <a:p>
            <a:pPr marL="171450" indent="-171450">
              <a:buFontTx/>
              <a:buChar char="-"/>
            </a:pPr>
            <a:r>
              <a:rPr lang="de-DE" dirty="0" smtClean="0"/>
              <a:t>das können z. B. Bereichsüberschriften</a:t>
            </a:r>
            <a:r>
              <a:rPr lang="de-DE" baseline="0" dirty="0" smtClean="0"/>
              <a:t> oder </a:t>
            </a:r>
            <a:r>
              <a:rPr lang="de-DE" dirty="0" smtClean="0"/>
              <a:t>Sprunglinks (Anker) zu einzelnen Seitenbereichen sein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dirty="0" smtClean="0">
                <a:solidFill>
                  <a:srgbClr val="FF0000"/>
                </a:solidFill>
              </a:rPr>
              <a:t>auch </a:t>
            </a:r>
            <a:r>
              <a:rPr lang="de-DE" dirty="0" smtClean="0"/>
              <a:t>leere Absätze werden vom Screenreader angesagt</a:t>
            </a:r>
          </a:p>
          <a:p>
            <a:endParaRPr lang="de-DE" dirty="0" smtClean="0"/>
          </a:p>
          <a:p>
            <a:endParaRPr lang="de-DE" dirty="0" smtClean="0"/>
          </a:p>
          <a:p>
            <a:pPr marL="0" indent="0">
              <a:spcAft>
                <a:spcPts val="1200"/>
              </a:spcAft>
              <a:buNone/>
            </a:pPr>
            <a:r>
              <a:rPr lang="de-DE" b="1" dirty="0" smtClean="0">
                <a:solidFill>
                  <a:srgbClr val="AC145A"/>
                </a:solidFill>
              </a:rPr>
              <a:t>Weitere Inhaltstypen wären z. B.:</a:t>
            </a:r>
            <a:r>
              <a:rPr lang="de-DE" b="1" baseline="0" dirty="0" smtClean="0">
                <a:solidFill>
                  <a:srgbClr val="AC145A"/>
                </a:solidFill>
              </a:rPr>
              <a:t> </a:t>
            </a:r>
          </a:p>
          <a:p>
            <a:pPr marL="0" indent="0">
              <a:spcAft>
                <a:spcPts val="1200"/>
              </a:spcAft>
              <a:buNone/>
            </a:pPr>
            <a:endParaRPr lang="de-DE" b="1" dirty="0" smtClean="0">
              <a:solidFill>
                <a:srgbClr val="AC145A"/>
              </a:solidFill>
            </a:endParaRPr>
          </a:p>
          <a:p>
            <a:r>
              <a:rPr lang="de-DE" sz="2400" dirty="0" smtClean="0"/>
              <a:t>Zitate als Blockquote (</a:t>
            </a:r>
            <a:r>
              <a:rPr lang="de-DE" sz="2400" dirty="0" err="1" smtClean="0"/>
              <a:t>blockquote</a:t>
            </a:r>
            <a:r>
              <a:rPr lang="de-DE" sz="2400" dirty="0" smtClean="0"/>
              <a:t>) auszeichnen</a:t>
            </a:r>
          </a:p>
          <a:p>
            <a:pPr lvl="1">
              <a:spcAft>
                <a:spcPts val="600"/>
              </a:spcAft>
            </a:pPr>
            <a:r>
              <a:rPr lang="de-DE" sz="2000" dirty="0" smtClean="0">
                <a:solidFill>
                  <a:srgbClr val="003057"/>
                </a:solidFill>
              </a:rPr>
              <a:t>Syntax: &lt;</a:t>
            </a:r>
            <a:r>
              <a:rPr lang="de-DE" sz="2000" dirty="0" err="1" smtClean="0">
                <a:solidFill>
                  <a:srgbClr val="003057"/>
                </a:solidFill>
              </a:rPr>
              <a:t>blockquote</a:t>
            </a:r>
            <a:r>
              <a:rPr lang="de-DE" sz="2000" dirty="0" smtClean="0">
                <a:solidFill>
                  <a:srgbClr val="003057"/>
                </a:solidFill>
              </a:rPr>
              <a:t>&gt; … &lt;/</a:t>
            </a:r>
            <a:r>
              <a:rPr lang="de-DE" sz="2000" dirty="0" err="1" smtClean="0">
                <a:solidFill>
                  <a:srgbClr val="003057"/>
                </a:solidFill>
              </a:rPr>
              <a:t>blockquote</a:t>
            </a:r>
            <a:r>
              <a:rPr lang="de-DE" sz="2000" dirty="0" smtClean="0">
                <a:solidFill>
                  <a:srgbClr val="003057"/>
                </a:solidFill>
              </a:rPr>
              <a:t>&gt;</a:t>
            </a:r>
          </a:p>
          <a:p>
            <a:pPr lvl="1">
              <a:spcAft>
                <a:spcPts val="600"/>
              </a:spcAft>
            </a:pPr>
            <a:endParaRPr lang="de-DE" sz="2000" dirty="0" smtClean="0">
              <a:solidFill>
                <a:srgbClr val="003057"/>
              </a:solidFill>
            </a:endParaRPr>
          </a:p>
          <a:p>
            <a:r>
              <a:rPr lang="de-DE" sz="2400" dirty="0" smtClean="0"/>
              <a:t>Kontaktinformationen als Adresse (</a:t>
            </a:r>
            <a:r>
              <a:rPr lang="de-DE" sz="2400" dirty="0" err="1" smtClean="0"/>
              <a:t>adress</a:t>
            </a:r>
            <a:r>
              <a:rPr lang="de-DE" sz="2400" dirty="0" smtClean="0"/>
              <a:t>) auszeichnen</a:t>
            </a:r>
          </a:p>
          <a:p>
            <a:pPr lvl="1"/>
            <a:r>
              <a:rPr lang="de-DE" sz="2000" dirty="0" smtClean="0">
                <a:solidFill>
                  <a:srgbClr val="003057"/>
                </a:solidFill>
              </a:rPr>
              <a:t>Syntax: &lt;</a:t>
            </a:r>
            <a:r>
              <a:rPr lang="de-DE" sz="2000" dirty="0" err="1" smtClean="0">
                <a:solidFill>
                  <a:srgbClr val="003057"/>
                </a:solidFill>
              </a:rPr>
              <a:t>adress</a:t>
            </a:r>
            <a:r>
              <a:rPr lang="de-DE" sz="2000" dirty="0" smtClean="0">
                <a:solidFill>
                  <a:srgbClr val="003057"/>
                </a:solidFill>
              </a:rPr>
              <a:t>&gt; … &lt;/</a:t>
            </a:r>
            <a:r>
              <a:rPr lang="de-DE" sz="2000" dirty="0" err="1" smtClean="0">
                <a:solidFill>
                  <a:srgbClr val="003057"/>
                </a:solidFill>
              </a:rPr>
              <a:t>adress</a:t>
            </a:r>
            <a:r>
              <a:rPr lang="de-DE" sz="2000" dirty="0" smtClean="0">
                <a:solidFill>
                  <a:srgbClr val="003057"/>
                </a:solidFill>
              </a:rPr>
              <a:t>&gt;</a:t>
            </a:r>
          </a:p>
          <a:p>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Sabrina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Fällt unter </a:t>
            </a:r>
            <a:r>
              <a:rPr lang="de-DE" b="1" dirty="0" smtClean="0"/>
              <a:t>Erfolgskriterium 1.4.8 Visuelle Präsentation, Stufe AAA</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smtClean="0"/>
              <a:t>Erfolgskriterium 1.4.12 Textabstand,</a:t>
            </a:r>
            <a:r>
              <a:rPr lang="de-DE" b="1" baseline="0" dirty="0" smtClean="0"/>
              <a:t> Stufe AA</a:t>
            </a:r>
            <a:endParaRPr lang="de-DE"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DE" b="1" dirty="0" smtClean="0"/>
          </a:p>
          <a:p>
            <a:endParaRPr lang="de-DE" dirty="0" smtClean="0"/>
          </a:p>
          <a:p>
            <a:pPr marL="171450" indent="-171450">
              <a:buFontTx/>
              <a:buChar char="-"/>
            </a:pPr>
            <a:r>
              <a:rPr lang="de-DE" sz="1200" dirty="0" smtClean="0"/>
              <a:t>lange Zeilen wirken schnell abschreckend und erschweren es dem Auge</a:t>
            </a:r>
            <a:r>
              <a:rPr lang="de-DE" sz="1200" baseline="0" dirty="0" smtClean="0"/>
              <a:t> </a:t>
            </a:r>
            <a:r>
              <a:rPr lang="de-DE" sz="1200" dirty="0" smtClean="0"/>
              <a:t>zum Anfang der Folgezeile zu springen</a:t>
            </a:r>
          </a:p>
          <a:p>
            <a:pPr marL="171450" indent="-171450">
              <a:buFontTx/>
              <a:buChar char="-"/>
            </a:pPr>
            <a:r>
              <a:rPr lang="de-DE" sz="1200" dirty="0" smtClean="0"/>
              <a:t>sehr kurze Zeilen führen hingegen zu häufigen Zeilenumbrüchen und Worttrennungen</a:t>
            </a:r>
          </a:p>
          <a:p>
            <a:pPr marL="171450" indent="-171450">
              <a:buFontTx/>
              <a:buChar char="-"/>
            </a:pPr>
            <a:r>
              <a:rPr lang="de-DE" dirty="0" smtClean="0"/>
              <a:t>Da Blocksatz insbesondere bei schmalen Spalten unregelmäßig große Wortzwischenräume und häufigere Worttrennungen verursacht, ist linksbündiger Flattersatz vorzuziehen</a:t>
            </a:r>
            <a:r>
              <a:rPr lang="de-DE" baseline="0" dirty="0" smtClean="0"/>
              <a:t> </a:t>
            </a:r>
            <a:r>
              <a:rPr lang="de-DE" dirty="0" smtClean="0"/>
              <a:t>(auch nicht zentriert oder rechtsbündig ausrichten)</a:t>
            </a:r>
            <a:r>
              <a:rPr lang="de-DE" i="1" dirty="0" smtClean="0"/>
              <a:t/>
            </a:r>
            <a:br>
              <a:rPr lang="de-DE" i="1" dirty="0" smtClean="0"/>
            </a:br>
            <a:endParaRPr lang="de-DE" i="1" dirty="0" smtClean="0"/>
          </a:p>
          <a:p>
            <a:r>
              <a:rPr lang="de-DE" i="0" dirty="0" smtClean="0"/>
              <a:t>------------------</a:t>
            </a:r>
          </a:p>
          <a:p>
            <a:endParaRPr lang="de-DE" i="0" dirty="0" smtClean="0"/>
          </a:p>
          <a:p>
            <a:r>
              <a:rPr lang="de-DE" i="0" dirty="0" smtClean="0"/>
              <a:t>Quelle:</a:t>
            </a:r>
          </a:p>
          <a:p>
            <a:r>
              <a:rPr lang="de-DE" i="0" dirty="0" smtClean="0"/>
              <a:t>https://outline-rocks.github.io/wcag/translations/WCAG21-de/#visuelle-prasentation</a:t>
            </a:r>
          </a:p>
          <a:p>
            <a:r>
              <a:rPr lang="de-DE" i="0" dirty="0" smtClean="0"/>
              <a:t>https://a11y.digitaldialog.swiss/de/1.4.12</a:t>
            </a:r>
          </a:p>
          <a:p>
            <a:endParaRPr lang="de-DE" i="0" dirty="0" smtClean="0"/>
          </a:p>
          <a:p>
            <a:r>
              <a:rPr lang="de-DE" sz="1200" dirty="0" smtClean="0">
                <a:solidFill>
                  <a:srgbClr val="003057"/>
                </a:solidFill>
              </a:rPr>
              <a:t>Quelle: </a:t>
            </a:r>
            <a:r>
              <a:rPr lang="de-DE" sz="1200" dirty="0" smtClean="0">
                <a:solidFill>
                  <a:srgbClr val="003057"/>
                </a:solidFill>
                <a:hlinkClick r:id="rId3"/>
              </a:rPr>
              <a:t>https://www.leserlich.info/kapitel/text/zeilenlaenge.php</a:t>
            </a:r>
            <a:r>
              <a:rPr lang="de-DE" sz="1200" dirty="0" smtClean="0">
                <a:solidFill>
                  <a:srgbClr val="003057"/>
                </a:solidFill>
              </a:rPr>
              <a:t>, </a:t>
            </a:r>
            <a:r>
              <a:rPr lang="de-DE" sz="1200" dirty="0" smtClean="0">
                <a:solidFill>
                  <a:srgbClr val="003057"/>
                </a:solidFill>
                <a:hlinkClick r:id="rId4"/>
              </a:rPr>
              <a:t>https://www.leserlich.info/kapitel/text/textanordnung.php</a:t>
            </a:r>
            <a:endParaRPr lang="de-DE" sz="1200" dirty="0" smtClean="0">
              <a:solidFill>
                <a:srgbClr val="003057"/>
              </a:solidFill>
            </a:endParaRPr>
          </a:p>
          <a:p>
            <a:r>
              <a:rPr lang="de-DE" i="1" dirty="0" smtClean="0"/>
              <a:t/>
            </a:r>
            <a:br>
              <a:rPr lang="de-DE" i="1" dirty="0" smtClean="0"/>
            </a:br>
            <a:r>
              <a:rPr lang="de-DE" i="1" dirty="0" smtClean="0"/>
              <a:t/>
            </a:r>
            <a:br>
              <a:rPr lang="de-DE" i="1" dirty="0" smtClean="0"/>
            </a:br>
            <a:endParaRPr lang="de-DE" dirty="0" smtClean="0"/>
          </a:p>
          <a:p>
            <a:endParaRPr lang="de-DE" dirty="0" smtClean="0"/>
          </a:p>
          <a:p>
            <a:endParaRPr lang="de-DE"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15</a:t>
            </a:fld>
            <a:endParaRPr lang="de-DE"/>
          </a:p>
        </p:txBody>
      </p:sp>
    </p:spTree>
    <p:extLst>
      <p:ext uri="{BB962C8B-B14F-4D97-AF65-F5344CB8AC3E}">
        <p14:creationId xmlns:p14="http://schemas.microsoft.com/office/powerpoint/2010/main" val="2450203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smtClean="0"/>
              <a:t>Prüfschritt 3.1.1 Hauptsprache angegeben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smtClean="0"/>
              <a:t>https://bitvtest.de/pruefschritt/wcag-22-web/wcag-22-web-3-1-1-hauptsprache-angegeben</a:t>
            </a:r>
          </a:p>
          <a:p>
            <a:endParaRPr lang="de-DE" b="1" dirty="0" smtClean="0"/>
          </a:p>
          <a:p>
            <a:r>
              <a:rPr lang="de-DE" b="1" dirty="0" smtClean="0"/>
              <a:t>Prüfschritt 3.1.2 Anderssprachige Wörter und Abschnitte ausgezeichnet </a:t>
            </a:r>
          </a:p>
          <a:p>
            <a:r>
              <a:rPr lang="de-DE" dirty="0" smtClean="0"/>
              <a:t>https://bitvtest.de/pruefschritt/wcag-22-web/wcag-22-web-3-1-2-anderssprachige-woerter-und-abschnitte-ausgezeichnet</a:t>
            </a:r>
          </a:p>
          <a:p>
            <a:r>
              <a:rPr lang="de-DE" dirty="0" smtClean="0"/>
              <a:t>--------------------</a:t>
            </a:r>
          </a:p>
          <a:p>
            <a:endParaRPr lang="de-DE" dirty="0" smtClean="0"/>
          </a:p>
          <a:p>
            <a:r>
              <a:rPr lang="de-DE" dirty="0" smtClean="0"/>
              <a:t>Sabrina</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Falls jedoch mit Kurzformen </a:t>
            </a:r>
            <a:r>
              <a:rPr lang="de-DE" dirty="0" err="1" smtClean="0"/>
              <a:t>gegendert</a:t>
            </a:r>
            <a:r>
              <a:rPr lang="de-DE" dirty="0" smtClean="0"/>
              <a:t> werden soll, empfiehlt der DBSV, das Sternchen zu verwenden, unter anderem, weil davon auszugehen ist, dass Doppelpunkt und Unterstrich für sehbehinderte Menschen schlechter erkennbar sind als das Sternchen.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https://www.dbsv.org/gendern.html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dirty="0" smtClean="0"/>
              <a:t>Absätze mit geeigneten Strukturelementen erleichtern die Handhabung und das Verständnis des Inhalts</a:t>
            </a:r>
          </a:p>
          <a:p>
            <a:pPr marL="171450" indent="-171450">
              <a:buFontTx/>
              <a:buChar char="-"/>
            </a:pPr>
            <a:r>
              <a:rPr lang="de-DE" dirty="0" smtClean="0"/>
              <a:t>viele Nutzender*innen auf diese programmatisch ermittelbaren Bereichsauszeichnungen angewiesen</a:t>
            </a:r>
          </a:p>
          <a:p>
            <a:pPr marL="171450" indent="-171450">
              <a:buFontTx/>
              <a:buChar char="-"/>
            </a:pPr>
            <a:r>
              <a:rPr lang="de-DE" dirty="0" smtClean="0"/>
              <a:t>das können z. B. Bereichsüberschriften</a:t>
            </a:r>
            <a:r>
              <a:rPr lang="de-DE" baseline="0" dirty="0" smtClean="0"/>
              <a:t> oder </a:t>
            </a:r>
            <a:r>
              <a:rPr lang="de-DE" dirty="0" smtClean="0"/>
              <a:t>Sprunglinks (Anker) zu einzelnen Seitenbereichen sein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dirty="0" smtClean="0">
                <a:solidFill>
                  <a:srgbClr val="FF0000"/>
                </a:solidFill>
              </a:rPr>
              <a:t>auch </a:t>
            </a:r>
            <a:r>
              <a:rPr lang="de-DE" dirty="0" smtClean="0"/>
              <a:t>leere Absätze werden vom Screenreader angesagt</a:t>
            </a:r>
          </a:p>
          <a:p>
            <a:endParaRPr lang="de-DE" dirty="0" smtClean="0"/>
          </a:p>
          <a:p>
            <a:endParaRPr lang="de-DE" dirty="0" smtClean="0"/>
          </a:p>
          <a:p>
            <a:pPr marL="0" indent="0">
              <a:spcAft>
                <a:spcPts val="1200"/>
              </a:spcAft>
              <a:buNone/>
            </a:pPr>
            <a:r>
              <a:rPr lang="de-DE" b="1" dirty="0" smtClean="0">
                <a:solidFill>
                  <a:srgbClr val="AC145A"/>
                </a:solidFill>
              </a:rPr>
              <a:t>Weitere Inhaltstypen wären z. B.:</a:t>
            </a:r>
            <a:r>
              <a:rPr lang="de-DE" b="1" baseline="0" dirty="0" smtClean="0">
                <a:solidFill>
                  <a:srgbClr val="AC145A"/>
                </a:solidFill>
              </a:rPr>
              <a:t> </a:t>
            </a:r>
          </a:p>
          <a:p>
            <a:pPr marL="0" indent="0">
              <a:spcAft>
                <a:spcPts val="1200"/>
              </a:spcAft>
              <a:buNone/>
            </a:pPr>
            <a:endParaRPr lang="de-DE" b="1" dirty="0" smtClean="0">
              <a:solidFill>
                <a:srgbClr val="AC145A"/>
              </a:solidFill>
            </a:endParaRPr>
          </a:p>
          <a:p>
            <a:r>
              <a:rPr lang="de-DE" sz="2400" dirty="0" smtClean="0"/>
              <a:t>Zitate als Blockquote (</a:t>
            </a:r>
            <a:r>
              <a:rPr lang="de-DE" sz="2400" dirty="0" err="1" smtClean="0"/>
              <a:t>blockquote</a:t>
            </a:r>
            <a:r>
              <a:rPr lang="de-DE" sz="2400" dirty="0" smtClean="0"/>
              <a:t>) auszeichnen</a:t>
            </a:r>
          </a:p>
          <a:p>
            <a:pPr lvl="1">
              <a:spcAft>
                <a:spcPts val="600"/>
              </a:spcAft>
            </a:pPr>
            <a:r>
              <a:rPr lang="de-DE" sz="2000" dirty="0" smtClean="0">
                <a:solidFill>
                  <a:srgbClr val="003057"/>
                </a:solidFill>
              </a:rPr>
              <a:t>Syntax: &lt;</a:t>
            </a:r>
            <a:r>
              <a:rPr lang="de-DE" sz="2000" dirty="0" err="1" smtClean="0">
                <a:solidFill>
                  <a:srgbClr val="003057"/>
                </a:solidFill>
              </a:rPr>
              <a:t>blockquote</a:t>
            </a:r>
            <a:r>
              <a:rPr lang="de-DE" sz="2000" dirty="0" smtClean="0">
                <a:solidFill>
                  <a:srgbClr val="003057"/>
                </a:solidFill>
              </a:rPr>
              <a:t>&gt; … &lt;/</a:t>
            </a:r>
            <a:r>
              <a:rPr lang="de-DE" sz="2000" dirty="0" err="1" smtClean="0">
                <a:solidFill>
                  <a:srgbClr val="003057"/>
                </a:solidFill>
              </a:rPr>
              <a:t>blockquote</a:t>
            </a:r>
            <a:r>
              <a:rPr lang="de-DE" sz="2000" dirty="0" smtClean="0">
                <a:solidFill>
                  <a:srgbClr val="003057"/>
                </a:solidFill>
              </a:rPr>
              <a:t>&gt;</a:t>
            </a:r>
          </a:p>
          <a:p>
            <a:pPr lvl="1">
              <a:spcAft>
                <a:spcPts val="600"/>
              </a:spcAft>
            </a:pPr>
            <a:endParaRPr lang="de-DE" sz="2000" dirty="0" smtClean="0">
              <a:solidFill>
                <a:srgbClr val="003057"/>
              </a:solidFill>
            </a:endParaRPr>
          </a:p>
          <a:p>
            <a:r>
              <a:rPr lang="de-DE" sz="2400" dirty="0" smtClean="0"/>
              <a:t>Kontaktinformationen als Adresse (</a:t>
            </a:r>
            <a:r>
              <a:rPr lang="de-DE" sz="2400" dirty="0" err="1" smtClean="0"/>
              <a:t>adress</a:t>
            </a:r>
            <a:r>
              <a:rPr lang="de-DE" sz="2400" dirty="0" smtClean="0"/>
              <a:t>) auszeichnen</a:t>
            </a:r>
          </a:p>
          <a:p>
            <a:pPr lvl="1"/>
            <a:r>
              <a:rPr lang="de-DE" sz="2000" dirty="0" smtClean="0">
                <a:solidFill>
                  <a:srgbClr val="003057"/>
                </a:solidFill>
              </a:rPr>
              <a:t>Syntax: &lt;</a:t>
            </a:r>
            <a:r>
              <a:rPr lang="de-DE" sz="2000" dirty="0" err="1" smtClean="0">
                <a:solidFill>
                  <a:srgbClr val="003057"/>
                </a:solidFill>
              </a:rPr>
              <a:t>adress</a:t>
            </a:r>
            <a:r>
              <a:rPr lang="de-DE" sz="2000" dirty="0" smtClean="0">
                <a:solidFill>
                  <a:srgbClr val="003057"/>
                </a:solidFill>
              </a:rPr>
              <a:t>&gt; … &lt;/</a:t>
            </a:r>
            <a:r>
              <a:rPr lang="de-DE" sz="2000" dirty="0" err="1" smtClean="0">
                <a:solidFill>
                  <a:srgbClr val="003057"/>
                </a:solidFill>
              </a:rPr>
              <a:t>adress</a:t>
            </a:r>
            <a:r>
              <a:rPr lang="de-DE" sz="2000" dirty="0" smtClean="0">
                <a:solidFill>
                  <a:srgbClr val="003057"/>
                </a:solidFill>
              </a:rPr>
              <a:t>&gt;</a:t>
            </a:r>
          </a:p>
          <a:p>
            <a:endParaRPr lang="de-DE" dirty="0" smtClean="0"/>
          </a:p>
          <a:p>
            <a:endParaRPr lang="de-DE" dirty="0" smtClean="0"/>
          </a:p>
          <a:p>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aseline="0" dirty="0" smtClean="0"/>
              <a:t>Sparsamen Umgang mit Hervorhebungen im Text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baseline="0" dirty="0" smtClean="0"/>
              <a:t>damit sind z. B. </a:t>
            </a:r>
            <a:r>
              <a:rPr lang="de-DE" baseline="0" dirty="0" smtClean="0"/>
              <a:t>Fettdruck (fett und halbfett), Kursivstellung, Unterstreichungen oder Großschreibung gemeint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dirty="0" smtClean="0">
                <a:solidFill>
                  <a:srgbClr val="003057"/>
                </a:solidFill>
              </a:rPr>
              <a:t>die meisten gekauften Hausschriften von Universitäten haben Schriftschnitte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DE"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dirty="0" smtClean="0"/>
              <a:t>generell</a:t>
            </a:r>
            <a:r>
              <a:rPr lang="de-DE" baseline="0" dirty="0" smtClean="0"/>
              <a:t> sollten nicht zu viele Schriftarten auf einer Seite bzw. in einem Text gemischt werden</a:t>
            </a:r>
            <a:r>
              <a:rPr lang="de-DE" dirty="0" smtClean="0"/>
              <a:t>: maximal zwei Schriftarten wählen</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16</a:t>
            </a:fld>
            <a:endParaRPr lang="de-DE"/>
          </a:p>
        </p:txBody>
      </p:sp>
    </p:spTree>
    <p:extLst>
      <p:ext uri="{BB962C8B-B14F-4D97-AF65-F5344CB8AC3E}">
        <p14:creationId xmlns:p14="http://schemas.microsoft.com/office/powerpoint/2010/main" val="2815192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solidFill>
                <a:srgbClr val="FF0000"/>
              </a:solidFill>
            </a:endParaRPr>
          </a:p>
          <a:p>
            <a:r>
              <a:rPr lang="de-DE" dirty="0" smtClean="0"/>
              <a:t>Sabrina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dirty="0" smtClean="0"/>
              <a:t>Absätze mit geeigneten Strukturelementen erleichtern die Handhabung und das Verständnis des Inhalts</a:t>
            </a:r>
          </a:p>
          <a:p>
            <a:pPr marL="171450" indent="-171450">
              <a:buFontTx/>
              <a:buChar char="-"/>
            </a:pPr>
            <a:r>
              <a:rPr lang="de-DE" dirty="0" smtClean="0"/>
              <a:t>viele Nutzender*innen auf diese programmatisch ermittelbaren Bereichsauszeichnungen angewiesen</a:t>
            </a:r>
          </a:p>
          <a:p>
            <a:pPr marL="171450" indent="-171450">
              <a:buFontTx/>
              <a:buChar char="-"/>
            </a:pPr>
            <a:r>
              <a:rPr lang="de-DE" dirty="0" smtClean="0"/>
              <a:t>das können z. B. Bereichsüberschriften</a:t>
            </a:r>
            <a:r>
              <a:rPr lang="de-DE" baseline="0" dirty="0" smtClean="0"/>
              <a:t> oder </a:t>
            </a:r>
            <a:r>
              <a:rPr lang="de-DE" dirty="0" smtClean="0"/>
              <a:t>Sprunglinks (Anker) zu einzelnen Seitenbereichen sein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dirty="0" smtClean="0">
                <a:solidFill>
                  <a:srgbClr val="FF0000"/>
                </a:solidFill>
              </a:rPr>
              <a:t>auch </a:t>
            </a:r>
            <a:r>
              <a:rPr lang="de-DE" dirty="0" smtClean="0"/>
              <a:t>leere Absätze werden vom Screenreader angesagt</a:t>
            </a:r>
          </a:p>
          <a:p>
            <a:endParaRPr lang="de-DE" dirty="0" smtClean="0"/>
          </a:p>
          <a:p>
            <a:endParaRPr lang="de-DE" dirty="0" smtClean="0"/>
          </a:p>
          <a:p>
            <a:pPr marL="0" indent="0">
              <a:spcAft>
                <a:spcPts val="1200"/>
              </a:spcAft>
              <a:buNone/>
            </a:pPr>
            <a:r>
              <a:rPr lang="de-DE" b="1" dirty="0" smtClean="0">
                <a:solidFill>
                  <a:srgbClr val="AC145A"/>
                </a:solidFill>
              </a:rPr>
              <a:t>Weitere Inhaltstypen wären z. B.:</a:t>
            </a:r>
            <a:r>
              <a:rPr lang="de-DE" b="1" baseline="0" dirty="0" smtClean="0">
                <a:solidFill>
                  <a:srgbClr val="AC145A"/>
                </a:solidFill>
              </a:rPr>
              <a:t> </a:t>
            </a:r>
          </a:p>
          <a:p>
            <a:pPr marL="0" indent="0">
              <a:spcAft>
                <a:spcPts val="1200"/>
              </a:spcAft>
              <a:buNone/>
            </a:pPr>
            <a:endParaRPr lang="de-DE" b="1" dirty="0" smtClean="0">
              <a:solidFill>
                <a:srgbClr val="AC145A"/>
              </a:solidFill>
            </a:endParaRPr>
          </a:p>
          <a:p>
            <a:r>
              <a:rPr lang="de-DE" sz="2400" dirty="0" smtClean="0"/>
              <a:t>Zitate als Blockquote (</a:t>
            </a:r>
            <a:r>
              <a:rPr lang="de-DE" sz="2400" dirty="0" err="1" smtClean="0"/>
              <a:t>blockquote</a:t>
            </a:r>
            <a:r>
              <a:rPr lang="de-DE" sz="2400" dirty="0" smtClean="0"/>
              <a:t>) auszeichnen</a:t>
            </a:r>
          </a:p>
          <a:p>
            <a:pPr lvl="1">
              <a:spcAft>
                <a:spcPts val="600"/>
              </a:spcAft>
            </a:pPr>
            <a:r>
              <a:rPr lang="de-DE" sz="2000" dirty="0" smtClean="0">
                <a:solidFill>
                  <a:srgbClr val="003057"/>
                </a:solidFill>
              </a:rPr>
              <a:t>Syntax: &lt;</a:t>
            </a:r>
            <a:r>
              <a:rPr lang="de-DE" sz="2000" dirty="0" err="1" smtClean="0">
                <a:solidFill>
                  <a:srgbClr val="003057"/>
                </a:solidFill>
              </a:rPr>
              <a:t>blockquote</a:t>
            </a:r>
            <a:r>
              <a:rPr lang="de-DE" sz="2000" dirty="0" smtClean="0">
                <a:solidFill>
                  <a:srgbClr val="003057"/>
                </a:solidFill>
              </a:rPr>
              <a:t>&gt; … &lt;/</a:t>
            </a:r>
            <a:r>
              <a:rPr lang="de-DE" sz="2000" dirty="0" err="1" smtClean="0">
                <a:solidFill>
                  <a:srgbClr val="003057"/>
                </a:solidFill>
              </a:rPr>
              <a:t>blockquote</a:t>
            </a:r>
            <a:r>
              <a:rPr lang="de-DE" sz="2000" dirty="0" smtClean="0">
                <a:solidFill>
                  <a:srgbClr val="003057"/>
                </a:solidFill>
              </a:rPr>
              <a:t>&gt;</a:t>
            </a:r>
          </a:p>
          <a:p>
            <a:pPr lvl="1">
              <a:spcAft>
                <a:spcPts val="600"/>
              </a:spcAft>
            </a:pPr>
            <a:endParaRPr lang="de-DE" sz="2000" dirty="0" smtClean="0">
              <a:solidFill>
                <a:srgbClr val="003057"/>
              </a:solidFill>
            </a:endParaRPr>
          </a:p>
          <a:p>
            <a:r>
              <a:rPr lang="de-DE" sz="2400" dirty="0" smtClean="0"/>
              <a:t>Kontaktinformationen als Adresse (</a:t>
            </a:r>
            <a:r>
              <a:rPr lang="de-DE" sz="2400" dirty="0" err="1" smtClean="0"/>
              <a:t>adress</a:t>
            </a:r>
            <a:r>
              <a:rPr lang="de-DE" sz="2400" dirty="0" smtClean="0"/>
              <a:t>) auszeichnen</a:t>
            </a:r>
          </a:p>
          <a:p>
            <a:pPr lvl="1"/>
            <a:r>
              <a:rPr lang="de-DE" sz="2000" dirty="0" smtClean="0">
                <a:solidFill>
                  <a:srgbClr val="003057"/>
                </a:solidFill>
              </a:rPr>
              <a:t>Syntax: &lt;</a:t>
            </a:r>
            <a:r>
              <a:rPr lang="de-DE" sz="2000" dirty="0" err="1" smtClean="0">
                <a:solidFill>
                  <a:srgbClr val="003057"/>
                </a:solidFill>
              </a:rPr>
              <a:t>adress</a:t>
            </a:r>
            <a:r>
              <a:rPr lang="de-DE" sz="2000" dirty="0" smtClean="0">
                <a:solidFill>
                  <a:srgbClr val="003057"/>
                </a:solidFill>
              </a:rPr>
              <a:t>&gt; … &lt;/</a:t>
            </a:r>
            <a:r>
              <a:rPr lang="de-DE" sz="2000" dirty="0" err="1" smtClean="0">
                <a:solidFill>
                  <a:srgbClr val="003057"/>
                </a:solidFill>
              </a:rPr>
              <a:t>adress</a:t>
            </a:r>
            <a:r>
              <a:rPr lang="de-DE" sz="2000" dirty="0" smtClean="0">
                <a:solidFill>
                  <a:srgbClr val="003057"/>
                </a:solidFill>
              </a:rPr>
              <a:t>&gt;</a:t>
            </a:r>
          </a:p>
          <a:p>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Sabrina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Fällt unter </a:t>
            </a:r>
            <a:r>
              <a:rPr lang="de-DE" b="1" dirty="0" smtClean="0"/>
              <a:t>Erfolgskriterium 1.4.8 Visuelle Präsentation, Stufe AAA</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smtClean="0"/>
              <a:t>Erfolgskriterium 1.4.12 Textabstand,</a:t>
            </a:r>
            <a:r>
              <a:rPr lang="de-DE" b="1" baseline="0" dirty="0" smtClean="0"/>
              <a:t> Stufe AA</a:t>
            </a:r>
            <a:endParaRPr lang="de-DE"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DE" b="1" dirty="0" smtClean="0"/>
          </a:p>
          <a:p>
            <a:endParaRPr lang="de-DE" dirty="0" smtClean="0"/>
          </a:p>
          <a:p>
            <a:pPr marL="171450" indent="-171450">
              <a:buFontTx/>
              <a:buChar char="-"/>
            </a:pPr>
            <a:r>
              <a:rPr lang="de-DE" sz="1200" dirty="0" smtClean="0"/>
              <a:t>lange Zeilen wirken schnell abschreckend und erschweren es dem Auge</a:t>
            </a:r>
            <a:r>
              <a:rPr lang="de-DE" sz="1200" baseline="0" dirty="0" smtClean="0"/>
              <a:t> </a:t>
            </a:r>
            <a:r>
              <a:rPr lang="de-DE" sz="1200" dirty="0" smtClean="0"/>
              <a:t>zum Anfang der Folgezeile zu springen</a:t>
            </a:r>
          </a:p>
          <a:p>
            <a:pPr marL="171450" indent="-171450">
              <a:buFontTx/>
              <a:buChar char="-"/>
            </a:pPr>
            <a:r>
              <a:rPr lang="de-DE" sz="1200" dirty="0" smtClean="0"/>
              <a:t>sehr kurze Zeilen führen hingegen zu häufigen Zeilenumbrüchen und Worttrennungen</a:t>
            </a:r>
          </a:p>
          <a:p>
            <a:pPr marL="171450" indent="-171450">
              <a:buFontTx/>
              <a:buChar char="-"/>
            </a:pPr>
            <a:r>
              <a:rPr lang="de-DE" dirty="0" smtClean="0"/>
              <a:t>Da Blocksatz insbesondere bei schmalen Spalten unregelmäßig große Wortzwischenräume und häufigere Worttrennungen verursacht, ist linksbündiger Flattersatz vorzuziehen</a:t>
            </a:r>
            <a:r>
              <a:rPr lang="de-DE" baseline="0" dirty="0" smtClean="0"/>
              <a:t> </a:t>
            </a:r>
            <a:r>
              <a:rPr lang="de-DE" dirty="0" smtClean="0"/>
              <a:t>(auch nicht zentriert oder rechtsbündig ausrichten)</a:t>
            </a:r>
            <a:r>
              <a:rPr lang="de-DE" i="1" dirty="0" smtClean="0"/>
              <a:t/>
            </a:r>
            <a:br>
              <a:rPr lang="de-DE" i="1" dirty="0" smtClean="0"/>
            </a:br>
            <a:endParaRPr lang="de-DE" i="1" dirty="0" smtClean="0"/>
          </a:p>
          <a:p>
            <a:r>
              <a:rPr lang="de-DE" i="0" dirty="0" smtClean="0"/>
              <a:t>------------------</a:t>
            </a:r>
          </a:p>
          <a:p>
            <a:endParaRPr lang="de-DE" i="0" dirty="0" smtClean="0"/>
          </a:p>
          <a:p>
            <a:r>
              <a:rPr lang="de-DE" i="0" dirty="0" smtClean="0"/>
              <a:t>Quelle:</a:t>
            </a:r>
          </a:p>
          <a:p>
            <a:r>
              <a:rPr lang="de-DE" i="0" dirty="0" smtClean="0"/>
              <a:t>https://outline-rocks.github.io/wcag/translations/WCAG21-de/#visuelle-prasentation</a:t>
            </a:r>
          </a:p>
          <a:p>
            <a:r>
              <a:rPr lang="de-DE" i="0" dirty="0" smtClean="0"/>
              <a:t>https://a11y.digitaldialog.swiss/de/1.4.12</a:t>
            </a:r>
          </a:p>
          <a:p>
            <a:endParaRPr lang="de-DE" i="0" dirty="0" smtClean="0"/>
          </a:p>
          <a:p>
            <a:r>
              <a:rPr lang="de-DE" sz="1200" dirty="0" smtClean="0">
                <a:solidFill>
                  <a:srgbClr val="003057"/>
                </a:solidFill>
              </a:rPr>
              <a:t>Quelle: </a:t>
            </a:r>
            <a:r>
              <a:rPr lang="de-DE" sz="1200" dirty="0" smtClean="0">
                <a:solidFill>
                  <a:srgbClr val="003057"/>
                </a:solidFill>
                <a:hlinkClick r:id="rId3"/>
              </a:rPr>
              <a:t>https://www.leserlich.info/kapitel/text/zeilenlaenge.php</a:t>
            </a:r>
            <a:r>
              <a:rPr lang="de-DE" sz="1200" dirty="0" smtClean="0">
                <a:solidFill>
                  <a:srgbClr val="003057"/>
                </a:solidFill>
              </a:rPr>
              <a:t>, </a:t>
            </a:r>
            <a:r>
              <a:rPr lang="de-DE" sz="1200" dirty="0" smtClean="0">
                <a:solidFill>
                  <a:srgbClr val="003057"/>
                </a:solidFill>
                <a:hlinkClick r:id="rId4"/>
              </a:rPr>
              <a:t>https://www.leserlich.info/kapitel/text/textanordnung.php</a:t>
            </a:r>
            <a:endParaRPr lang="de-DE" sz="1200" dirty="0" smtClean="0">
              <a:solidFill>
                <a:srgbClr val="003057"/>
              </a:solidFill>
            </a:endParaRPr>
          </a:p>
          <a:p>
            <a:r>
              <a:rPr lang="de-DE" i="1" dirty="0" smtClean="0"/>
              <a:t/>
            </a:r>
            <a:br>
              <a:rPr lang="de-DE" i="1" dirty="0" smtClean="0"/>
            </a:br>
            <a:r>
              <a:rPr lang="de-DE" i="1" dirty="0" smtClean="0"/>
              <a:t/>
            </a:r>
            <a:br>
              <a:rPr lang="de-DE" i="1" dirty="0" smtClean="0"/>
            </a:br>
            <a:endParaRPr lang="de-DE" dirty="0" smtClean="0"/>
          </a:p>
          <a:p>
            <a:endParaRPr lang="de-DE" dirty="0" smtClean="0"/>
          </a:p>
          <a:p>
            <a:endParaRPr lang="de-DE"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17</a:t>
            </a:fld>
            <a:endParaRPr lang="de-DE"/>
          </a:p>
        </p:txBody>
      </p:sp>
    </p:spTree>
    <p:extLst>
      <p:ext uri="{BB962C8B-B14F-4D97-AF65-F5344CB8AC3E}">
        <p14:creationId xmlns:p14="http://schemas.microsoft.com/office/powerpoint/2010/main" val="1151111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Prüfschritt 1.3.1b HTML-Strukturelemente für Listen </a:t>
            </a:r>
          </a:p>
          <a:p>
            <a:pPr marL="0" indent="0">
              <a:buFontTx/>
              <a:buNone/>
            </a:pPr>
            <a:r>
              <a:rPr lang="de-DE" dirty="0" smtClean="0"/>
              <a:t>https://bitvtest.de/pruefschritt/wcag-22-web/wcag-22-web-1-3-1b-html-strukturelemente-fuer-listen</a:t>
            </a:r>
          </a:p>
          <a:p>
            <a:pPr marL="0" indent="0">
              <a:buFontTx/>
              <a:buNone/>
            </a:pPr>
            <a:r>
              <a:rPr lang="de-DE"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smtClean="0"/>
          </a:p>
          <a:p>
            <a:r>
              <a:rPr lang="de-DE" dirty="0" smtClean="0"/>
              <a:t>Zur Auszeichnung von Listen auf der Seite sollen HTML-Strukturelemente für Listen (</a:t>
            </a:r>
            <a:r>
              <a:rPr lang="de-DE" dirty="0" err="1" smtClean="0"/>
              <a:t>ul</a:t>
            </a:r>
            <a:r>
              <a:rPr lang="de-DE" dirty="0" smtClean="0"/>
              <a:t>, </a:t>
            </a:r>
            <a:r>
              <a:rPr lang="de-DE" dirty="0" err="1" smtClean="0"/>
              <a:t>ol</a:t>
            </a:r>
            <a:r>
              <a:rPr lang="de-DE" dirty="0" smtClean="0"/>
              <a:t> und so weiter) genutzt werden.</a:t>
            </a:r>
          </a:p>
          <a:p>
            <a:endParaRPr lang="de-DE" dirty="0" smtClean="0"/>
          </a:p>
          <a:p>
            <a:r>
              <a:rPr lang="de-DE" dirty="0" smtClean="0"/>
              <a:t>Die Verwendung der HTML-Strukturelemente stellt sicher, dass der Aufbau einer Seite unabhängig von der Präsentation auf einer abstrakten Ebene festgelegt und zugänglich ist.</a:t>
            </a:r>
          </a:p>
          <a:p>
            <a:r>
              <a:rPr lang="de-DE" dirty="0" smtClean="0"/>
              <a:t>Benutzer, die mit der vorgegebenen visuellen Präsentation der Elemente auf der Seite nichts anfangen können, finden sich dann trotzdem zurecht oder sie können eine eigene, besser passende Präsentation anwenden.</a:t>
            </a:r>
          </a:p>
          <a:p>
            <a:r>
              <a:rPr lang="de-DE" dirty="0" smtClean="0"/>
              <a:t>Mögliche Anwendungen der Strukturelemente für Listen:</a:t>
            </a:r>
          </a:p>
          <a:p>
            <a:r>
              <a:rPr lang="de-DE" dirty="0" smtClean="0"/>
              <a:t>Listen oder Listeneinträge überspringen (Screenreader-Nutzer)</a:t>
            </a:r>
          </a:p>
          <a:p>
            <a:r>
              <a:rPr lang="de-DE" dirty="0" smtClean="0"/>
              <a:t>Listen können hierarchische Strukturen angemessen abbilden</a:t>
            </a:r>
          </a:p>
          <a:p>
            <a:endParaRPr lang="de-DE" dirty="0" smtClean="0"/>
          </a:p>
          <a:p>
            <a:endParaRPr lang="de-DE" dirty="0" smtClean="0"/>
          </a:p>
          <a:p>
            <a:r>
              <a:rPr lang="de-DE" dirty="0" smtClean="0"/>
              <a:t>Sabrina (Barrierefreiheitsansicht zeigen zur Überprüfung) Hat jemand eine Webseite mit Auflistung?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smtClean="0"/>
          </a:p>
          <a:p>
            <a:pPr marL="171450" indent="-171450">
              <a:buFontTx/>
              <a:buChar char="-"/>
            </a:pPr>
            <a:r>
              <a:rPr lang="de-DE" baseline="0" dirty="0" smtClean="0"/>
              <a:t>m</a:t>
            </a:r>
            <a:r>
              <a:rPr lang="de-DE" dirty="0" smtClean="0"/>
              <a:t>it Listen sind erst einmal Aufzählungen gemeint</a:t>
            </a:r>
          </a:p>
          <a:p>
            <a:pPr marL="171450" indent="-171450">
              <a:buFontTx/>
              <a:buChar char="-"/>
            </a:pPr>
            <a:r>
              <a:rPr lang="de-DE" dirty="0" smtClean="0"/>
              <a:t>In HTML wird unterschieden zwischen ungeordneten und geordneten Listen</a:t>
            </a:r>
          </a:p>
          <a:p>
            <a:pPr marL="171450" indent="-171450">
              <a:buFontTx/>
              <a:buChar char="-"/>
            </a:pPr>
            <a:r>
              <a:rPr lang="de-DE" dirty="0" smtClean="0"/>
              <a:t>Ungeordnete Listen haben in redaktionellen Texten visuell meist Aufzählungszeichen wie Punkte oder Häkchen</a:t>
            </a:r>
          </a:p>
          <a:p>
            <a:pPr marL="171450" indent="-171450">
              <a:buFontTx/>
              <a:buChar char="-"/>
            </a:pPr>
            <a:r>
              <a:rPr lang="de-DE" dirty="0" smtClean="0"/>
              <a:t>Sie werden mit dem HTML-Tag </a:t>
            </a:r>
            <a:r>
              <a:rPr lang="de-DE" dirty="0" err="1" smtClean="0"/>
              <a:t>unordered</a:t>
            </a:r>
            <a:r>
              <a:rPr lang="de-DE" dirty="0" smtClean="0"/>
              <a:t> </a:t>
            </a:r>
            <a:r>
              <a:rPr lang="de-DE" dirty="0" err="1" smtClean="0"/>
              <a:t>list</a:t>
            </a:r>
            <a:r>
              <a:rPr lang="de-DE" dirty="0" smtClean="0"/>
              <a:t> &lt;</a:t>
            </a:r>
            <a:r>
              <a:rPr lang="de-DE" dirty="0" err="1" smtClean="0"/>
              <a:t>ul</a:t>
            </a:r>
            <a:r>
              <a:rPr lang="de-DE" dirty="0" smtClean="0"/>
              <a:t>&gt; ausgezeichnet. </a:t>
            </a:r>
          </a:p>
          <a:p>
            <a:pPr marL="171450" indent="-171450">
              <a:buFontTx/>
              <a:buChar char="-"/>
            </a:pPr>
            <a:r>
              <a:rPr lang="de-DE" dirty="0" smtClean="0"/>
              <a:t>Der einzelne Listenpunkt wird mit &lt;li&gt; ausgezeichnet. </a:t>
            </a:r>
          </a:p>
          <a:p>
            <a:pPr marL="171450" indent="-171450">
              <a:buFontTx/>
              <a:buChar char="-"/>
            </a:pPr>
            <a:r>
              <a:rPr lang="de-DE" dirty="0" smtClean="0"/>
              <a:t>Der Screenreader-Nutzer*innen</a:t>
            </a:r>
            <a:r>
              <a:rPr lang="de-DE" baseline="0" dirty="0" smtClean="0"/>
              <a:t> </a:t>
            </a:r>
            <a:r>
              <a:rPr lang="de-DE" dirty="0" smtClean="0"/>
              <a:t>wissen nun, dass eine Liste folgt, wie viele Listeneinträge vorhanden sind und können entscheiden, ob sie die Liste anschauen oder überspringen wollen</a:t>
            </a:r>
          </a:p>
          <a:p>
            <a:pPr marL="171450" indent="-171450">
              <a:buFontTx/>
              <a:buChar char="-"/>
            </a:pPr>
            <a:r>
              <a:rPr lang="de-DE" dirty="0" smtClean="0"/>
              <a:t>Listen nicht nur visuell, durch die Eingabe von Bindestrichen zu erzeugen, dann ist keine HTML-Auszeichnung vorhanden.</a:t>
            </a:r>
          </a:p>
          <a:p>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&lt;</a:t>
            </a:r>
            <a:r>
              <a:rPr lang="it-IT" dirty="0" err="1" smtClean="0"/>
              <a:t>ul</a:t>
            </a:r>
            <a:r>
              <a:rPr lang="it-IT" dirty="0" smtClean="0"/>
              <a:t>&gt;</a:t>
            </a:r>
            <a:br>
              <a:rPr lang="it-IT" dirty="0" smtClean="0"/>
            </a:br>
            <a:r>
              <a:rPr lang="it-IT" dirty="0" smtClean="0"/>
              <a:t>&lt;li&gt;</a:t>
            </a:r>
            <a:r>
              <a:rPr lang="it-IT" dirty="0" err="1" smtClean="0"/>
              <a:t>Listenpunkt</a:t>
            </a:r>
            <a:r>
              <a:rPr lang="it-IT" dirty="0" smtClean="0"/>
              <a:t> 1&lt;/li&gt;</a:t>
            </a:r>
            <a:br>
              <a:rPr lang="it-IT" dirty="0" smtClean="0"/>
            </a:br>
            <a:r>
              <a:rPr lang="it-IT" dirty="0" smtClean="0"/>
              <a:t>&lt;li&gt;</a:t>
            </a:r>
            <a:r>
              <a:rPr lang="it-IT" dirty="0" err="1" smtClean="0"/>
              <a:t>Listenpunkt</a:t>
            </a:r>
            <a:r>
              <a:rPr lang="it-IT" dirty="0" smtClean="0"/>
              <a:t> 2&lt;/li&gt;</a:t>
            </a:r>
            <a:br>
              <a:rPr lang="it-IT" dirty="0" smtClean="0"/>
            </a:br>
            <a:r>
              <a:rPr lang="it-IT" dirty="0" smtClean="0"/>
              <a:t>&lt;li&gt;</a:t>
            </a:r>
            <a:r>
              <a:rPr lang="it-IT" dirty="0" err="1" smtClean="0"/>
              <a:t>Listenpunkt</a:t>
            </a:r>
            <a:r>
              <a:rPr lang="it-IT" dirty="0" smtClean="0"/>
              <a:t> 3&lt;/li&gt;</a:t>
            </a:r>
            <a:br>
              <a:rPr lang="it-IT" dirty="0" smtClean="0"/>
            </a:br>
            <a:r>
              <a:rPr lang="it-IT" dirty="0" smtClean="0"/>
              <a:t>&lt;/</a:t>
            </a:r>
            <a:r>
              <a:rPr lang="it-IT" dirty="0" err="1" smtClean="0"/>
              <a:t>ul</a:t>
            </a:r>
            <a:r>
              <a:rPr lang="it-IT" dirty="0" smtClean="0"/>
              <a:t>&gt;</a:t>
            </a:r>
          </a:p>
          <a:p>
            <a:endParaRPr lang="de-DE" dirty="0" smtClean="0"/>
          </a:p>
          <a:p>
            <a:pPr marL="171450" indent="-171450">
              <a:buFontTx/>
              <a:buChar char="-"/>
            </a:pPr>
            <a:r>
              <a:rPr lang="de-DE" dirty="0" smtClean="0"/>
              <a:t>Geordnete Listen sind Listen mit fortlaufender Nummerierung. </a:t>
            </a:r>
          </a:p>
          <a:p>
            <a:pPr marL="171450" indent="-171450">
              <a:buFontTx/>
              <a:buChar char="-"/>
            </a:pPr>
            <a:r>
              <a:rPr lang="de-DE" dirty="0" smtClean="0"/>
              <a:t>Sie werden mit dem HTML-Tag </a:t>
            </a:r>
            <a:r>
              <a:rPr lang="de-DE" dirty="0" err="1" smtClean="0"/>
              <a:t>ordered</a:t>
            </a:r>
            <a:r>
              <a:rPr lang="de-DE" dirty="0" smtClean="0"/>
              <a:t> </a:t>
            </a:r>
            <a:r>
              <a:rPr lang="de-DE" dirty="0" err="1" smtClean="0"/>
              <a:t>list</a:t>
            </a:r>
            <a:r>
              <a:rPr lang="de-DE" dirty="0" smtClean="0"/>
              <a:t> &lt;</a:t>
            </a:r>
            <a:r>
              <a:rPr lang="de-DE" dirty="0" err="1" smtClean="0"/>
              <a:t>ol</a:t>
            </a:r>
            <a:r>
              <a:rPr lang="de-DE" dirty="0" smtClean="0"/>
              <a:t>&gt; ausgezeichnet. </a:t>
            </a:r>
          </a:p>
          <a:p>
            <a:pPr marL="171450" indent="-171450">
              <a:buFontTx/>
              <a:buChar char="-"/>
            </a:pPr>
            <a:r>
              <a:rPr lang="de-DE" dirty="0" smtClean="0"/>
              <a:t>Auch hier wird – wie bei der ungeordneten Liste – jeder Listenpunkt mit &lt;li&gt; ausgezeichnet. </a:t>
            </a:r>
          </a:p>
          <a:p>
            <a:pPr marL="171450" indent="-171450">
              <a:buFontTx/>
              <a:buChar char="-"/>
            </a:pPr>
            <a:r>
              <a:rPr lang="de-DE" dirty="0" smtClean="0"/>
              <a:t>auch hier:</a:t>
            </a:r>
            <a:r>
              <a:rPr lang="de-DE" baseline="0" dirty="0" smtClean="0"/>
              <a:t> </a:t>
            </a:r>
            <a:r>
              <a:rPr lang="de-DE" dirty="0" smtClean="0"/>
              <a:t>Listen nicht nur visuell</a:t>
            </a:r>
            <a:r>
              <a:rPr lang="de-DE" baseline="0" dirty="0" smtClean="0"/>
              <a:t> </a:t>
            </a:r>
            <a:r>
              <a:rPr lang="de-DE" dirty="0" smtClean="0"/>
              <a:t>durch die Eingabe von „1.“, „2.“ usw. zu erzeugen, denn dann fehlt die richtige HTML-Auszeichnung.</a:t>
            </a:r>
          </a:p>
        </p:txBody>
      </p:sp>
      <p:sp>
        <p:nvSpPr>
          <p:cNvPr id="4" name="Foliennummernplatzhalter 3"/>
          <p:cNvSpPr>
            <a:spLocks noGrp="1"/>
          </p:cNvSpPr>
          <p:nvPr>
            <p:ph type="sldNum" sz="quarter" idx="10"/>
          </p:nvPr>
        </p:nvSpPr>
        <p:spPr/>
        <p:txBody>
          <a:bodyPr/>
          <a:lstStyle/>
          <a:p>
            <a:fld id="{50606A55-AB75-4A52-BDC6-248AF1A38356}" type="slidenum">
              <a:rPr lang="de-DE" smtClean="0"/>
              <a:t>18</a:t>
            </a:fld>
            <a:endParaRPr lang="de-DE"/>
          </a:p>
        </p:txBody>
      </p:sp>
    </p:spTree>
    <p:extLst>
      <p:ext uri="{BB962C8B-B14F-4D97-AF65-F5344CB8AC3E}">
        <p14:creationId xmlns:p14="http://schemas.microsoft.com/office/powerpoint/2010/main" val="458482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Prüfschritt 2.4.4 Aussagekräftige Linktexte </a:t>
            </a:r>
          </a:p>
          <a:p>
            <a:r>
              <a:rPr lang="de-DE" dirty="0" smtClean="0"/>
              <a:t>https://bitvtest.de/pruefschritt/wcag-22-web/wcag-22-web-2-4-4-aussagekraeftige-linktexte</a:t>
            </a:r>
          </a:p>
          <a:p>
            <a:r>
              <a:rPr lang="de-DE" dirty="0" smtClean="0"/>
              <a:t>-----------------------------</a:t>
            </a:r>
          </a:p>
          <a:p>
            <a:endParaRPr lang="de-DE" dirty="0" smtClean="0"/>
          </a:p>
          <a:p>
            <a:pPr marL="171450" indent="-171450">
              <a:buFont typeface="Arial" panose="020B0604020202020204" pitchFamily="34" charset="0"/>
              <a:buChar char="•"/>
            </a:pPr>
            <a:r>
              <a:rPr lang="de-DE" dirty="0" smtClean="0"/>
              <a:t>mit dem Screenreader gibt es die Möglichkeit, alle Links der aktuell besuchten Seite aufzurufen.</a:t>
            </a:r>
          </a:p>
          <a:p>
            <a:pPr marL="171450" indent="-171450">
              <a:buFont typeface="Arial" panose="020B0604020202020204" pitchFamily="34" charset="0"/>
              <a:buChar char="•"/>
            </a:pPr>
            <a:r>
              <a:rPr lang="de-DE" dirty="0" smtClean="0"/>
              <a:t>Anwender*innen können so</a:t>
            </a:r>
            <a:r>
              <a:rPr lang="de-DE" baseline="0" dirty="0" smtClean="0"/>
              <a:t> aus </a:t>
            </a:r>
            <a:r>
              <a:rPr lang="de-DE" dirty="0" smtClean="0"/>
              <a:t>einer Fülle von Informationen jene Links auszuwählen, die sie interessieren. </a:t>
            </a:r>
          </a:p>
          <a:p>
            <a:pPr marL="171450" indent="-171450">
              <a:buFont typeface="Arial" panose="020B0604020202020204" pitchFamily="34" charset="0"/>
              <a:buChar char="•"/>
            </a:pPr>
            <a:r>
              <a:rPr lang="de-DE" dirty="0" smtClean="0"/>
              <a:t>Die Liste der Links erscheint jedoch ohne Kontext, das heißt, die Links müssen kontextunabhängig verständlich sein.</a:t>
            </a:r>
          </a:p>
          <a:p>
            <a:pPr marL="171450" indent="-171450">
              <a:buFontTx/>
              <a:buChar char="-"/>
            </a:pPr>
            <a:endParaRPr lang="de-DE" dirty="0" smtClean="0"/>
          </a:p>
          <a:p>
            <a:pPr marL="171450" indent="-171450">
              <a:buFontTx/>
              <a:buChar char="-"/>
            </a:pPr>
            <a:endParaRPr lang="de-DE" dirty="0" smtClean="0"/>
          </a:p>
          <a:p>
            <a:r>
              <a:rPr lang="de-DE" sz="1200" b="0" i="0" u="none" strike="noStrike" kern="1200" baseline="0" dirty="0" smtClean="0">
                <a:solidFill>
                  <a:schemeClr val="tx1"/>
                </a:solidFill>
                <a:latin typeface="+mn-lt"/>
                <a:ea typeface="+mn-ea"/>
                <a:cs typeface="+mn-cs"/>
              </a:rPr>
              <a:t>leider gibt </a:t>
            </a:r>
            <a:r>
              <a:rPr lang="de-DE" sz="1200" b="0" i="0" u="none" strike="noStrike" kern="1200" baseline="0" dirty="0" err="1" smtClean="0">
                <a:solidFill>
                  <a:schemeClr val="tx1"/>
                </a:solidFill>
                <a:latin typeface="+mn-lt"/>
                <a:ea typeface="+mn-ea"/>
                <a:cs typeface="+mn-cs"/>
              </a:rPr>
              <a:t>Canva</a:t>
            </a:r>
            <a:r>
              <a:rPr lang="de-DE" sz="1200" b="0" i="0" u="none" strike="noStrike" kern="1200" baseline="0" dirty="0" smtClean="0">
                <a:solidFill>
                  <a:schemeClr val="tx1"/>
                </a:solidFill>
                <a:latin typeface="+mn-lt"/>
                <a:ea typeface="+mn-ea"/>
                <a:cs typeface="+mn-cs"/>
              </a:rPr>
              <a:t> keine barrierefreien PDFs aus. Ich habe es heute selber noch mal anhand eines</a:t>
            </a:r>
          </a:p>
          <a:p>
            <a:r>
              <a:rPr lang="de-DE" sz="1200" b="0" i="0" u="none" strike="noStrike" kern="1200" baseline="0" dirty="0" smtClean="0">
                <a:solidFill>
                  <a:schemeClr val="tx1"/>
                </a:solidFill>
                <a:latin typeface="+mn-lt"/>
                <a:ea typeface="+mn-ea"/>
                <a:cs typeface="+mn-cs"/>
              </a:rPr>
              <a:t>Posters ausprobiert und mir die Tag-Struktur in Acrobat angeschaut. Das sieht ziemlich wild aus.</a:t>
            </a:r>
          </a:p>
          <a:p>
            <a:r>
              <a:rPr lang="de-DE" sz="1200" b="0" i="0" u="none" strike="noStrike" kern="1200" baseline="0" dirty="0" smtClean="0">
                <a:solidFill>
                  <a:schemeClr val="tx1"/>
                </a:solidFill>
                <a:latin typeface="+mn-lt"/>
                <a:ea typeface="+mn-ea"/>
                <a:cs typeface="+mn-cs"/>
              </a:rPr>
              <a:t>Wenn ihr das PDF runterladet, müsste es in jedem Fall in Acrobat nachbearbeitet werden. Je</a:t>
            </a:r>
          </a:p>
          <a:p>
            <a:r>
              <a:rPr lang="de-DE" sz="1200" b="0" i="0" u="none" strike="noStrike" kern="1200" baseline="0" dirty="0" smtClean="0">
                <a:solidFill>
                  <a:schemeClr val="tx1"/>
                </a:solidFill>
                <a:latin typeface="+mn-lt"/>
                <a:ea typeface="+mn-ea"/>
                <a:cs typeface="+mn-cs"/>
              </a:rPr>
              <a:t>nachdem, wie umfangreich und komplex euer Dokument ist, kann das möglicherweise viel Zeit in</a:t>
            </a:r>
          </a:p>
          <a:p>
            <a:r>
              <a:rPr lang="de-DE" sz="1200" b="0" i="0" u="none" strike="noStrike" kern="1200" baseline="0" dirty="0" smtClean="0">
                <a:solidFill>
                  <a:schemeClr val="tx1"/>
                </a:solidFill>
                <a:latin typeface="+mn-lt"/>
                <a:ea typeface="+mn-ea"/>
                <a:cs typeface="+mn-cs"/>
              </a:rPr>
              <a:t>Anspruch nehmen – insbesondere, wenn man darin noch nicht so geübt ist. Es ist vermutlich</a:t>
            </a:r>
          </a:p>
          <a:p>
            <a:r>
              <a:rPr lang="de-DE" sz="1200" b="0" i="0" u="none" strike="noStrike" kern="1200" baseline="0" dirty="0" smtClean="0">
                <a:solidFill>
                  <a:schemeClr val="tx1"/>
                </a:solidFill>
                <a:latin typeface="+mn-lt"/>
                <a:ea typeface="+mn-ea"/>
                <a:cs typeface="+mn-cs"/>
              </a:rPr>
              <a:t>einfacher die Inhalte noch mal in Word zu übertragen und dort korrekt anzulegen. Wenn ihr es</a:t>
            </a:r>
          </a:p>
          <a:p>
            <a:r>
              <a:rPr lang="de-DE" sz="1200" b="0" i="0" u="none" strike="noStrike" kern="1200" baseline="0" dirty="0" smtClean="0">
                <a:solidFill>
                  <a:schemeClr val="tx1"/>
                </a:solidFill>
                <a:latin typeface="+mn-lt"/>
                <a:ea typeface="+mn-ea"/>
                <a:cs typeface="+mn-cs"/>
              </a:rPr>
              <a:t>dann als PDF ausgebt, ist der Nachbearbeitungsaufwand in der Regel überschaubarer.</a:t>
            </a:r>
          </a:p>
          <a:p>
            <a:r>
              <a:rPr lang="de-DE" sz="1200" b="0" i="0" u="none" strike="noStrike" kern="1200" baseline="0" dirty="0" smtClean="0">
                <a:solidFill>
                  <a:schemeClr val="tx1"/>
                </a:solidFill>
                <a:latin typeface="+mn-lt"/>
                <a:ea typeface="+mn-ea"/>
                <a:cs typeface="+mn-cs"/>
              </a:rPr>
              <a:t>Ich schicke dir mal unsere Checklisten für die Erstellung barrierefreier Dokumente mit (falls noch</a:t>
            </a:r>
          </a:p>
          <a:p>
            <a:r>
              <a:rPr lang="de-DE" sz="1200" b="0" i="0" u="none" strike="noStrike" kern="1200" baseline="0" dirty="0" smtClean="0">
                <a:solidFill>
                  <a:schemeClr val="tx1"/>
                </a:solidFill>
                <a:latin typeface="+mn-lt"/>
                <a:ea typeface="+mn-ea"/>
                <a:cs typeface="+mn-cs"/>
              </a:rPr>
              <a:t>nicht in Nutzung):</a:t>
            </a:r>
          </a:p>
          <a:p>
            <a:r>
              <a:rPr lang="de-DE" sz="1200" b="1" i="0" u="none" strike="noStrike" kern="1200" baseline="0" dirty="0" smtClean="0">
                <a:solidFill>
                  <a:schemeClr val="tx1"/>
                </a:solidFill>
                <a:latin typeface="+mn-lt"/>
                <a:ea typeface="+mn-ea"/>
                <a:cs typeface="+mn-cs"/>
              </a:rPr>
              <a:t>Checkliste: barrierefreie Dokumente</a:t>
            </a:r>
          </a:p>
          <a:p>
            <a:r>
              <a:rPr lang="de-DE" sz="1200" b="0" i="0" u="none" strike="noStrike" kern="1200" baseline="0" dirty="0" smtClean="0">
                <a:solidFill>
                  <a:schemeClr val="tx1"/>
                </a:solidFill>
                <a:latin typeface="+mn-lt"/>
                <a:ea typeface="+mn-ea"/>
                <a:cs typeface="+mn-cs"/>
              </a:rPr>
              <a:t>https://www.twillo.de/edu-sharing/components/render/fbf41908-562c-4875-a9de-76256ffff53d</a:t>
            </a:r>
          </a:p>
          <a:p>
            <a:r>
              <a:rPr lang="de-DE" sz="1200" b="1" i="0" u="none" strike="noStrike" kern="1200" baseline="0" dirty="0" smtClean="0">
                <a:solidFill>
                  <a:schemeClr val="tx1"/>
                </a:solidFill>
                <a:latin typeface="+mn-lt"/>
                <a:ea typeface="+mn-ea"/>
                <a:cs typeface="+mn-cs"/>
              </a:rPr>
              <a:t>Checkliste: barrierefreie PDFs</a:t>
            </a:r>
          </a:p>
          <a:p>
            <a:r>
              <a:rPr lang="de-DE" sz="1200" b="0" i="0" u="none" strike="noStrike" kern="1200" baseline="0" dirty="0" smtClean="0">
                <a:solidFill>
                  <a:schemeClr val="tx1"/>
                </a:solidFill>
                <a:latin typeface="+mn-lt"/>
                <a:ea typeface="+mn-ea"/>
                <a:cs typeface="+mn-cs"/>
              </a:rPr>
              <a:t>https://www.twillo.de/edu-sharing/components/render/d1ca2e30-4bdc-448b-8812-</a:t>
            </a:r>
          </a:p>
          <a:p>
            <a:r>
              <a:rPr lang="de-DE" sz="1200" b="0" i="0" u="none" strike="noStrike" kern="1200" baseline="0" dirty="0" smtClean="0">
                <a:solidFill>
                  <a:schemeClr val="tx1"/>
                </a:solidFill>
                <a:latin typeface="+mn-lt"/>
                <a:ea typeface="+mn-ea"/>
                <a:cs typeface="+mn-cs"/>
              </a:rPr>
              <a:t>6d7412016085</a:t>
            </a:r>
          </a:p>
          <a:p>
            <a:r>
              <a:rPr lang="de-DE" sz="1200" b="0" i="0" u="none" strike="noStrike" kern="1200" baseline="0" dirty="0" smtClean="0">
                <a:solidFill>
                  <a:schemeClr val="tx1"/>
                </a:solidFill>
                <a:latin typeface="+mn-lt"/>
                <a:ea typeface="+mn-ea"/>
                <a:cs typeface="+mn-cs"/>
              </a:rPr>
              <a:t>Kleine Ergänzung noch:</a:t>
            </a:r>
          </a:p>
          <a:p>
            <a:r>
              <a:rPr lang="de-DE" sz="1200" b="0" i="0" u="none" strike="noStrike" kern="1200" baseline="0" dirty="0" smtClean="0">
                <a:solidFill>
                  <a:schemeClr val="tx1"/>
                </a:solidFill>
                <a:latin typeface="+mn-lt"/>
                <a:ea typeface="+mn-ea"/>
                <a:cs typeface="+mn-cs"/>
              </a:rPr>
              <a:t>Man kann in </a:t>
            </a:r>
            <a:r>
              <a:rPr lang="de-DE" sz="1200" b="0" i="0" u="none" strike="noStrike" kern="1200" baseline="0" dirty="0" err="1" smtClean="0">
                <a:solidFill>
                  <a:schemeClr val="tx1"/>
                </a:solidFill>
                <a:latin typeface="+mn-lt"/>
                <a:ea typeface="+mn-ea"/>
                <a:cs typeface="+mn-cs"/>
              </a:rPr>
              <a:t>Canva</a:t>
            </a:r>
            <a:r>
              <a:rPr lang="de-DE" sz="1200" b="0" i="0" u="none" strike="noStrike" kern="1200" baseline="0" dirty="0" smtClean="0">
                <a:solidFill>
                  <a:schemeClr val="tx1"/>
                </a:solidFill>
                <a:latin typeface="+mn-lt"/>
                <a:ea typeface="+mn-ea"/>
                <a:cs typeface="+mn-cs"/>
              </a:rPr>
              <a:t> inzwischen Alternativtexte für Bilder hinterlegen und grafische Elemente als</a:t>
            </a:r>
          </a:p>
          <a:p>
            <a:r>
              <a:rPr lang="de-DE" sz="1200" b="0" i="0" u="none" strike="noStrike" kern="1200" baseline="0" dirty="0" smtClean="0">
                <a:solidFill>
                  <a:schemeClr val="tx1"/>
                </a:solidFill>
                <a:latin typeface="+mn-lt"/>
                <a:ea typeface="+mn-ea"/>
                <a:cs typeface="+mn-cs"/>
              </a:rPr>
              <a:t>dekorativ kennzeichnen. Wenn man sich den Entwurf dann als PowerPoint Datei ausgeben lässt,</a:t>
            </a:r>
          </a:p>
          <a:p>
            <a:r>
              <a:rPr lang="de-DE" sz="1200" b="0" i="0" u="none" strike="noStrike" kern="1200" baseline="0" dirty="0" smtClean="0">
                <a:solidFill>
                  <a:schemeClr val="tx1"/>
                </a:solidFill>
                <a:latin typeface="+mn-lt"/>
                <a:ea typeface="+mn-ea"/>
                <a:cs typeface="+mn-cs"/>
              </a:rPr>
              <a:t>werden diese Infos immerhin übernommen. Aber auch in diesem Fall wäre die</a:t>
            </a:r>
          </a:p>
          <a:p>
            <a:r>
              <a:rPr lang="de-DE" sz="1200" b="0" i="0" u="none" strike="noStrike" kern="1200" baseline="0" dirty="0" smtClean="0">
                <a:solidFill>
                  <a:schemeClr val="tx1"/>
                </a:solidFill>
                <a:latin typeface="+mn-lt"/>
                <a:ea typeface="+mn-ea"/>
                <a:cs typeface="+mn-cs"/>
              </a:rPr>
              <a:t>Barrierefreiheitsprüfung in PowerPoint nicht bestanden, da keine strukturellen Infos</a:t>
            </a:r>
          </a:p>
          <a:p>
            <a:r>
              <a:rPr lang="de-DE" sz="1200" b="0" i="0" u="none" strike="noStrike" kern="1200" baseline="0" dirty="0" smtClean="0">
                <a:solidFill>
                  <a:schemeClr val="tx1"/>
                </a:solidFill>
                <a:latin typeface="+mn-lt"/>
                <a:ea typeface="+mn-ea"/>
                <a:cs typeface="+mn-cs"/>
              </a:rPr>
              <a:t>übernommen werden. Man muss also auch hier die Lesereihenfolge und Hierarchisierung von</a:t>
            </a:r>
          </a:p>
          <a:p>
            <a:r>
              <a:rPr lang="de-DE" sz="1200" b="0" i="0" u="none" strike="noStrike" kern="1200" baseline="0" dirty="0" smtClean="0">
                <a:solidFill>
                  <a:schemeClr val="tx1"/>
                </a:solidFill>
                <a:latin typeface="+mn-lt"/>
                <a:ea typeface="+mn-ea"/>
                <a:cs typeface="+mn-cs"/>
              </a:rPr>
              <a:t>Headlines etc. manuell vornehmen.</a:t>
            </a:r>
            <a:endParaRPr lang="de-DE" dirty="0" smtClean="0"/>
          </a:p>
          <a:p>
            <a:pPr marL="171450" indent="-171450">
              <a:buFontTx/>
              <a:buChar char="-"/>
            </a:pPr>
            <a:endParaRPr lang="de-DE" dirty="0" smtClean="0"/>
          </a:p>
          <a:p>
            <a:endParaRPr lang="de-DE" dirty="0" smtClean="0"/>
          </a:p>
          <a:p>
            <a:r>
              <a:rPr lang="de-DE" dirty="0" smtClean="0"/>
              <a:t>-----------------------------</a:t>
            </a:r>
          </a:p>
          <a:p>
            <a:endParaRPr lang="de-DE" dirty="0" smtClean="0"/>
          </a:p>
          <a:p>
            <a:r>
              <a:rPr lang="de-DE" dirty="0" smtClean="0"/>
              <a:t>Quellen:</a:t>
            </a:r>
          </a:p>
          <a:p>
            <a:endParaRPr lang="de-DE" dirty="0" smtClean="0"/>
          </a:p>
          <a:p>
            <a:r>
              <a:rPr lang="de-DE" dirty="0" smtClean="0"/>
              <a:t>https://allerlay.com/aussagekraeftige-linktexte-fuer-seo-und-barrierefreiheit/</a:t>
            </a:r>
          </a:p>
          <a:p>
            <a:endParaRPr lang="de-DE" dirty="0" smtClean="0"/>
          </a:p>
          <a:p>
            <a:r>
              <a:rPr lang="de-DE" dirty="0" smtClean="0"/>
              <a:t>https://bik-fuer-alle.de/links.html</a:t>
            </a:r>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19</a:t>
            </a:fld>
            <a:endParaRPr lang="de-DE"/>
          </a:p>
        </p:txBody>
      </p:sp>
    </p:spTree>
    <p:extLst>
      <p:ext uri="{BB962C8B-B14F-4D97-AF65-F5344CB8AC3E}">
        <p14:creationId xmlns:p14="http://schemas.microsoft.com/office/powerpoint/2010/main" val="3187831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smtClean="0"/>
          </a:p>
        </p:txBody>
      </p:sp>
      <p:sp>
        <p:nvSpPr>
          <p:cNvPr id="4" name="Foliennummernplatzhalter 3"/>
          <p:cNvSpPr>
            <a:spLocks noGrp="1"/>
          </p:cNvSpPr>
          <p:nvPr>
            <p:ph type="sldNum" sz="quarter" idx="10"/>
          </p:nvPr>
        </p:nvSpPr>
        <p:spPr/>
        <p:txBody>
          <a:bodyPr/>
          <a:lstStyle/>
          <a:p>
            <a:fld id="{50606A55-AB75-4A52-BDC6-248AF1A38356}" type="slidenum">
              <a:rPr lang="de-DE" smtClean="0"/>
              <a:t>21</a:t>
            </a:fld>
            <a:endParaRPr lang="de-DE"/>
          </a:p>
        </p:txBody>
      </p:sp>
    </p:spTree>
    <p:extLst>
      <p:ext uri="{BB962C8B-B14F-4D97-AF65-F5344CB8AC3E}">
        <p14:creationId xmlns:p14="http://schemas.microsoft.com/office/powerpoint/2010/main" val="4031077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smtClean="0"/>
              <a:t>Mit </a:t>
            </a:r>
            <a:r>
              <a:rPr lang="de-DE" dirty="0"/>
              <a:t>der Farbpalette </a:t>
            </a:r>
            <a:r>
              <a:rPr lang="de-DE" dirty="0" err="1"/>
              <a:t>Viridis</a:t>
            </a:r>
            <a:r>
              <a:rPr lang="de-DE" dirty="0"/>
              <a:t> kann das Problem zwar nicht ganz gelöst, aber zumindest stark gemindert werden. </a:t>
            </a:r>
            <a:endParaRPr lang="de-DE"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smtClean="0"/>
              <a:t>Die </a:t>
            </a:r>
            <a:r>
              <a:rPr lang="de-DE" dirty="0"/>
              <a:t>Farben dieser Farbpalette können fast alle Menschen sehr gut voneinander unterscheiden – unabhängig von der Art der </a:t>
            </a:r>
            <a:r>
              <a:rPr lang="de-DE" dirty="0" smtClean="0"/>
              <a:t>Farbsehschwäche.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(Tobias </a:t>
            </a:r>
            <a:r>
              <a:rPr lang="de-DE" dirty="0" err="1" smtClean="0"/>
              <a:t>Roppelt</a:t>
            </a:r>
            <a:r>
              <a:rPr lang="de-DE" dirty="0" smtClean="0"/>
              <a:t>)</a:t>
            </a:r>
            <a:r>
              <a:rPr lang="de-DE" dirty="0"/>
              <a:t/>
            </a:r>
            <a:br>
              <a:rPr lang="de-DE" dirty="0"/>
            </a:br>
            <a:endParaRPr lang="de-DE" sz="1200" dirty="0"/>
          </a:p>
        </p:txBody>
      </p:sp>
      <p:sp>
        <p:nvSpPr>
          <p:cNvPr id="4" name="Foliennummernplatzhalter 3"/>
          <p:cNvSpPr>
            <a:spLocks noGrp="1"/>
          </p:cNvSpPr>
          <p:nvPr>
            <p:ph type="sldNum" sz="quarter" idx="10"/>
          </p:nvPr>
        </p:nvSpPr>
        <p:spPr/>
        <p:txBody>
          <a:bodyPr/>
          <a:lstStyle/>
          <a:p>
            <a:fld id="{50606A55-AB75-4A52-BDC6-248AF1A38356}" type="slidenum">
              <a:rPr lang="de-DE" smtClean="0"/>
              <a:t>22</a:t>
            </a:fld>
            <a:endParaRPr lang="de-DE"/>
          </a:p>
        </p:txBody>
      </p:sp>
    </p:spTree>
    <p:extLst>
      <p:ext uri="{BB962C8B-B14F-4D97-AF65-F5344CB8AC3E}">
        <p14:creationId xmlns:p14="http://schemas.microsoft.com/office/powerpoint/2010/main" val="12560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endParaRPr lang="de-DE" dirty="0" smtClean="0"/>
          </a:p>
        </p:txBody>
      </p:sp>
      <p:sp>
        <p:nvSpPr>
          <p:cNvPr id="4" name="Foliennummernplatzhalter 3"/>
          <p:cNvSpPr>
            <a:spLocks noGrp="1"/>
          </p:cNvSpPr>
          <p:nvPr>
            <p:ph type="sldNum" sz="quarter" idx="10"/>
          </p:nvPr>
        </p:nvSpPr>
        <p:spPr/>
        <p:txBody>
          <a:bodyPr/>
          <a:lstStyle/>
          <a:p>
            <a:fld id="{50606A55-AB75-4A52-BDC6-248AF1A38356}" type="slidenum">
              <a:rPr lang="de-DE" smtClean="0"/>
              <a:t>23</a:t>
            </a:fld>
            <a:endParaRPr lang="de-DE"/>
          </a:p>
        </p:txBody>
      </p:sp>
    </p:spTree>
    <p:extLst>
      <p:ext uri="{BB962C8B-B14F-4D97-AF65-F5344CB8AC3E}">
        <p14:creationId xmlns:p14="http://schemas.microsoft.com/office/powerpoint/2010/main" val="2663334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3</a:t>
            </a:fld>
            <a:endParaRPr lang="de-DE"/>
          </a:p>
        </p:txBody>
      </p:sp>
    </p:spTree>
    <p:extLst>
      <p:ext uri="{BB962C8B-B14F-4D97-AF65-F5344CB8AC3E}">
        <p14:creationId xmlns:p14="http://schemas.microsoft.com/office/powerpoint/2010/main" val="4046086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de-DE" b="1" dirty="0" smtClean="0"/>
              <a:t>Prüfschritt 1.4.5 Schriftgrafiken </a:t>
            </a:r>
          </a:p>
          <a:p>
            <a:pPr>
              <a:lnSpc>
                <a:spcPct val="100000"/>
              </a:lnSpc>
              <a:spcAft>
                <a:spcPts val="200"/>
              </a:spcAft>
            </a:pPr>
            <a:r>
              <a:rPr lang="de-DE" sz="1200" b="0" dirty="0" smtClean="0"/>
              <a:t>https://bitvtest.de/pruefschritt/wcag-22-web/wcag-22-web-1-4-5-schriftgrafiken</a:t>
            </a:r>
          </a:p>
          <a:p>
            <a:pPr marL="0" marR="0" lvl="0" indent="0" algn="l" defTabSz="914400" rtl="0" eaLnBrk="1" fontAlgn="auto" latinLnBrk="0" hangingPunct="1">
              <a:lnSpc>
                <a:spcPct val="100000"/>
              </a:lnSpc>
              <a:spcBef>
                <a:spcPts val="0"/>
              </a:spcBef>
              <a:spcAft>
                <a:spcPts val="200"/>
              </a:spcAft>
              <a:buClrTx/>
              <a:buSzTx/>
              <a:buFontTx/>
              <a:buNone/>
              <a:tabLst/>
              <a:defRPr/>
            </a:pPr>
            <a:r>
              <a:rPr lang="de-DE" sz="1200" b="0" dirty="0" smtClean="0"/>
              <a:t>---------------------</a:t>
            </a:r>
          </a:p>
          <a:p>
            <a:pPr>
              <a:lnSpc>
                <a:spcPct val="100000"/>
              </a:lnSpc>
              <a:spcAft>
                <a:spcPts val="200"/>
              </a:spcAft>
            </a:pPr>
            <a:endParaRPr lang="de-DE" sz="1200" b="0" dirty="0" smtClean="0"/>
          </a:p>
          <a:p>
            <a:pPr>
              <a:lnSpc>
                <a:spcPct val="100000"/>
              </a:lnSpc>
              <a:spcAft>
                <a:spcPts val="200"/>
              </a:spcAft>
            </a:pPr>
            <a:r>
              <a:rPr lang="de-DE" dirty="0" smtClean="0"/>
              <a:t>Grafiken sollen nicht für die Darstellung von Schriften verwendet werden. Logos sind hiervon ausgenommen.</a:t>
            </a:r>
          </a:p>
          <a:p>
            <a:pPr>
              <a:lnSpc>
                <a:spcPct val="100000"/>
              </a:lnSpc>
              <a:spcAft>
                <a:spcPts val="200"/>
              </a:spcAft>
            </a:pPr>
            <a:endParaRPr lang="de-DE" sz="1200" b="0" dirty="0" smtClean="0"/>
          </a:p>
          <a:p>
            <a:pPr>
              <a:lnSpc>
                <a:spcPct val="100000"/>
              </a:lnSpc>
              <a:spcAft>
                <a:spcPts val="200"/>
              </a:spcAft>
            </a:pPr>
            <a:r>
              <a:rPr lang="de-DE" dirty="0" smtClean="0"/>
              <a:t>Schriftgrafiken, die als Bitmap-Grafik eingebunden werden (z. B. als JPEG, PNG, oder GIF), können nicht oder nur eingeschränkt an Benutzeranforderungen angepasst werden. Ihre Farben können nicht individuell eingestellt werden, auch die individuelle Anpassung der Schriftgröße wirkt nicht auf grafische Schriften. Und bei Zoomvergrößerung werden die Schriftkanten unscharf.</a:t>
            </a:r>
            <a:endParaRPr lang="de-DE" sz="1200" b="0" dirty="0" smtClean="0"/>
          </a:p>
          <a:p>
            <a:endParaRPr lang="de-DE" dirty="0" smtClean="0"/>
          </a:p>
          <a:p>
            <a:r>
              <a:rPr lang="de-DE" dirty="0" smtClean="0"/>
              <a:t>Sabrina</a:t>
            </a:r>
          </a:p>
          <a:p>
            <a:pPr>
              <a:lnSpc>
                <a:spcPct val="100000"/>
              </a:lnSpc>
              <a:spcAft>
                <a:spcPts val="200"/>
              </a:spcAft>
            </a:pPr>
            <a:endParaRPr lang="de-DE" sz="1200" b="0" dirty="0" smtClean="0"/>
          </a:p>
          <a:p>
            <a:pPr marL="0" marR="0" lvl="0" indent="0" algn="l" defTabSz="914400" rtl="0" eaLnBrk="1" fontAlgn="auto" latinLnBrk="0" hangingPunct="1">
              <a:lnSpc>
                <a:spcPct val="100000"/>
              </a:lnSpc>
              <a:spcBef>
                <a:spcPts val="0"/>
              </a:spcBef>
              <a:spcAft>
                <a:spcPts val="200"/>
              </a:spcAft>
              <a:buClrTx/>
              <a:buSzTx/>
              <a:buFontTx/>
              <a:buNone/>
              <a:tabLst/>
              <a:defRPr/>
            </a:pPr>
            <a:r>
              <a:rPr lang="de-DE" sz="1200" kern="1200" dirty="0" smtClean="0">
                <a:solidFill>
                  <a:schemeClr val="tx1"/>
                </a:solidFill>
                <a:effectLst/>
                <a:latin typeface="+mn-lt"/>
                <a:ea typeface="+mn-ea"/>
                <a:cs typeface="+mn-cs"/>
              </a:rPr>
              <a:t>In diesem Kontext ist anzumerken, dass keine Farbe von sich aus „barrierefrei“ oder „nicht-barrierefrei“ ist – vielmehr kommt es auf das richtige Kontrastverhältnis an. Denn eine Farbe zeigt ihre Barrierefreiheit erst im Kontrast zu einer anderen Farbe: Das Kontrastverhältnis gibt Aufschluss darüber, wie sehr sich die Farben in ihrer Helligkeit voneinander unterscheiden. Aus diesem Grund ist es sinnvoll, die gewählten Farben im Paar zu betrachten, um sie hinsichtlich ihrer Erkennbarkeit beurteilen zu können. Für Fließtext gilt generell, dass dunkler Text auf hellem Grund besser leserlich ist als umgekehrt (den höchsten Kontrast stellt Schwarz auf Weiß dar).</a:t>
            </a:r>
          </a:p>
          <a:p>
            <a:pPr>
              <a:lnSpc>
                <a:spcPct val="100000"/>
              </a:lnSpc>
              <a:spcAft>
                <a:spcPts val="200"/>
              </a:spcAft>
            </a:pPr>
            <a:endParaRPr lang="de-DE" sz="1200" b="0" dirty="0" smtClean="0"/>
          </a:p>
          <a:p>
            <a:pPr>
              <a:lnSpc>
                <a:spcPct val="100000"/>
              </a:lnSpc>
              <a:spcAft>
                <a:spcPts val="200"/>
              </a:spcAft>
            </a:pPr>
            <a:endParaRPr lang="de-DE" sz="1200" b="1" dirty="0" smtClean="0"/>
          </a:p>
          <a:p>
            <a:pPr marL="171450" indent="-171450">
              <a:buFontTx/>
              <a:buChar char="-"/>
            </a:pPr>
            <a:r>
              <a:rPr lang="de-DE" dirty="0" smtClean="0"/>
              <a:t>Damit das Schriftbild gut wahrnehmbar ist, muss es einen ausreichend hohen Kontrast zum Hintergrund aufweisen.</a:t>
            </a:r>
          </a:p>
          <a:p>
            <a:pPr marL="171450" indent="-171450">
              <a:buFontTx/>
              <a:buChar char="-"/>
            </a:pPr>
            <a:r>
              <a:rPr lang="de-DE" dirty="0" smtClean="0"/>
              <a:t>Dieser ist schwieriger herzustellen, wenn Text auf Bildern oder Farbverläufen platziert wird.</a:t>
            </a:r>
            <a:r>
              <a:rPr lang="de-DE" baseline="0" dirty="0" smtClean="0"/>
              <a:t> Dies sollte also nach Möglichkeit vermieden werden.</a:t>
            </a:r>
          </a:p>
          <a:p>
            <a:pPr marL="171450" indent="-171450">
              <a:buFontTx/>
              <a:buChar char="-"/>
            </a:pPr>
            <a:r>
              <a:rPr lang="de-DE" baseline="0" dirty="0" smtClean="0"/>
              <a:t>Ich weiß, dass es manchmal gewünscht ist, dass Schrift in Bildern zu integrieren – wenn es sich also nicht umgehen lässt, dann bitte wenigstens darauf achten, dass der Text in einem ruhigen, kontrastreichen Bereich des Bildes platziert wird.</a:t>
            </a:r>
            <a:endParaRPr lang="de-DE" dirty="0" smtClean="0"/>
          </a:p>
          <a:p>
            <a:pPr marL="171450" indent="-171450">
              <a:buFontTx/>
              <a:buChar char="-"/>
            </a:pPr>
            <a:r>
              <a:rPr lang="de-DE" dirty="0" smtClean="0"/>
              <a:t>Wir sprechen von</a:t>
            </a:r>
            <a:r>
              <a:rPr lang="de-DE" baseline="0" dirty="0" smtClean="0"/>
              <a:t> einem </a:t>
            </a:r>
            <a:r>
              <a:rPr lang="de-DE" sz="1200" b="1" dirty="0" smtClean="0"/>
              <a:t>niedrigen Kontrastverhältnis</a:t>
            </a:r>
            <a:r>
              <a:rPr lang="de-DE" sz="1200" b="0" dirty="0" smtClean="0"/>
              <a:t>,</a:t>
            </a:r>
            <a:r>
              <a:rPr lang="de-DE" sz="1200" b="0" baseline="0" dirty="0" smtClean="0"/>
              <a:t> wenn </a:t>
            </a:r>
            <a:r>
              <a:rPr lang="de-DE" sz="1200" dirty="0" smtClean="0"/>
              <a:t>Vorder- und Hintergrundfarbe sich zu sehr in der Helligkeit ähneln. Bei einem</a:t>
            </a:r>
            <a:r>
              <a:rPr lang="de-DE" sz="1200" baseline="0" dirty="0" smtClean="0"/>
              <a:t> </a:t>
            </a:r>
            <a:r>
              <a:rPr lang="de-DE" sz="1200" b="1" dirty="0" smtClean="0"/>
              <a:t>hohen Kontrastverhältnis</a:t>
            </a:r>
            <a:r>
              <a:rPr lang="de-DE" sz="1200" b="0" baseline="0" dirty="0" smtClean="0"/>
              <a:t> </a:t>
            </a:r>
            <a:r>
              <a:rPr lang="de-DE" sz="1200" dirty="0" smtClean="0"/>
              <a:t>hingegen unterscheiden sich Vorder- und Hintergrundfarbe sich deutlich voneinander.</a:t>
            </a:r>
          </a:p>
          <a:p>
            <a:pPr marL="171450" indent="-171450">
              <a:buFontTx/>
              <a:buChar char="-"/>
            </a:pPr>
            <a:r>
              <a:rPr lang="de-DE" dirty="0" smtClean="0"/>
              <a:t>Für</a:t>
            </a:r>
            <a:r>
              <a:rPr lang="de-DE" baseline="0" dirty="0" smtClean="0"/>
              <a:t> Fließtext </a:t>
            </a:r>
            <a:r>
              <a:rPr lang="de-DE" dirty="0" smtClean="0"/>
              <a:t>gilt generell, dass dunkler Text auf hellem Grund besser leserlich ist als umgekehrt</a:t>
            </a:r>
            <a:r>
              <a:rPr lang="de-DE" baseline="0" dirty="0" smtClean="0"/>
              <a:t> (den höchsten Kontrast stelle Schwarz auf Weiß dar)</a:t>
            </a:r>
            <a:r>
              <a:rPr lang="de-DE" dirty="0" smtClean="0"/>
              <a:t>.</a:t>
            </a:r>
          </a:p>
          <a:p>
            <a:pPr marL="171450" indent="-171450">
              <a:buFontTx/>
              <a:buChar char="-"/>
            </a:pPr>
            <a:r>
              <a:rPr lang="de-DE" dirty="0" smtClean="0"/>
              <a:t>Die WCAG empfehlen</a:t>
            </a:r>
            <a:r>
              <a:rPr lang="de-DE" baseline="0" dirty="0" smtClean="0"/>
              <a:t> für kleinere Schriften (alles unter 18 Pt.) ein Mindest-Kontrastverhältnis von 4,5 zu 1 und für größere Schriften ab 18 Pt. ein Mindest-Kontrastverhältnis von 3 zu 1.</a:t>
            </a:r>
          </a:p>
          <a:p>
            <a:pPr marL="171450" indent="-171450">
              <a:buFontTx/>
              <a:buChar char="-"/>
            </a:pPr>
            <a:r>
              <a:rPr lang="de-DE" baseline="0" dirty="0" smtClean="0"/>
              <a:t>Und wie man das richtige Verhältnis ermittelt, das dürft jetzt selbst einmal zusammen mit mir ausprobieren, wenn ihr mögt.</a:t>
            </a:r>
          </a:p>
          <a:p>
            <a:pPr marL="0" indent="0">
              <a:buFontTx/>
              <a:buNone/>
            </a:pPr>
            <a:endParaRPr lang="de-DE" baseline="0" dirty="0" smtClean="0"/>
          </a:p>
          <a:p>
            <a:pPr marL="0" indent="0">
              <a:buFontTx/>
              <a:buNone/>
            </a:pPr>
            <a:endParaRPr lang="de-DE" dirty="0" smtClean="0"/>
          </a:p>
          <a:p>
            <a:r>
              <a:rPr lang="de-DE" dirty="0" smtClean="0"/>
              <a:t>Bei Nachfragen aus dem Plenum:</a:t>
            </a:r>
          </a:p>
          <a:p>
            <a:r>
              <a:rPr lang="de-DE" dirty="0" smtClean="0"/>
              <a:t>Text oder Bilder eines Textes, die Teil eines inaktiven</a:t>
            </a:r>
            <a:r>
              <a:rPr lang="de-DE" baseline="0" dirty="0" smtClean="0"/>
              <a:t> rein dekorativ, </a:t>
            </a:r>
            <a:r>
              <a:rPr lang="de-DE" dirty="0" smtClean="0"/>
              <a:t>für niemanden sichtbar oder Teil eines Bildes sind, welches signifikanten anderen visuellen Inhalt enthält, gibt es keine Kontrastanforderung.</a:t>
            </a:r>
            <a:r>
              <a:rPr lang="de-DE" baseline="0" dirty="0" smtClean="0"/>
              <a:t> Auch an </a:t>
            </a:r>
            <a:r>
              <a:rPr lang="de-DE" dirty="0" smtClean="0"/>
              <a:t>Wortbildmarken</a:t>
            </a:r>
            <a:r>
              <a:rPr lang="de-DE" baseline="0" dirty="0" smtClean="0"/>
              <a:t> (also</a:t>
            </a:r>
            <a:r>
              <a:rPr lang="de-DE" dirty="0" smtClean="0"/>
              <a:t> Text, der Teil eines Logos oder eines Markennamens ist) gibt es keine Kontrastanforderungen.</a:t>
            </a:r>
          </a:p>
        </p:txBody>
      </p:sp>
      <p:sp>
        <p:nvSpPr>
          <p:cNvPr id="4" name="Foliennummernplatzhalter 3"/>
          <p:cNvSpPr>
            <a:spLocks noGrp="1"/>
          </p:cNvSpPr>
          <p:nvPr>
            <p:ph type="sldNum" sz="quarter" idx="10"/>
          </p:nvPr>
        </p:nvSpPr>
        <p:spPr/>
        <p:txBody>
          <a:bodyPr/>
          <a:lstStyle/>
          <a:p>
            <a:fld id="{50606A55-AB75-4A52-BDC6-248AF1A38356}" type="slidenum">
              <a:rPr lang="de-DE" smtClean="0"/>
              <a:t>24</a:t>
            </a:fld>
            <a:endParaRPr lang="de-DE"/>
          </a:p>
        </p:txBody>
      </p:sp>
    </p:spTree>
    <p:extLst>
      <p:ext uri="{BB962C8B-B14F-4D97-AF65-F5344CB8AC3E}">
        <p14:creationId xmlns:p14="http://schemas.microsoft.com/office/powerpoint/2010/main" val="1710234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smtClean="0"/>
              <a:t>***Link in den Chat stellen***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3"/>
              </a:rPr>
              <a:t>https://www.tpgi.com/color-contrast-checker/</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t>Ca. 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Beim Vergleich des berechneten Kontrastverhältnisses mit dem </a:t>
            </a:r>
            <a:r>
              <a:rPr lang="de-DE" dirty="0" err="1" smtClean="0"/>
              <a:t>Erfolgskriteriumsverhältnis</a:t>
            </a:r>
            <a:r>
              <a:rPr lang="de-DE" dirty="0" smtClean="0"/>
              <a:t> sollten die berechneten Werte nicht gerundet werden (z. B. 4,499:1 würde den Schwellenwert von 4,5:1 nicht erreichen).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25</a:t>
            </a:fld>
            <a:endParaRPr lang="de-DE"/>
          </a:p>
        </p:txBody>
      </p:sp>
    </p:spTree>
    <p:extLst>
      <p:ext uri="{BB962C8B-B14F-4D97-AF65-F5344CB8AC3E}">
        <p14:creationId xmlns:p14="http://schemas.microsoft.com/office/powerpoint/2010/main" val="2369735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Sabrina</a:t>
            </a:r>
          </a:p>
          <a:p>
            <a:endParaRPr lang="de-DE"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dirty="0" smtClean="0"/>
              <a:t>Wir empfehlen </a:t>
            </a:r>
            <a:r>
              <a:rPr lang="de-DE" sz="1200" baseline="0" dirty="0" smtClean="0"/>
              <a:t>für eine gute Wahrnehmbarkeit von Bildern und Grafiken die Berücksichtigung folgender Punkte: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aseline="0" dirty="0" smtClean="0"/>
              <a:t/>
            </a:r>
            <a:br>
              <a:rPr lang="de-DE" sz="1200" baseline="0" dirty="0" smtClean="0"/>
            </a:br>
            <a:r>
              <a:rPr lang="de-DE" sz="1200" b="1" baseline="0" dirty="0" smtClean="0"/>
              <a:t>*Stichpunkt vorlesen*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1" dirty="0" smtClean="0"/>
          </a:p>
          <a:p>
            <a:r>
              <a:rPr lang="de-DE" sz="1200" b="1" i="0" u="none" strike="noStrike" kern="1200" baseline="0" dirty="0" smtClean="0">
                <a:solidFill>
                  <a:schemeClr val="tx1"/>
                </a:solidFill>
                <a:latin typeface="+mn-lt"/>
                <a:ea typeface="+mn-ea"/>
                <a:cs typeface="+mn-cs"/>
              </a:rPr>
              <a:t>Buttons und Links </a:t>
            </a:r>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Wir alle kennen Buttons, die auf dem Smartphone so klein sind, dass sie kaum mit dem Finger zu treffen sind. Das kann im schlimmsten Fall zur Folge haben, dass eine Kontaktanfrage nicht abgesendet oder eine Bestellung nicht aufgegeben wird. Daher ist es wichtig, Buttons mit einer ausreichend großen Klickfläche zu gestalten. </a:t>
            </a:r>
          </a:p>
          <a:p>
            <a:r>
              <a:rPr lang="de-DE" sz="1200" b="0" i="0" u="none" strike="noStrike" kern="1200" baseline="0" dirty="0" smtClean="0">
                <a:solidFill>
                  <a:schemeClr val="tx1"/>
                </a:solidFill>
                <a:latin typeface="+mn-lt"/>
                <a:ea typeface="+mn-ea"/>
                <a:cs typeface="+mn-cs"/>
              </a:rPr>
              <a:t>Bei Links bietet es sich an, diese klassisch mit einer Unterstreichung zu gestalten. </a:t>
            </a:r>
            <a:r>
              <a:rPr lang="de-DE" sz="1200" b="0" i="0" u="none" strike="noStrike" kern="1200" baseline="0" dirty="0" err="1" smtClean="0">
                <a:solidFill>
                  <a:schemeClr val="tx1"/>
                </a:solidFill>
                <a:latin typeface="+mn-lt"/>
                <a:ea typeface="+mn-ea"/>
                <a:cs typeface="+mn-cs"/>
              </a:rPr>
              <a:t>Nutzer:innen</a:t>
            </a:r>
            <a:r>
              <a:rPr lang="de-DE" sz="1200" b="0" i="0" u="none" strike="noStrike" kern="1200" baseline="0" dirty="0" smtClean="0">
                <a:solidFill>
                  <a:schemeClr val="tx1"/>
                </a:solidFill>
                <a:latin typeface="+mn-lt"/>
                <a:ea typeface="+mn-ea"/>
                <a:cs typeface="+mn-cs"/>
              </a:rPr>
              <a:t> haben dies so gelernt und so lassen sich Links gut vom restlichen Fließtext abheben. </a:t>
            </a:r>
          </a:p>
          <a:p>
            <a:r>
              <a:rPr lang="de-DE" sz="1200" b="0" i="0" u="none" strike="noStrike" kern="1200" baseline="0" dirty="0" smtClean="0">
                <a:solidFill>
                  <a:schemeClr val="tx1"/>
                </a:solidFill>
                <a:latin typeface="+mn-lt"/>
                <a:ea typeface="+mn-ea"/>
                <a:cs typeface="+mn-cs"/>
              </a:rPr>
              <a:t>Generell sollten Buttons und Links so gestaltet werden, dass sie sich durch besondere </a:t>
            </a:r>
          </a:p>
          <a:p>
            <a:r>
              <a:rPr lang="de-DE" sz="1200" b="0" i="0" u="none" strike="noStrike" kern="1200" baseline="0" dirty="0" smtClean="0">
                <a:solidFill>
                  <a:schemeClr val="tx1"/>
                </a:solidFill>
                <a:latin typeface="+mn-lt"/>
                <a:ea typeface="+mn-ea"/>
                <a:cs typeface="+mn-cs"/>
              </a:rPr>
              <a:t>Farbakzente von anderen Elementen deutlich abheben. Denn hier können bestimmte Aktionen durchgeführt werden. Dabei sollte das Kontrastverhältnis der Link/Button Farbe zum Hintergrund bzw. zum restlichen Text berücksichtigt werden. Ist der Kontrast nicht hoch genug, können Links und Buttons von Menschen mit Sehbeeinträchtigungen gar nicht oder nicht vollständig wahrgenommen werden. </a:t>
            </a:r>
          </a:p>
          <a:p>
            <a:r>
              <a:rPr lang="de-DE" sz="1200" b="0" i="0" u="none" strike="noStrike" kern="1200" baseline="0" dirty="0" smtClean="0">
                <a:solidFill>
                  <a:schemeClr val="tx1"/>
                </a:solidFill>
                <a:latin typeface="+mn-lt"/>
                <a:ea typeface="+mn-ea"/>
                <a:cs typeface="+mn-cs"/>
              </a:rPr>
              <a:t>Wird eine Tastaturbedienung eingesetzt, ist es wichtig, das fokussierte Element deutlich hervorheben. Der Fokusring wird von Designern gerne als störend empfunden und daher oft deaktiviert. Die Interaktion mit einem Element darf aber nicht nur durch einen Mouseover erkennbar sein. </a:t>
            </a:r>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1" dirty="0" smtClean="0"/>
          </a:p>
          <a:p>
            <a:pPr marL="171450" indent="-171450">
              <a:buFontTx/>
              <a:buChar char="-"/>
            </a:pPr>
            <a:r>
              <a:rPr lang="de-DE" dirty="0" smtClean="0"/>
              <a:t>Werden Bildbestandteile, die für die Erkennbarkeit unwichtig sind, wirklich benötigt? Oder kann man auf diese auch verzichten?</a:t>
            </a:r>
          </a:p>
        </p:txBody>
      </p:sp>
      <p:sp>
        <p:nvSpPr>
          <p:cNvPr id="4" name="Foliennummernplatzhalter 3"/>
          <p:cNvSpPr>
            <a:spLocks noGrp="1"/>
          </p:cNvSpPr>
          <p:nvPr>
            <p:ph type="sldNum" sz="quarter" idx="10"/>
          </p:nvPr>
        </p:nvSpPr>
        <p:spPr/>
        <p:txBody>
          <a:bodyPr/>
          <a:lstStyle/>
          <a:p>
            <a:fld id="{50606A55-AB75-4A52-BDC6-248AF1A38356}" type="slidenum">
              <a:rPr lang="de-DE" smtClean="0"/>
              <a:t>27</a:t>
            </a:fld>
            <a:endParaRPr lang="de-DE"/>
          </a:p>
        </p:txBody>
      </p:sp>
    </p:spTree>
    <p:extLst>
      <p:ext uri="{BB962C8B-B14F-4D97-AF65-F5344CB8AC3E}">
        <p14:creationId xmlns:p14="http://schemas.microsoft.com/office/powerpoint/2010/main" val="4230395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28</a:t>
            </a:fld>
            <a:endParaRPr lang="de-DE"/>
          </a:p>
        </p:txBody>
      </p:sp>
    </p:spTree>
    <p:extLst>
      <p:ext uri="{BB962C8B-B14F-4D97-AF65-F5344CB8AC3E}">
        <p14:creationId xmlns:p14="http://schemas.microsoft.com/office/powerpoint/2010/main" val="4278818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31</a:t>
            </a:fld>
            <a:endParaRPr lang="de-DE"/>
          </a:p>
        </p:txBody>
      </p:sp>
    </p:spTree>
    <p:extLst>
      <p:ext uri="{BB962C8B-B14F-4D97-AF65-F5344CB8AC3E}">
        <p14:creationId xmlns:p14="http://schemas.microsoft.com/office/powerpoint/2010/main" val="4239366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33</a:t>
            </a:fld>
            <a:endParaRPr lang="de-DE"/>
          </a:p>
        </p:txBody>
      </p:sp>
    </p:spTree>
    <p:extLst>
      <p:ext uri="{BB962C8B-B14F-4D97-AF65-F5344CB8AC3E}">
        <p14:creationId xmlns:p14="http://schemas.microsoft.com/office/powerpoint/2010/main" val="37472404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Anne H. </a:t>
            </a:r>
          </a:p>
          <a:p>
            <a:endParaRPr lang="de-DE" sz="1200" kern="1200" dirty="0">
              <a:solidFill>
                <a:schemeClr val="tx1"/>
              </a:solidFill>
              <a:effectLst/>
              <a:latin typeface="+mn-lt"/>
              <a:ea typeface="+mn-ea"/>
              <a:cs typeface="+mn-cs"/>
            </a:endParaRPr>
          </a:p>
          <a:p>
            <a:r>
              <a:rPr lang="de-DE" dirty="0"/>
              <a:t>Die </a:t>
            </a:r>
            <a:r>
              <a:rPr lang="de-DE" dirty="0" err="1"/>
              <a:t>Kis</a:t>
            </a:r>
            <a:r>
              <a:rPr lang="de-DE" dirty="0"/>
              <a:t> sind immer besser – nicht immer sind diese Angaben noch nötig. Kann man sich als Prompt-Bestandteile für Alt-Texte irgendwohin kopieren.</a:t>
            </a:r>
          </a:p>
          <a:p>
            <a:endParaRPr lang="de-DE" dirty="0"/>
          </a:p>
          <a:p>
            <a:r>
              <a:rPr lang="de-DE" dirty="0"/>
              <a:t>Alt-Texte in der Lehre: genau aufpassen, dass eine mögliche Beobachtungsaufgabe für die Studierenden durch den Alt-Text übernommen wird.</a:t>
            </a:r>
          </a:p>
          <a:p>
            <a:endParaRPr lang="de-DE"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pPr marL="0" indent="0">
              <a:spcAft>
                <a:spcPts val="1200"/>
              </a:spcAft>
              <a:buNone/>
            </a:pPr>
            <a:r>
              <a:rPr lang="de-DE" b="1" dirty="0" smtClean="0">
                <a:solidFill>
                  <a:srgbClr val="AC145A"/>
                </a:solidFill>
              </a:rPr>
              <a:t>Automatisiert Text aus Bild generieren</a:t>
            </a:r>
          </a:p>
          <a:p>
            <a:pPr marL="0" lvl="0" indent="0">
              <a:lnSpc>
                <a:spcPct val="100000"/>
              </a:lnSpc>
              <a:spcBef>
                <a:spcPts val="0"/>
              </a:spcBef>
              <a:buNone/>
              <a:defRPr/>
            </a:pPr>
            <a:r>
              <a:rPr lang="de-DE" dirty="0" smtClean="0"/>
              <a:t>KI kann inzwischen relativ gut Bilder auslesen und uns dabei helfen, diese mit Texten zu versehen.</a:t>
            </a:r>
          </a:p>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0606A55-AB75-4A52-BDC6-248AF1A38356}" type="slidenum">
              <a:rPr lang="de-DE" smtClean="0"/>
              <a:t>34</a:t>
            </a:fld>
            <a:endParaRPr lang="de-DE"/>
          </a:p>
        </p:txBody>
      </p:sp>
    </p:spTree>
    <p:extLst>
      <p:ext uri="{BB962C8B-B14F-4D97-AF65-F5344CB8AC3E}">
        <p14:creationId xmlns:p14="http://schemas.microsoft.com/office/powerpoint/2010/main" val="184801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smtClean="0"/>
              <a:t>***Link in den Chat stellen***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Firefox: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https://addons.mozilla.org/de/firefox/addon/web-developer/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Chrome: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https://chrome.google.com/webstore/detail/web-developer/bfbameneiokkgbdmiekhjnmfkcnldhhm</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t>Ca. 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 Beim Vergleich des berechneten Kontrastverhältnisses mit dem </a:t>
            </a:r>
            <a:r>
              <a:rPr lang="de-DE" dirty="0" err="1" smtClean="0"/>
              <a:t>Erfolgskriteriumsverhältnis</a:t>
            </a:r>
            <a:r>
              <a:rPr lang="de-DE" dirty="0" smtClean="0"/>
              <a:t> sollten die berechneten Werte nicht gerundet werden (z. B. 4,499:1 würde den Schwellenwert von 4,5:1 nicht erreichen).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35</a:t>
            </a:fld>
            <a:endParaRPr lang="de-DE"/>
          </a:p>
        </p:txBody>
      </p:sp>
    </p:spTree>
    <p:extLst>
      <p:ext uri="{BB962C8B-B14F-4D97-AF65-F5344CB8AC3E}">
        <p14:creationId xmlns:p14="http://schemas.microsoft.com/office/powerpoint/2010/main" val="3107061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37</a:t>
            </a:fld>
            <a:endParaRPr lang="de-DE"/>
          </a:p>
        </p:txBody>
      </p:sp>
    </p:spTree>
    <p:extLst>
      <p:ext uri="{BB962C8B-B14F-4D97-AF65-F5344CB8AC3E}">
        <p14:creationId xmlns:p14="http://schemas.microsoft.com/office/powerpoint/2010/main" val="444843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p:txBody>
      </p:sp>
      <p:sp>
        <p:nvSpPr>
          <p:cNvPr id="4" name="Foliennummernplatzhalter 3"/>
          <p:cNvSpPr>
            <a:spLocks noGrp="1"/>
          </p:cNvSpPr>
          <p:nvPr>
            <p:ph type="sldNum" sz="quarter" idx="10"/>
          </p:nvPr>
        </p:nvSpPr>
        <p:spPr/>
        <p:txBody>
          <a:bodyPr/>
          <a:lstStyle/>
          <a:p>
            <a:fld id="{50606A55-AB75-4A52-BDC6-248AF1A38356}" type="slidenum">
              <a:rPr lang="de-DE" smtClean="0"/>
              <a:t>38</a:t>
            </a:fld>
            <a:endParaRPr lang="de-DE"/>
          </a:p>
        </p:txBody>
      </p:sp>
    </p:spTree>
    <p:extLst>
      <p:ext uri="{BB962C8B-B14F-4D97-AF65-F5344CB8AC3E}">
        <p14:creationId xmlns:p14="http://schemas.microsoft.com/office/powerpoint/2010/main" val="1163552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p:txBody>
      </p:sp>
      <p:sp>
        <p:nvSpPr>
          <p:cNvPr id="4" name="Foliennummernplatzhalter 3"/>
          <p:cNvSpPr>
            <a:spLocks noGrp="1"/>
          </p:cNvSpPr>
          <p:nvPr>
            <p:ph type="sldNum" sz="quarter" idx="10"/>
          </p:nvPr>
        </p:nvSpPr>
        <p:spPr/>
        <p:txBody>
          <a:bodyPr/>
          <a:lstStyle/>
          <a:p>
            <a:fld id="{50606A55-AB75-4A52-BDC6-248AF1A38356}" type="slidenum">
              <a:rPr lang="de-DE" smtClean="0"/>
              <a:t>4</a:t>
            </a:fld>
            <a:endParaRPr lang="de-DE"/>
          </a:p>
        </p:txBody>
      </p:sp>
    </p:spTree>
    <p:extLst>
      <p:ext uri="{BB962C8B-B14F-4D97-AF65-F5344CB8AC3E}">
        <p14:creationId xmlns:p14="http://schemas.microsoft.com/office/powerpoint/2010/main" val="27105650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39</a:t>
            </a:fld>
            <a:endParaRPr lang="de-DE"/>
          </a:p>
        </p:txBody>
      </p:sp>
    </p:spTree>
    <p:extLst>
      <p:ext uri="{BB962C8B-B14F-4D97-AF65-F5344CB8AC3E}">
        <p14:creationId xmlns:p14="http://schemas.microsoft.com/office/powerpoint/2010/main" val="27230448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40</a:t>
            </a:fld>
            <a:endParaRPr lang="de-DE"/>
          </a:p>
        </p:txBody>
      </p:sp>
    </p:spTree>
    <p:extLst>
      <p:ext uri="{BB962C8B-B14F-4D97-AF65-F5344CB8AC3E}">
        <p14:creationId xmlns:p14="http://schemas.microsoft.com/office/powerpoint/2010/main" val="4262913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baseline="0" dirty="0" smtClean="0"/>
          </a:p>
        </p:txBody>
      </p:sp>
      <p:sp>
        <p:nvSpPr>
          <p:cNvPr id="4" name="Foliennummernplatzhalter 3"/>
          <p:cNvSpPr>
            <a:spLocks noGrp="1"/>
          </p:cNvSpPr>
          <p:nvPr>
            <p:ph type="sldNum" sz="quarter" idx="10"/>
          </p:nvPr>
        </p:nvSpPr>
        <p:spPr/>
        <p:txBody>
          <a:bodyPr/>
          <a:lstStyle/>
          <a:p>
            <a:fld id="{50606A55-AB75-4A52-BDC6-248AF1A38356}" type="slidenum">
              <a:rPr lang="de-DE" smtClean="0"/>
              <a:t>6</a:t>
            </a:fld>
            <a:endParaRPr lang="de-DE"/>
          </a:p>
        </p:txBody>
      </p:sp>
    </p:spTree>
    <p:extLst>
      <p:ext uri="{BB962C8B-B14F-4D97-AF65-F5344CB8AC3E}">
        <p14:creationId xmlns:p14="http://schemas.microsoft.com/office/powerpoint/2010/main" val="3029487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sz="1200" b="0" i="0" u="none" strike="noStrike" kern="1200" baseline="0" dirty="0" smtClean="0">
                <a:solidFill>
                  <a:schemeClr val="tx1"/>
                </a:solidFill>
                <a:latin typeface="+mn-lt"/>
                <a:ea typeface="+mn-ea"/>
                <a:cs typeface="+mn-cs"/>
              </a:rPr>
              <a:t>einer der wichtigste Tipps, die ich Ihnen heute mitgeben werde ist, die Barrierefreiheit von Beginn an mit zu berücksichtigen</a:t>
            </a:r>
          </a:p>
          <a:p>
            <a:pPr marL="0" indent="0">
              <a:buFont typeface="Arial" panose="020B0604020202020204" pitchFamily="34" charset="0"/>
              <a:buNone/>
            </a:pPr>
            <a:endParaRPr lang="de-DE"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de-DE" sz="1200" b="0" i="0" u="none" strike="noStrike" kern="1200" baseline="0" dirty="0" smtClean="0">
                <a:solidFill>
                  <a:schemeClr val="tx1"/>
                </a:solidFill>
                <a:latin typeface="+mn-lt"/>
                <a:ea typeface="+mn-ea"/>
                <a:cs typeface="+mn-cs"/>
              </a:rPr>
              <a:t>dadurch ersparen Sie sich doppelte Arbeitsschritte, Zeit und wenn Sie Aufgaben an Externe vergeben natürlich auch Kosten</a:t>
            </a:r>
          </a:p>
          <a:p>
            <a:pPr marL="0" indent="0">
              <a:buFont typeface="Arial" panose="020B0604020202020204" pitchFamily="34" charset="0"/>
              <a:buNone/>
            </a:pPr>
            <a:endParaRPr lang="de-DE"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de-DE" sz="1200" b="0" i="0" u="none" strike="noStrike" kern="1200" baseline="0" dirty="0" smtClean="0">
                <a:solidFill>
                  <a:schemeClr val="tx1"/>
                </a:solidFill>
                <a:latin typeface="+mn-lt"/>
                <a:ea typeface="+mn-ea"/>
                <a:cs typeface="+mn-cs"/>
              </a:rPr>
              <a:t>Beispiel Haus: bei dem das Nachbessern viel teurer und umständlicher ist, als wenn man BF direkt mit eingeplant hätte</a:t>
            </a:r>
          </a:p>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7</a:t>
            </a:fld>
            <a:endParaRPr lang="de-DE"/>
          </a:p>
        </p:txBody>
      </p:sp>
    </p:spTree>
    <p:extLst>
      <p:ext uri="{BB962C8B-B14F-4D97-AF65-F5344CB8AC3E}">
        <p14:creationId xmlns:p14="http://schemas.microsoft.com/office/powerpoint/2010/main" val="886840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8</a:t>
            </a:fld>
            <a:endParaRPr lang="de-DE"/>
          </a:p>
        </p:txBody>
      </p:sp>
    </p:spTree>
    <p:extLst>
      <p:ext uri="{BB962C8B-B14F-4D97-AF65-F5344CB8AC3E}">
        <p14:creationId xmlns:p14="http://schemas.microsoft.com/office/powerpoint/2010/main" val="619818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Prüfschritt 2.4.2 Sinnvolle Dokumenttitel </a:t>
            </a:r>
          </a:p>
          <a:p>
            <a:r>
              <a:rPr lang="de-DE" dirty="0" smtClean="0"/>
              <a:t>https://bitvtest.de/pruefschritt/wcag-22-web/wcag-22-web-2-4-2-sinnvolle-dokumenttitel</a:t>
            </a:r>
          </a:p>
          <a:p>
            <a:r>
              <a:rPr lang="de-DE" dirty="0" smtClean="0"/>
              <a:t>----------------------</a:t>
            </a:r>
          </a:p>
          <a:p>
            <a:endParaRPr lang="de-DE" dirty="0" smtClean="0"/>
          </a:p>
          <a:p>
            <a:endParaRPr lang="de-DE"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smtClean="0"/>
              <a:t>Seitentitel sind wichtig für die Navigation und Orientierung in Webangeboten</a:t>
            </a:r>
          </a:p>
          <a:p>
            <a:pPr marL="171450" indent="-171450">
              <a:buFont typeface="Arial" panose="020B0604020202020204" pitchFamily="34" charset="0"/>
              <a:buChar char="•"/>
            </a:pPr>
            <a:r>
              <a:rPr lang="de-DE" dirty="0" smtClean="0"/>
              <a:t>sie werden in</a:t>
            </a:r>
            <a:r>
              <a:rPr lang="de-DE" baseline="0" dirty="0" smtClean="0"/>
              <a:t> geöffneten Browser-Tapps und -Lesezeichen </a:t>
            </a:r>
            <a:r>
              <a:rPr lang="de-DE" dirty="0" smtClean="0"/>
              <a:t>angezeigt</a:t>
            </a:r>
            <a:r>
              <a:rPr lang="de-DE" baseline="0" dirty="0" smtClean="0"/>
              <a:t> und </a:t>
            </a:r>
            <a:r>
              <a:rPr lang="de-DE" dirty="0" smtClean="0"/>
              <a:t>Nutzer*</a:t>
            </a:r>
            <a:r>
              <a:rPr lang="de-DE" dirty="0" err="1" smtClean="0"/>
              <a:t>innern</a:t>
            </a:r>
            <a:r>
              <a:rPr lang="de-DE" dirty="0" smtClean="0"/>
              <a:t> assistiver Technologien vorgelesen</a:t>
            </a:r>
          </a:p>
          <a:p>
            <a:pPr marL="171450" indent="-171450">
              <a:buFont typeface="Arial" panose="020B0604020202020204" pitchFamily="34" charset="0"/>
              <a:buChar char="•"/>
            </a:pPr>
            <a:r>
              <a:rPr lang="de-DE" dirty="0" smtClean="0"/>
              <a:t>deshalb erfordert jede Seite innerhalb eines Webauftritts einen aussagekräftigen, eindeutigen Titel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smtClean="0"/>
              <a:t>typographische Schmuckelemente werden möglicherweise mit vorgelesen und können</a:t>
            </a:r>
            <a:r>
              <a:rPr lang="de-DE" baseline="0" dirty="0" smtClean="0"/>
              <a:t> </a:t>
            </a:r>
            <a:r>
              <a:rPr lang="de-DE" dirty="0" smtClean="0"/>
              <a:t>stören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DE" dirty="0" smtClean="0"/>
          </a:p>
          <a:p>
            <a:pPr marL="0" indent="0">
              <a:buFontTx/>
              <a:buNone/>
            </a:pPr>
            <a:endParaRPr lang="de-DE" baseline="0" dirty="0" smtClean="0"/>
          </a:p>
          <a:p>
            <a:pPr marL="171450" indent="-171450">
              <a:buFontTx/>
              <a:buChar char="-"/>
            </a:pPr>
            <a:endParaRPr lang="de-DE" dirty="0" smtClean="0"/>
          </a:p>
          <a:p>
            <a:pPr marL="171450" indent="-171450">
              <a:buFontTx/>
              <a:buChar char="-"/>
            </a:pPr>
            <a:endParaRPr lang="de-DE" dirty="0" smtClean="0"/>
          </a:p>
        </p:txBody>
      </p:sp>
      <p:sp>
        <p:nvSpPr>
          <p:cNvPr id="4" name="Foliennummernplatzhalter 3"/>
          <p:cNvSpPr>
            <a:spLocks noGrp="1"/>
          </p:cNvSpPr>
          <p:nvPr>
            <p:ph type="sldNum" sz="quarter" idx="10"/>
          </p:nvPr>
        </p:nvSpPr>
        <p:spPr/>
        <p:txBody>
          <a:bodyPr/>
          <a:lstStyle/>
          <a:p>
            <a:fld id="{50606A55-AB75-4A52-BDC6-248AF1A38356}" type="slidenum">
              <a:rPr lang="de-DE" smtClean="0"/>
              <a:t>10</a:t>
            </a:fld>
            <a:endParaRPr lang="de-DE"/>
          </a:p>
        </p:txBody>
      </p:sp>
    </p:spTree>
    <p:extLst>
      <p:ext uri="{BB962C8B-B14F-4D97-AF65-F5344CB8AC3E}">
        <p14:creationId xmlns:p14="http://schemas.microsoft.com/office/powerpoint/2010/main" val="2041006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smtClean="0"/>
              <a:t>Prüfschritt 2.4.3 Schlüssige Reihenfolge bei der Tastaturbedienung</a:t>
            </a:r>
          </a:p>
          <a:p>
            <a:r>
              <a:rPr lang="de-DE" dirty="0" smtClean="0"/>
              <a:t>https://bitvtest.de/pruefschritt/wcag-22-web/wcag-22-web-2-4-3-schluessige-reihenfolge-bei-der-tastaturbedienung</a:t>
            </a:r>
          </a:p>
          <a:p>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smtClean="0"/>
              <a:t>Prüfschritt 3.2.3 Konsistente Navigation</a:t>
            </a:r>
          </a:p>
          <a:p>
            <a:r>
              <a:rPr lang="de-DE" dirty="0" smtClean="0"/>
              <a:t>https://bitvtest.de/pruefschritt/wcag-22-web/wcag-22-web-3-2-3-konsistente-navigation</a:t>
            </a:r>
          </a:p>
          <a:p>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smtClean="0"/>
              <a:t>Prüfschritt 3.2.4 Konsistente Bezeichnung </a:t>
            </a:r>
          </a:p>
          <a:p>
            <a:r>
              <a:rPr lang="de-DE" dirty="0" smtClean="0"/>
              <a:t>https://bitvtest.de/pruefschritt/wcag-22-web/wcag-22-web-3-2-4-konsistente-bezeichnung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a:t>
            </a:r>
          </a:p>
          <a:p>
            <a:endParaRPr lang="de-DE" dirty="0" smtClean="0"/>
          </a:p>
          <a:p>
            <a:pPr marL="171450" indent="-171450">
              <a:buFont typeface="Arial" panose="020B0604020202020204" pitchFamily="34" charset="0"/>
              <a:buChar char="•"/>
            </a:pPr>
            <a:r>
              <a:rPr lang="de-DE" dirty="0" smtClean="0"/>
              <a:t>Wie</a:t>
            </a:r>
            <a:r>
              <a:rPr lang="de-DE" baseline="0" dirty="0" smtClean="0"/>
              <a:t> wir grade im Video schon gesehen haben: </a:t>
            </a:r>
            <a:r>
              <a:rPr lang="de-DE" dirty="0" smtClean="0"/>
              <a:t>nehmen </a:t>
            </a:r>
            <a:r>
              <a:rPr lang="de-DE" dirty="0" err="1" smtClean="0"/>
              <a:t>Screenreadernutzende</a:t>
            </a:r>
            <a:r>
              <a:rPr lang="de-DE" dirty="0" smtClean="0"/>
              <a:t> Webseiten</a:t>
            </a:r>
            <a:r>
              <a:rPr lang="de-DE" baseline="0" dirty="0" smtClean="0"/>
              <a:t> und Dokumente </a:t>
            </a:r>
            <a:r>
              <a:rPr lang="de-DE" dirty="0" smtClean="0"/>
              <a:t>linear</a:t>
            </a:r>
            <a:r>
              <a:rPr lang="de-DE" baseline="0" dirty="0" smtClean="0"/>
              <a:t> </a:t>
            </a:r>
            <a:r>
              <a:rPr lang="de-DE" dirty="0" smtClean="0"/>
              <a:t>wahr</a:t>
            </a:r>
          </a:p>
          <a:p>
            <a:pPr marL="171450" indent="-171450">
              <a:buFont typeface="Arial" panose="020B0604020202020204" pitchFamily="34" charset="0"/>
              <a:buChar char="•"/>
            </a:pPr>
            <a:r>
              <a:rPr lang="de-DE" dirty="0" smtClean="0"/>
              <a:t>Das</a:t>
            </a:r>
            <a:r>
              <a:rPr lang="de-DE" baseline="0" dirty="0" smtClean="0"/>
              <a:t> heißt: </a:t>
            </a:r>
            <a:r>
              <a:rPr lang="de-DE" dirty="0" smtClean="0"/>
              <a:t>ein </a:t>
            </a:r>
            <a:r>
              <a:rPr lang="de-DE" sz="2400" kern="1200" dirty="0" smtClean="0">
                <a:solidFill>
                  <a:srgbClr val="003057"/>
                </a:solidFill>
                <a:latin typeface="+mn-lt"/>
                <a:ea typeface="+mn-ea"/>
                <a:cs typeface="+mn-cs"/>
              </a:rPr>
              <a:t>Element</a:t>
            </a:r>
            <a:r>
              <a:rPr lang="de-DE" dirty="0" smtClean="0"/>
              <a:t> nach dem anderen, und zwar</a:t>
            </a:r>
            <a:r>
              <a:rPr lang="de-DE" baseline="0" dirty="0" smtClean="0"/>
              <a:t> </a:t>
            </a:r>
            <a:r>
              <a:rPr lang="de-DE" dirty="0" smtClean="0"/>
              <a:t>von oben nach unten</a:t>
            </a:r>
          </a:p>
          <a:p>
            <a:pPr marL="171450" indent="-171450">
              <a:buFont typeface="Arial" panose="020B0604020202020204" pitchFamily="34" charset="0"/>
              <a:buChar char="•"/>
            </a:pPr>
            <a:r>
              <a:rPr lang="de-DE" dirty="0" smtClean="0"/>
              <a:t>Die Reihenfolge der Elemente im Code muss sinnvoll sein, unabhängig davon, wie die visuelle Anordnung auf der Benutzeroberfläche erscheint.</a:t>
            </a:r>
            <a:r>
              <a:rPr lang="de-DE" baseline="0" dirty="0" smtClean="0"/>
              <a:t> </a:t>
            </a:r>
            <a:r>
              <a:rPr lang="de-DE" dirty="0" smtClean="0"/>
              <a:t>Wird etwa das Datum einer Newsmeldung visuell vor dessen Überschrift platziert, so muss im Code trotzdem die Überschrift an erster Stelle stehen. </a:t>
            </a:r>
          </a:p>
          <a:p>
            <a:endParaRPr lang="de-DE"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smtClean="0"/>
              <a:t>Navigationsmechanismen sollen innerhalb des Webauftritts einheitlich sein.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smtClean="0"/>
              <a:t>Eine einheitliche Navigation innerhalb einer zusammenhängenden Gruppen von Seiten eines Webauftritts erleichtert das Verständnis, Gesuchtes wird leichter gefunden.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smtClean="0"/>
              <a:t>Navigationsmechanismen und Funktionen, die innerhalb eines Webauftritts wiederholt eingesetzt werden, sollen einheitlich bezeichnet sein.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smtClean="0"/>
              <a:t>Klare und durchgängig verwendete Bezeichnungen für die Navigation und sich wiederholende Funktionen erleichtern Benutzern das Verständnis der Inhalte des Angebots. Gesuchtes wird leichter gefunden, Zusammenhänge sind einfacher zu erkennen.</a:t>
            </a:r>
          </a:p>
          <a:p>
            <a:endParaRPr lang="de-DE" dirty="0" smtClean="0"/>
          </a:p>
          <a:p>
            <a:r>
              <a:rPr lang="de-DE" dirty="0" smtClean="0"/>
              <a:t>Diese Punkte betreffen euch vor allem, wenn ihr die Webseite nicht nur füllt, sondern</a:t>
            </a:r>
            <a:r>
              <a:rPr lang="de-DE" baseline="0" dirty="0" smtClean="0"/>
              <a:t> Seite(n) im CMS mit aufbaut oder zusätzlich hinzufügt.</a:t>
            </a:r>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solidFill>
                <a:srgbClr val="003057"/>
              </a:solidFill>
            </a:endParaRPr>
          </a:p>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11</a:t>
            </a:fld>
            <a:endParaRPr lang="de-DE"/>
          </a:p>
        </p:txBody>
      </p:sp>
    </p:spTree>
    <p:extLst>
      <p:ext uri="{BB962C8B-B14F-4D97-AF65-F5344CB8AC3E}">
        <p14:creationId xmlns:p14="http://schemas.microsoft.com/office/powerpoint/2010/main" val="3824316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12</a:t>
            </a:fld>
            <a:endParaRPr lang="de-DE"/>
          </a:p>
        </p:txBody>
      </p:sp>
    </p:spTree>
    <p:extLst>
      <p:ext uri="{BB962C8B-B14F-4D97-AF65-F5344CB8AC3E}">
        <p14:creationId xmlns:p14="http://schemas.microsoft.com/office/powerpoint/2010/main" val="6959582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pSp>
        <p:nvGrpSpPr>
          <p:cNvPr id="46" name="Gruppieren 45"/>
          <p:cNvGrpSpPr/>
          <p:nvPr userDrawn="1"/>
        </p:nvGrpSpPr>
        <p:grpSpPr>
          <a:xfrm>
            <a:off x="11168898" y="5468175"/>
            <a:ext cx="1022868" cy="1222435"/>
            <a:chOff x="9389533" y="5208478"/>
            <a:chExt cx="1022868" cy="1222435"/>
          </a:xfrm>
          <a:noFill/>
        </p:grpSpPr>
        <p:sp>
          <p:nvSpPr>
            <p:cNvPr id="33" name="Rechteck 32"/>
            <p:cNvSpPr/>
            <p:nvPr userDrawn="1"/>
          </p:nvSpPr>
          <p:spPr>
            <a:xfrm>
              <a:off x="9389533" y="5612154"/>
              <a:ext cx="5112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p:cNvSpPr/>
            <p:nvPr userDrawn="1"/>
          </p:nvSpPr>
          <p:spPr>
            <a:xfrm>
              <a:off x="9901201" y="5208478"/>
              <a:ext cx="511200" cy="40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p:cNvSpPr/>
            <p:nvPr userDrawn="1"/>
          </p:nvSpPr>
          <p:spPr>
            <a:xfrm>
              <a:off x="9901201" y="5613912"/>
              <a:ext cx="511200" cy="40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p:cNvSpPr/>
            <p:nvPr userDrawn="1"/>
          </p:nvSpPr>
          <p:spPr>
            <a:xfrm>
              <a:off x="9901201" y="6024113"/>
              <a:ext cx="511200" cy="40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 name="Titel 1"/>
          <p:cNvSpPr>
            <a:spLocks noGrp="1"/>
          </p:cNvSpPr>
          <p:nvPr>
            <p:ph type="ctrTitle" hasCustomPrompt="1"/>
          </p:nvPr>
        </p:nvSpPr>
        <p:spPr>
          <a:xfrm>
            <a:off x="1524000" y="1407381"/>
            <a:ext cx="9144000" cy="2387600"/>
          </a:xfrm>
        </p:spPr>
        <p:txBody>
          <a:bodyPr anchor="t"/>
          <a:lstStyle>
            <a:lvl1pPr algn="l">
              <a:defRPr sz="6000">
                <a:solidFill>
                  <a:srgbClr val="003057"/>
                </a:solidFill>
              </a:defRPr>
            </a:lvl1pPr>
          </a:lstStyle>
          <a:p>
            <a:r>
              <a:rPr lang="de-DE" dirty="0"/>
              <a:t>Titel</a:t>
            </a:r>
            <a:br>
              <a:rPr lang="de-DE" dirty="0"/>
            </a:br>
            <a:r>
              <a:rPr lang="de-DE" dirty="0"/>
              <a:t>zweizeilig</a:t>
            </a:r>
          </a:p>
        </p:txBody>
      </p:sp>
      <p:sp>
        <p:nvSpPr>
          <p:cNvPr id="3" name="Untertitel 2"/>
          <p:cNvSpPr>
            <a:spLocks noGrp="1"/>
          </p:cNvSpPr>
          <p:nvPr>
            <p:ph type="subTitle" idx="1" hasCustomPrompt="1"/>
          </p:nvPr>
        </p:nvSpPr>
        <p:spPr>
          <a:xfrm>
            <a:off x="1524000" y="3887056"/>
            <a:ext cx="9144000" cy="1655762"/>
          </a:xfrm>
        </p:spPr>
        <p:txBody>
          <a:bodyPr anchor="t"/>
          <a:lstStyle>
            <a:lvl1pPr marL="0" indent="0" algn="l">
              <a:buNone/>
              <a:defRPr sz="2400">
                <a:solidFill>
                  <a:srgbClr val="AC145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Subline</a:t>
            </a:r>
            <a:r>
              <a:rPr lang="de-DE" dirty="0"/>
              <a:t> einzeilig</a:t>
            </a:r>
          </a:p>
        </p:txBody>
      </p:sp>
      <p:grpSp>
        <p:nvGrpSpPr>
          <p:cNvPr id="4" name="Gruppieren 3">
            <a:extLst>
              <a:ext uri="{FF2B5EF4-FFF2-40B4-BE49-F238E27FC236}">
                <a16:creationId xmlns:a16="http://schemas.microsoft.com/office/drawing/2014/main" id="{BDC6A36A-DB33-6929-B9B6-D9850909B57D}"/>
              </a:ext>
              <a:ext uri="{C183D7F6-B498-43B3-948B-1728B52AA6E4}">
                <adec:decorative xmlns="" xmlns:adec="http://schemas.microsoft.com/office/drawing/2017/decorative" val="1"/>
              </a:ext>
            </a:extLst>
          </p:cNvPr>
          <p:cNvGrpSpPr/>
          <p:nvPr userDrawn="1"/>
        </p:nvGrpSpPr>
        <p:grpSpPr>
          <a:xfrm>
            <a:off x="0" y="0"/>
            <a:ext cx="456400" cy="6876000"/>
            <a:chOff x="0" y="0"/>
            <a:chExt cx="456400" cy="6876000"/>
          </a:xfrm>
        </p:grpSpPr>
        <p:sp>
          <p:nvSpPr>
            <p:cNvPr id="7" name="Rechteck 6" descr="C"/>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userDrawn="1"/>
          </p:nvSpPr>
          <p:spPr>
            <a:xfrm rot="16200000">
              <a:off x="-3035600" y="3384000"/>
              <a:ext cx="6876000" cy="108000"/>
            </a:xfrm>
            <a:prstGeom prst="rect">
              <a:avLst/>
            </a:prstGeom>
            <a:solidFill>
              <a:srgbClr val="AC1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9" name="Grafik 18" descr="Logo der DH.NRW"/>
          <p:cNvPicPr>
            <a:picLocks noChangeAspect="1"/>
          </p:cNvPicPr>
          <p:nvPr userDrawn="1"/>
        </p:nvPicPr>
        <p:blipFill rotWithShape="1">
          <a:blip r:embed="rId2" cstate="print">
            <a:extLst>
              <a:ext uri="{28A0092B-C50C-407E-A947-70E740481C1C}">
                <a14:useLocalDpi xmlns:a14="http://schemas.microsoft.com/office/drawing/2010/main" val="0"/>
              </a:ext>
            </a:extLst>
          </a:blip>
          <a:srcRect t="23093"/>
          <a:stretch/>
        </p:blipFill>
        <p:spPr>
          <a:xfrm>
            <a:off x="1619353" y="5872682"/>
            <a:ext cx="1295744" cy="540000"/>
          </a:xfrm>
          <a:prstGeom prst="rect">
            <a:avLst/>
          </a:prstGeom>
        </p:spPr>
      </p:pic>
      <p:cxnSp>
        <p:nvCxnSpPr>
          <p:cNvPr id="24" name="Gerader Verbinder 23">
            <a:extLst>
              <a:ext uri="{C183D7F6-B498-43B3-948B-1728B52AA6E4}">
                <adec:decorative xmlns="" xmlns:adec="http://schemas.microsoft.com/office/drawing/2017/decorative" val="1"/>
              </a:ext>
            </a:extLst>
          </p:cNvPr>
          <p:cNvCxnSpPr/>
          <p:nvPr userDrawn="1"/>
        </p:nvCxnSpPr>
        <p:spPr>
          <a:xfrm>
            <a:off x="1619353" y="5061833"/>
            <a:ext cx="10060745" cy="0"/>
          </a:xfrm>
          <a:prstGeom prst="line">
            <a:avLst/>
          </a:prstGeom>
          <a:ln w="12700">
            <a:solidFill>
              <a:srgbClr val="003057"/>
            </a:solidFill>
          </a:ln>
        </p:spPr>
        <p:style>
          <a:lnRef idx="1">
            <a:schemeClr val="accent1"/>
          </a:lnRef>
          <a:fillRef idx="0">
            <a:schemeClr val="accent1"/>
          </a:fillRef>
          <a:effectRef idx="0">
            <a:schemeClr val="accent1"/>
          </a:effectRef>
          <a:fontRef idx="minor">
            <a:schemeClr val="tx1"/>
          </a:fontRef>
        </p:style>
      </p:cxnSp>
      <p:pic>
        <p:nvPicPr>
          <p:cNvPr id="28" name="Grafik 27" descr="Logo des Ministeriums für Kultur und Wissenschaft des Landes NR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27005" y="5872682"/>
            <a:ext cx="2654976" cy="540000"/>
          </a:xfrm>
          <a:prstGeom prst="rect">
            <a:avLst/>
          </a:prstGeom>
        </p:spPr>
      </p:pic>
      <p:sp>
        <p:nvSpPr>
          <p:cNvPr id="29" name="Untertitel 2"/>
          <p:cNvSpPr txBox="1">
            <a:spLocks/>
          </p:cNvSpPr>
          <p:nvPr userDrawn="1"/>
        </p:nvSpPr>
        <p:spPr>
          <a:xfrm>
            <a:off x="1524000" y="5330975"/>
            <a:ext cx="3600000" cy="223746"/>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AC145A"/>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000" dirty="0">
                <a:solidFill>
                  <a:schemeClr val="tx1"/>
                </a:solidFill>
              </a:rPr>
              <a:t>Ein Kooperationsvorhaben empfohlen</a:t>
            </a:r>
            <a:r>
              <a:rPr lang="de-DE" sz="1000" baseline="0" dirty="0">
                <a:solidFill>
                  <a:schemeClr val="tx1"/>
                </a:solidFill>
              </a:rPr>
              <a:t> durch die:</a:t>
            </a:r>
            <a:endParaRPr lang="de-DE" sz="1000" dirty="0">
              <a:solidFill>
                <a:schemeClr val="tx1"/>
              </a:solidFill>
            </a:endParaRPr>
          </a:p>
        </p:txBody>
      </p:sp>
      <p:sp>
        <p:nvSpPr>
          <p:cNvPr id="30" name="Untertitel 2"/>
          <p:cNvSpPr txBox="1">
            <a:spLocks/>
          </p:cNvSpPr>
          <p:nvPr userDrawn="1"/>
        </p:nvSpPr>
        <p:spPr>
          <a:xfrm>
            <a:off x="8930725" y="5333088"/>
            <a:ext cx="3600000" cy="223746"/>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AC145A"/>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000" dirty="0">
                <a:solidFill>
                  <a:schemeClr val="tx1"/>
                </a:solidFill>
              </a:rPr>
              <a:t>Gefördert durch:</a:t>
            </a:r>
          </a:p>
        </p:txBody>
      </p:sp>
      <p:pic>
        <p:nvPicPr>
          <p:cNvPr id="5" name="Grafik 4" descr="Logo des Kompetenzzentrums" title="barrierefreiheit.nrw">
            <a:extLst>
              <a:ext uri="{FF2B5EF4-FFF2-40B4-BE49-F238E27FC236}">
                <a16:creationId xmlns:a16="http://schemas.microsoft.com/office/drawing/2014/main" id="{4478350D-4B1C-99C2-94E6-E013C39598D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22944" y="488381"/>
            <a:ext cx="2663095" cy="263797"/>
          </a:xfrm>
          <a:prstGeom prst="rect">
            <a:avLst/>
          </a:prstGeom>
        </p:spPr>
      </p:pic>
    </p:spTree>
    <p:extLst>
      <p:ext uri="{BB962C8B-B14F-4D97-AF65-F5344CB8AC3E}">
        <p14:creationId xmlns:p14="http://schemas.microsoft.com/office/powerpoint/2010/main" val="764826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C12D3477-A996-4AFE-9D3B-DAA38BAA1AF3}" type="datetimeFigureOut">
              <a:rPr lang="de-DE" smtClean="0"/>
              <a:t>18.05.2026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8DD2410-DABA-47F8-B96C-00938B14758F}" type="slidenum">
              <a:rPr lang="de-DE" smtClean="0"/>
              <a:t>‹Nr.›</a:t>
            </a:fld>
            <a:endParaRPr lang="de-DE"/>
          </a:p>
        </p:txBody>
      </p:sp>
    </p:spTree>
    <p:extLst>
      <p:ext uri="{BB962C8B-B14F-4D97-AF65-F5344CB8AC3E}">
        <p14:creationId xmlns:p14="http://schemas.microsoft.com/office/powerpoint/2010/main" val="304006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12D3477-A996-4AFE-9D3B-DAA38BAA1AF3}" type="datetimeFigureOut">
              <a:rPr lang="de-DE" smtClean="0"/>
              <a:t>18.05.2026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8DD2410-DABA-47F8-B96C-00938B14758F}" type="slidenum">
              <a:rPr lang="de-DE" smtClean="0"/>
              <a:t>‹Nr.›</a:t>
            </a:fld>
            <a:endParaRPr lang="de-DE"/>
          </a:p>
        </p:txBody>
      </p:sp>
    </p:spTree>
    <p:extLst>
      <p:ext uri="{BB962C8B-B14F-4D97-AF65-F5344CB8AC3E}">
        <p14:creationId xmlns:p14="http://schemas.microsoft.com/office/powerpoint/2010/main" val="3623360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C12D3477-A996-4AFE-9D3B-DAA38BAA1AF3}" type="datetimeFigureOut">
              <a:rPr lang="de-DE" smtClean="0"/>
              <a:t>18.05.2026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8DD2410-DABA-47F8-B96C-00938B14758F}" type="slidenum">
              <a:rPr lang="de-DE" smtClean="0"/>
              <a:t>‹Nr.›</a:t>
            </a:fld>
            <a:endParaRPr lang="de-DE"/>
          </a:p>
        </p:txBody>
      </p:sp>
    </p:spTree>
    <p:extLst>
      <p:ext uri="{BB962C8B-B14F-4D97-AF65-F5344CB8AC3E}">
        <p14:creationId xmlns:p14="http://schemas.microsoft.com/office/powerpoint/2010/main" val="3525181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C12D3477-A996-4AFE-9D3B-DAA38BAA1AF3}" type="datetimeFigureOut">
              <a:rPr lang="de-DE" smtClean="0"/>
              <a:t>18.05.2026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8DD2410-DABA-47F8-B96C-00938B14758F}" type="slidenum">
              <a:rPr lang="de-DE" smtClean="0"/>
              <a:t>‹Nr.›</a:t>
            </a:fld>
            <a:endParaRPr lang="de-DE"/>
          </a:p>
        </p:txBody>
      </p:sp>
    </p:spTree>
    <p:extLst>
      <p:ext uri="{BB962C8B-B14F-4D97-AF65-F5344CB8AC3E}">
        <p14:creationId xmlns:p14="http://schemas.microsoft.com/office/powerpoint/2010/main" val="1241417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C12D3477-A996-4AFE-9D3B-DAA38BAA1AF3}" type="datetimeFigureOut">
              <a:rPr lang="de-DE" smtClean="0"/>
              <a:t>18.05.2026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78DD2410-DABA-47F8-B96C-00938B14758F}" type="slidenum">
              <a:rPr lang="de-DE" smtClean="0"/>
              <a:t>‹Nr.›</a:t>
            </a:fld>
            <a:endParaRPr lang="de-DE"/>
          </a:p>
        </p:txBody>
      </p:sp>
    </p:spTree>
    <p:extLst>
      <p:ext uri="{BB962C8B-B14F-4D97-AF65-F5344CB8AC3E}">
        <p14:creationId xmlns:p14="http://schemas.microsoft.com/office/powerpoint/2010/main" val="219769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C12D3477-A996-4AFE-9D3B-DAA38BAA1AF3}" type="datetimeFigureOut">
              <a:rPr lang="de-DE" smtClean="0"/>
              <a:t>18.05.2026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78DD2410-DABA-47F8-B96C-00938B14758F}" type="slidenum">
              <a:rPr lang="de-DE" smtClean="0"/>
              <a:t>‹Nr.›</a:t>
            </a:fld>
            <a:endParaRPr lang="de-DE"/>
          </a:p>
        </p:txBody>
      </p:sp>
    </p:spTree>
    <p:extLst>
      <p:ext uri="{BB962C8B-B14F-4D97-AF65-F5344CB8AC3E}">
        <p14:creationId xmlns:p14="http://schemas.microsoft.com/office/powerpoint/2010/main" val="3265647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12D3477-A996-4AFE-9D3B-DAA38BAA1AF3}" type="datetimeFigureOut">
              <a:rPr lang="de-DE" smtClean="0"/>
              <a:t>18.05.2026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78DD2410-DABA-47F8-B96C-00938B14758F}" type="slidenum">
              <a:rPr lang="de-DE" smtClean="0"/>
              <a:t>‹Nr.›</a:t>
            </a:fld>
            <a:endParaRPr lang="de-DE"/>
          </a:p>
        </p:txBody>
      </p:sp>
    </p:spTree>
    <p:extLst>
      <p:ext uri="{BB962C8B-B14F-4D97-AF65-F5344CB8AC3E}">
        <p14:creationId xmlns:p14="http://schemas.microsoft.com/office/powerpoint/2010/main" val="1355327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C12D3477-A996-4AFE-9D3B-DAA38BAA1AF3}" type="datetimeFigureOut">
              <a:rPr lang="de-DE" smtClean="0"/>
              <a:t>18.05.2026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8DD2410-DABA-47F8-B96C-00938B14758F}" type="slidenum">
              <a:rPr lang="de-DE" smtClean="0"/>
              <a:t>‹Nr.›</a:t>
            </a:fld>
            <a:endParaRPr lang="de-DE"/>
          </a:p>
        </p:txBody>
      </p:sp>
    </p:spTree>
    <p:extLst>
      <p:ext uri="{BB962C8B-B14F-4D97-AF65-F5344CB8AC3E}">
        <p14:creationId xmlns:p14="http://schemas.microsoft.com/office/powerpoint/2010/main" val="3100200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C12D3477-A996-4AFE-9D3B-DAA38BAA1AF3}" type="datetimeFigureOut">
              <a:rPr lang="de-DE" smtClean="0"/>
              <a:t>18.05.2026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8DD2410-DABA-47F8-B96C-00938B14758F}" type="slidenum">
              <a:rPr lang="de-DE" smtClean="0"/>
              <a:t>‹Nr.›</a:t>
            </a:fld>
            <a:endParaRPr lang="de-DE"/>
          </a:p>
        </p:txBody>
      </p:sp>
    </p:spTree>
    <p:extLst>
      <p:ext uri="{BB962C8B-B14F-4D97-AF65-F5344CB8AC3E}">
        <p14:creationId xmlns:p14="http://schemas.microsoft.com/office/powerpoint/2010/main" val="3830688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12D3477-A996-4AFE-9D3B-DAA38BAA1AF3}" type="datetimeFigureOut">
              <a:rPr lang="de-DE" smtClean="0"/>
              <a:t>18.05.2026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8DD2410-DABA-47F8-B96C-00938B14758F}" type="slidenum">
              <a:rPr lang="de-DE" smtClean="0"/>
              <a:t>‹Nr.›</a:t>
            </a:fld>
            <a:endParaRPr lang="de-DE"/>
          </a:p>
        </p:txBody>
      </p:sp>
    </p:spTree>
    <p:extLst>
      <p:ext uri="{BB962C8B-B14F-4D97-AF65-F5344CB8AC3E}">
        <p14:creationId xmlns:p14="http://schemas.microsoft.com/office/powerpoint/2010/main" val="4131457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200" y="365125"/>
            <a:ext cx="10940806" cy="1325563"/>
          </a:xfrm>
        </p:spPr>
        <p:txBody>
          <a:bodyPr/>
          <a:lstStyle>
            <a:lvl1pPr>
              <a:defRPr>
                <a:solidFill>
                  <a:srgbClr val="003057"/>
                </a:solidFill>
              </a:defRPr>
            </a:lvl1pPr>
          </a:lstStyle>
          <a:p>
            <a:r>
              <a:rPr lang="de-DE" dirty="0"/>
              <a:t>Headline einzeilig</a:t>
            </a:r>
          </a:p>
        </p:txBody>
      </p:sp>
      <p:sp>
        <p:nvSpPr>
          <p:cNvPr id="3" name="Inhaltsplatzhalter 2"/>
          <p:cNvSpPr>
            <a:spLocks noGrp="1"/>
          </p:cNvSpPr>
          <p:nvPr>
            <p:ph idx="1" hasCustomPrompt="1"/>
          </p:nvPr>
        </p:nvSpPr>
        <p:spPr>
          <a:xfrm>
            <a:off x="838199" y="1825625"/>
            <a:ext cx="10940807" cy="4351338"/>
          </a:xfrm>
        </p:spPr>
        <p:txBody>
          <a:bodyPr/>
          <a:lstStyle>
            <a:lvl1pPr>
              <a:defRPr>
                <a:solidFill>
                  <a:srgbClr val="003057"/>
                </a:solidFill>
              </a:defRPr>
            </a:lvl1pPr>
          </a:lstStyle>
          <a:p>
            <a:pPr lvl="0"/>
            <a:r>
              <a:rPr lang="de-DE" dirty="0"/>
              <a:t>Text</a:t>
            </a:r>
          </a:p>
        </p:txBody>
      </p:sp>
      <p:sp>
        <p:nvSpPr>
          <p:cNvPr id="6" name="Foliennummernplatzhalter 5"/>
          <p:cNvSpPr>
            <a:spLocks noGrp="1"/>
          </p:cNvSpPr>
          <p:nvPr>
            <p:ph type="sldNum" sz="quarter" idx="12"/>
          </p:nvPr>
        </p:nvSpPr>
        <p:spPr>
          <a:xfrm>
            <a:off x="9035807" y="6356350"/>
            <a:ext cx="2743200" cy="365125"/>
          </a:xfrm>
        </p:spPr>
        <p:txBody>
          <a:bodyPr/>
          <a:lstStyle/>
          <a:p>
            <a:fld id="{FB2375C0-7702-4EFE-AA9A-D259F46FFF45}" type="slidenum">
              <a:rPr lang="de-DE" smtClean="0"/>
              <a:t>‹Nr.›</a:t>
            </a:fld>
            <a:endParaRPr lang="de-DE"/>
          </a:p>
        </p:txBody>
      </p:sp>
      <p:sp>
        <p:nvSpPr>
          <p:cNvPr id="7" name="Rechteck 6">
            <a:extLst>
              <a:ext uri="{C183D7F6-B498-43B3-948B-1728B52AA6E4}">
                <adec:decorative xmlns="" xmlns:adec="http://schemas.microsoft.com/office/drawing/2017/decorative" val="1"/>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9916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12D3477-A996-4AFE-9D3B-DAA38BAA1AF3}" type="datetimeFigureOut">
              <a:rPr lang="de-DE" smtClean="0"/>
              <a:t>18.05.2026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8DD2410-DABA-47F8-B96C-00938B14758F}" type="slidenum">
              <a:rPr lang="de-DE" smtClean="0"/>
              <a:t>‹Nr.›</a:t>
            </a:fld>
            <a:endParaRPr lang="de-DE"/>
          </a:p>
        </p:txBody>
      </p:sp>
    </p:spTree>
    <p:extLst>
      <p:ext uri="{BB962C8B-B14F-4D97-AF65-F5344CB8AC3E}">
        <p14:creationId xmlns:p14="http://schemas.microsoft.com/office/powerpoint/2010/main" val="2179160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1850" y="1709738"/>
            <a:ext cx="10515600" cy="2852737"/>
          </a:xfrm>
        </p:spPr>
        <p:txBody>
          <a:bodyPr anchor="b"/>
          <a:lstStyle>
            <a:lvl1pPr>
              <a:defRPr sz="6000">
                <a:solidFill>
                  <a:srgbClr val="003057"/>
                </a:solidFill>
              </a:defRPr>
            </a:lvl1pPr>
          </a:lstStyle>
          <a:p>
            <a:r>
              <a:rPr lang="de-DE" dirty="0"/>
              <a:t>Neues Kapitel – </a:t>
            </a:r>
            <a:br>
              <a:rPr lang="de-DE" dirty="0"/>
            </a:br>
            <a:r>
              <a:rPr lang="de-DE" dirty="0"/>
              <a:t>Headline zweizeilig</a:t>
            </a:r>
          </a:p>
        </p:txBody>
      </p:sp>
      <p:sp>
        <p:nvSpPr>
          <p:cNvPr id="3" name="Textplatzhalter 2"/>
          <p:cNvSpPr>
            <a:spLocks noGrp="1"/>
          </p:cNvSpPr>
          <p:nvPr>
            <p:ph type="body" idx="1" hasCustomPrompt="1"/>
          </p:nvPr>
        </p:nvSpPr>
        <p:spPr>
          <a:xfrm>
            <a:off x="831850" y="4589463"/>
            <a:ext cx="10515600" cy="1500187"/>
          </a:xfrm>
        </p:spPr>
        <p:txBody>
          <a:bodyPr anchor="ctr"/>
          <a:lstStyle>
            <a:lvl1pPr marL="0" indent="0">
              <a:buNone/>
              <a:defRPr sz="2400">
                <a:solidFill>
                  <a:srgbClr val="AC145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err="1"/>
              <a:t>Subline</a:t>
            </a:r>
            <a:r>
              <a:rPr lang="de-DE" dirty="0"/>
              <a:t> einzeilig</a:t>
            </a:r>
          </a:p>
        </p:txBody>
      </p:sp>
      <p:pic>
        <p:nvPicPr>
          <p:cNvPr id="4" name="Grafik 3" descr="Logo des Kompetenzzentrums" title="barrierefreiheit.nrw">
            <a:extLst>
              <a:ext uri="{FF2B5EF4-FFF2-40B4-BE49-F238E27FC236}">
                <a16:creationId xmlns:a16="http://schemas.microsoft.com/office/drawing/2014/main" id="{EADCD4CB-8C71-E1DB-2C70-1B26308A9C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22944" y="488381"/>
            <a:ext cx="2663095" cy="263797"/>
          </a:xfrm>
          <a:prstGeom prst="rect">
            <a:avLst/>
          </a:prstGeom>
        </p:spPr>
      </p:pic>
      <p:grpSp>
        <p:nvGrpSpPr>
          <p:cNvPr id="6" name="Gruppieren 5">
            <a:extLst>
              <a:ext uri="{FF2B5EF4-FFF2-40B4-BE49-F238E27FC236}">
                <a16:creationId xmlns:a16="http://schemas.microsoft.com/office/drawing/2014/main" id="{FEC55B17-F826-5A91-E41E-9A346F8EB9ED}"/>
              </a:ext>
              <a:ext uri="{C183D7F6-B498-43B3-948B-1728B52AA6E4}">
                <adec:decorative xmlns="" xmlns:adec="http://schemas.microsoft.com/office/drawing/2017/decorative" val="1"/>
              </a:ext>
            </a:extLst>
          </p:cNvPr>
          <p:cNvGrpSpPr/>
          <p:nvPr userDrawn="1"/>
        </p:nvGrpSpPr>
        <p:grpSpPr>
          <a:xfrm>
            <a:off x="0" y="0"/>
            <a:ext cx="456400" cy="6876000"/>
            <a:chOff x="0" y="0"/>
            <a:chExt cx="456400" cy="6876000"/>
          </a:xfrm>
        </p:grpSpPr>
        <p:sp>
          <p:nvSpPr>
            <p:cNvPr id="8" name="Rechteck 7" descr="C">
              <a:extLst>
                <a:ext uri="{FF2B5EF4-FFF2-40B4-BE49-F238E27FC236}">
                  <a16:creationId xmlns:a16="http://schemas.microsoft.com/office/drawing/2014/main" id="{1B7FE979-CE54-E37C-F5A4-F65105C46378}"/>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41A4C690-9460-24FC-F02A-B28030EC4381}"/>
                </a:ext>
              </a:extLst>
            </p:cNvPr>
            <p:cNvSpPr/>
            <p:nvPr userDrawn="1"/>
          </p:nvSpPr>
          <p:spPr>
            <a:xfrm rot="16200000">
              <a:off x="-3035600" y="3384000"/>
              <a:ext cx="6876000" cy="108000"/>
            </a:xfrm>
            <a:prstGeom prst="rect">
              <a:avLst/>
            </a:prstGeom>
            <a:solidFill>
              <a:srgbClr val="AC1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419071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003057"/>
                </a:solidFill>
              </a:defRPr>
            </a:lvl1pPr>
          </a:lstStyle>
          <a:p>
            <a:r>
              <a:rPr lang="de-DE" dirty="0"/>
              <a:t>Headline</a:t>
            </a:r>
          </a:p>
        </p:txBody>
      </p:sp>
      <p:sp>
        <p:nvSpPr>
          <p:cNvPr id="3" name="Inhaltsplatzhalter 2"/>
          <p:cNvSpPr>
            <a:spLocks noGrp="1"/>
          </p:cNvSpPr>
          <p:nvPr>
            <p:ph sz="half" idx="1" hasCustomPrompt="1"/>
          </p:nvPr>
        </p:nvSpPr>
        <p:spPr>
          <a:xfrm>
            <a:off x="838200" y="1825625"/>
            <a:ext cx="5181600" cy="4351338"/>
          </a:xfrm>
        </p:spPr>
        <p:txBody>
          <a:bodyPr/>
          <a:lstStyle>
            <a:lvl1pPr>
              <a:defRPr>
                <a:solidFill>
                  <a:srgbClr val="003057"/>
                </a:solidFill>
              </a:defRPr>
            </a:lvl1pPr>
          </a:lstStyle>
          <a:p>
            <a:pPr lvl="0"/>
            <a:r>
              <a:rPr lang="de-DE" dirty="0"/>
              <a:t>Text</a:t>
            </a:r>
          </a:p>
        </p:txBody>
      </p:sp>
      <p:sp>
        <p:nvSpPr>
          <p:cNvPr id="4" name="Inhaltsplatzhalter 3"/>
          <p:cNvSpPr>
            <a:spLocks noGrp="1"/>
          </p:cNvSpPr>
          <p:nvPr>
            <p:ph sz="half" idx="2" hasCustomPrompt="1"/>
          </p:nvPr>
        </p:nvSpPr>
        <p:spPr>
          <a:xfrm>
            <a:off x="6597406" y="1825625"/>
            <a:ext cx="5181600" cy="4351338"/>
          </a:xfrm>
        </p:spPr>
        <p:txBody>
          <a:bodyPr/>
          <a:lstStyle>
            <a:lvl1pPr>
              <a:defRPr>
                <a:solidFill>
                  <a:srgbClr val="003057"/>
                </a:solidFill>
              </a:defRPr>
            </a:lvl1pPr>
          </a:lstStyle>
          <a:p>
            <a:pPr lvl="0"/>
            <a:r>
              <a:rPr lang="de-DE" dirty="0"/>
              <a:t>Text</a:t>
            </a:r>
          </a:p>
        </p:txBody>
      </p:sp>
      <p:sp>
        <p:nvSpPr>
          <p:cNvPr id="10" name="Foliennummernplatzhalter 5"/>
          <p:cNvSpPr>
            <a:spLocks noGrp="1"/>
          </p:cNvSpPr>
          <p:nvPr>
            <p:ph type="sldNum" sz="quarter" idx="12"/>
          </p:nvPr>
        </p:nvSpPr>
        <p:spPr>
          <a:xfrm>
            <a:off x="9035807" y="6356350"/>
            <a:ext cx="2743200" cy="365125"/>
          </a:xfrm>
        </p:spPr>
        <p:txBody>
          <a:bodyPr/>
          <a:lstStyle/>
          <a:p>
            <a:fld id="{FB2375C0-7702-4EFE-AA9A-D259F46FFF45}" type="slidenum">
              <a:rPr lang="de-DE" smtClean="0"/>
              <a:t>‹Nr.›</a:t>
            </a:fld>
            <a:endParaRPr lang="de-DE"/>
          </a:p>
        </p:txBody>
      </p:sp>
      <p:sp>
        <p:nvSpPr>
          <p:cNvPr id="8" name="Rechteck 7">
            <a:extLst>
              <a:ext uri="{FF2B5EF4-FFF2-40B4-BE49-F238E27FC236}">
                <a16:creationId xmlns:a16="http://schemas.microsoft.com/office/drawing/2014/main" id="{568435F4-1C0A-517D-5139-ABB8F0A21776}"/>
              </a:ext>
              <a:ext uri="{C183D7F6-B498-43B3-948B-1728B52AA6E4}">
                <adec:decorative xmlns="" xmlns:adec="http://schemas.microsoft.com/office/drawing/2017/decorative" val="1"/>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71231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_Zwei Inhalte">
    <p:spTree>
      <p:nvGrpSpPr>
        <p:cNvPr id="1" name=""/>
        <p:cNvGrpSpPr/>
        <p:nvPr/>
      </p:nvGrpSpPr>
      <p:grpSpPr>
        <a:xfrm>
          <a:off x="0" y="0"/>
          <a:ext cx="0" cy="0"/>
          <a:chOff x="0" y="0"/>
          <a:chExt cx="0" cy="0"/>
        </a:xfrm>
      </p:grpSpPr>
      <p:sp>
        <p:nvSpPr>
          <p:cNvPr id="7" name="Rechteck 6"/>
          <p:cNvSpPr/>
          <p:nvPr userDrawn="1"/>
        </p:nvSpPr>
        <p:spPr>
          <a:xfrm>
            <a:off x="0" y="0"/>
            <a:ext cx="12192000" cy="6858000"/>
          </a:xfrm>
          <a:prstGeom prst="rect">
            <a:avLst/>
          </a:prstGeom>
          <a:solidFill>
            <a:srgbClr val="0030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 name="Titel 1"/>
          <p:cNvSpPr>
            <a:spLocks noGrp="1"/>
          </p:cNvSpPr>
          <p:nvPr>
            <p:ph type="title" hasCustomPrompt="1"/>
          </p:nvPr>
        </p:nvSpPr>
        <p:spPr/>
        <p:txBody>
          <a:bodyPr/>
          <a:lstStyle>
            <a:lvl1pPr>
              <a:defRPr>
                <a:solidFill>
                  <a:schemeClr val="bg1"/>
                </a:solidFill>
              </a:defRPr>
            </a:lvl1pPr>
          </a:lstStyle>
          <a:p>
            <a:r>
              <a:rPr lang="de-DE" dirty="0"/>
              <a:t>Headline</a:t>
            </a:r>
          </a:p>
        </p:txBody>
      </p:sp>
      <p:sp>
        <p:nvSpPr>
          <p:cNvPr id="3" name="Inhaltsplatzhalter 2"/>
          <p:cNvSpPr>
            <a:spLocks noGrp="1"/>
          </p:cNvSpPr>
          <p:nvPr>
            <p:ph sz="half" idx="1" hasCustomPrompt="1"/>
          </p:nvPr>
        </p:nvSpPr>
        <p:spPr>
          <a:xfrm>
            <a:off x="838200" y="1825625"/>
            <a:ext cx="5181600" cy="4351338"/>
          </a:xfrm>
        </p:spPr>
        <p:txBody>
          <a:bodyPr/>
          <a:lstStyle>
            <a:lvl1pPr>
              <a:defRPr>
                <a:solidFill>
                  <a:schemeClr val="bg1"/>
                </a:solidFill>
              </a:defRPr>
            </a:lvl1pPr>
          </a:lstStyle>
          <a:p>
            <a:pPr lvl="0"/>
            <a:r>
              <a:rPr lang="de-DE" dirty="0"/>
              <a:t>Text</a:t>
            </a:r>
          </a:p>
        </p:txBody>
      </p:sp>
      <p:sp>
        <p:nvSpPr>
          <p:cNvPr id="4" name="Inhaltsplatzhalter 3"/>
          <p:cNvSpPr>
            <a:spLocks noGrp="1"/>
          </p:cNvSpPr>
          <p:nvPr>
            <p:ph sz="half" idx="2" hasCustomPrompt="1"/>
          </p:nvPr>
        </p:nvSpPr>
        <p:spPr>
          <a:xfrm>
            <a:off x="6597406" y="1825625"/>
            <a:ext cx="5181600" cy="4351338"/>
          </a:xfrm>
        </p:spPr>
        <p:txBody>
          <a:bodyPr/>
          <a:lstStyle>
            <a:lvl1pPr>
              <a:defRPr>
                <a:solidFill>
                  <a:schemeClr val="bg1"/>
                </a:solidFill>
              </a:defRPr>
            </a:lvl1pPr>
          </a:lstStyle>
          <a:p>
            <a:pPr lvl="0"/>
            <a:r>
              <a:rPr lang="de-DE" dirty="0"/>
              <a:t>Text</a:t>
            </a:r>
          </a:p>
        </p:txBody>
      </p:sp>
      <p:sp>
        <p:nvSpPr>
          <p:cNvPr id="10" name="Foliennummernplatzhalter 5"/>
          <p:cNvSpPr>
            <a:spLocks noGrp="1"/>
          </p:cNvSpPr>
          <p:nvPr>
            <p:ph type="sldNum" sz="quarter" idx="12"/>
          </p:nvPr>
        </p:nvSpPr>
        <p:spPr>
          <a:xfrm>
            <a:off x="9035807" y="6356350"/>
            <a:ext cx="2743200" cy="365125"/>
          </a:xfrm>
        </p:spPr>
        <p:txBody>
          <a:bodyPr/>
          <a:lstStyle/>
          <a:p>
            <a:fld id="{FB2375C0-7702-4EFE-AA9A-D259F46FFF45}" type="slidenum">
              <a:rPr lang="de-DE" smtClean="0"/>
              <a:t>‹Nr.›</a:t>
            </a:fld>
            <a:endParaRPr lang="de-DE"/>
          </a:p>
        </p:txBody>
      </p:sp>
    </p:spTree>
    <p:extLst>
      <p:ext uri="{BB962C8B-B14F-4D97-AF65-F5344CB8AC3E}">
        <p14:creationId xmlns:p14="http://schemas.microsoft.com/office/powerpoint/2010/main" val="2909295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9788" y="365125"/>
            <a:ext cx="10515600" cy="1325563"/>
          </a:xfrm>
        </p:spPr>
        <p:txBody>
          <a:bodyPr/>
          <a:lstStyle>
            <a:lvl1pPr>
              <a:defRPr>
                <a:solidFill>
                  <a:srgbClr val="003057"/>
                </a:solidFill>
              </a:defRPr>
            </a:lvl1pPr>
          </a:lstStyle>
          <a:p>
            <a:r>
              <a:rPr lang="de-DE" dirty="0"/>
              <a:t>Headline</a:t>
            </a:r>
          </a:p>
        </p:txBody>
      </p:sp>
      <p:sp>
        <p:nvSpPr>
          <p:cNvPr id="3" name="Textplatzhalter 2"/>
          <p:cNvSpPr>
            <a:spLocks noGrp="1"/>
          </p:cNvSpPr>
          <p:nvPr>
            <p:ph type="body" idx="1" hasCustomPrompt="1"/>
          </p:nvPr>
        </p:nvSpPr>
        <p:spPr>
          <a:xfrm>
            <a:off x="839788" y="1681163"/>
            <a:ext cx="5157787" cy="823912"/>
          </a:xfrm>
        </p:spPr>
        <p:txBody>
          <a:bodyPr anchor="b"/>
          <a:lstStyle>
            <a:lvl1pPr marL="0" indent="0">
              <a:buNone/>
              <a:defRPr sz="2400" b="1">
                <a:solidFill>
                  <a:srgbClr val="AC145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err="1"/>
              <a:t>Subline</a:t>
            </a:r>
            <a:endParaRPr lang="de-DE" dirty="0"/>
          </a:p>
        </p:txBody>
      </p:sp>
      <p:sp>
        <p:nvSpPr>
          <p:cNvPr id="4" name="Inhaltsplatzhalter 3"/>
          <p:cNvSpPr>
            <a:spLocks noGrp="1"/>
          </p:cNvSpPr>
          <p:nvPr>
            <p:ph sz="half" idx="2" hasCustomPrompt="1"/>
          </p:nvPr>
        </p:nvSpPr>
        <p:spPr>
          <a:xfrm>
            <a:off x="839788" y="2505075"/>
            <a:ext cx="5157787" cy="3684588"/>
          </a:xfrm>
        </p:spPr>
        <p:txBody>
          <a:bodyPr/>
          <a:lstStyle>
            <a:lvl1pPr>
              <a:defRPr>
                <a:solidFill>
                  <a:srgbClr val="003057"/>
                </a:solidFill>
              </a:defRPr>
            </a:lvl1pPr>
          </a:lstStyle>
          <a:p>
            <a:pPr lvl="0"/>
            <a:r>
              <a:rPr lang="de-DE" dirty="0"/>
              <a:t>Text</a:t>
            </a:r>
          </a:p>
        </p:txBody>
      </p:sp>
      <p:sp>
        <p:nvSpPr>
          <p:cNvPr id="5" name="Textplatzhalter 4"/>
          <p:cNvSpPr>
            <a:spLocks noGrp="1"/>
          </p:cNvSpPr>
          <p:nvPr>
            <p:ph type="body" sz="quarter" idx="3" hasCustomPrompt="1"/>
          </p:nvPr>
        </p:nvSpPr>
        <p:spPr>
          <a:xfrm>
            <a:off x="6595818" y="1681163"/>
            <a:ext cx="5183188" cy="823912"/>
          </a:xfrm>
        </p:spPr>
        <p:txBody>
          <a:bodyPr anchor="b"/>
          <a:lstStyle>
            <a:lvl1pPr marL="0" indent="0">
              <a:buNone/>
              <a:defRPr sz="2400" b="1">
                <a:solidFill>
                  <a:srgbClr val="AC145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err="1"/>
              <a:t>Subline</a:t>
            </a:r>
            <a:endParaRPr lang="de-DE" dirty="0"/>
          </a:p>
        </p:txBody>
      </p:sp>
      <p:sp>
        <p:nvSpPr>
          <p:cNvPr id="6" name="Inhaltsplatzhalter 5"/>
          <p:cNvSpPr>
            <a:spLocks noGrp="1"/>
          </p:cNvSpPr>
          <p:nvPr>
            <p:ph sz="quarter" idx="4" hasCustomPrompt="1"/>
          </p:nvPr>
        </p:nvSpPr>
        <p:spPr>
          <a:xfrm>
            <a:off x="6595818" y="2505075"/>
            <a:ext cx="5183188" cy="3684588"/>
          </a:xfrm>
        </p:spPr>
        <p:txBody>
          <a:bodyPr/>
          <a:lstStyle>
            <a:lvl1pPr>
              <a:defRPr>
                <a:solidFill>
                  <a:srgbClr val="003057"/>
                </a:solidFill>
              </a:defRPr>
            </a:lvl1pPr>
          </a:lstStyle>
          <a:p>
            <a:pPr lvl="0"/>
            <a:r>
              <a:rPr lang="de-DE" dirty="0"/>
              <a:t>Text</a:t>
            </a:r>
          </a:p>
        </p:txBody>
      </p:sp>
      <p:sp>
        <p:nvSpPr>
          <p:cNvPr id="12" name="Foliennummernplatzhalter 5"/>
          <p:cNvSpPr>
            <a:spLocks noGrp="1"/>
          </p:cNvSpPr>
          <p:nvPr>
            <p:ph type="sldNum" sz="quarter" idx="12"/>
          </p:nvPr>
        </p:nvSpPr>
        <p:spPr>
          <a:xfrm>
            <a:off x="9035807" y="6356350"/>
            <a:ext cx="2743200" cy="365125"/>
          </a:xfrm>
        </p:spPr>
        <p:txBody>
          <a:bodyPr/>
          <a:lstStyle/>
          <a:p>
            <a:fld id="{FB2375C0-7702-4EFE-AA9A-D259F46FFF45}" type="slidenum">
              <a:rPr lang="de-DE" smtClean="0"/>
              <a:t>‹Nr.›</a:t>
            </a:fld>
            <a:endParaRPr lang="de-DE"/>
          </a:p>
        </p:txBody>
      </p:sp>
      <p:sp>
        <p:nvSpPr>
          <p:cNvPr id="9" name="Rechteck 8">
            <a:extLst>
              <a:ext uri="{FF2B5EF4-FFF2-40B4-BE49-F238E27FC236}">
                <a16:creationId xmlns:a16="http://schemas.microsoft.com/office/drawing/2014/main" id="{568435F4-1C0A-517D-5139-ABB8F0A21776}"/>
              </a:ext>
              <a:ext uri="{C183D7F6-B498-43B3-948B-1728B52AA6E4}">
                <adec:decorative xmlns="" xmlns:adec="http://schemas.microsoft.com/office/drawing/2017/decorative" val="1"/>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61962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003057"/>
                </a:solidFill>
              </a:defRPr>
            </a:lvl1pPr>
          </a:lstStyle>
          <a:p>
            <a:r>
              <a:rPr lang="de-DE" dirty="0"/>
              <a:t>Headline</a:t>
            </a:r>
          </a:p>
        </p:txBody>
      </p:sp>
      <p:sp>
        <p:nvSpPr>
          <p:cNvPr id="8" name="Foliennummernplatzhalter 5"/>
          <p:cNvSpPr>
            <a:spLocks noGrp="1"/>
          </p:cNvSpPr>
          <p:nvPr>
            <p:ph type="sldNum" sz="quarter" idx="12"/>
          </p:nvPr>
        </p:nvSpPr>
        <p:spPr>
          <a:xfrm>
            <a:off x="9035807" y="6356350"/>
            <a:ext cx="2743200" cy="365125"/>
          </a:xfrm>
        </p:spPr>
        <p:txBody>
          <a:bodyPr/>
          <a:lstStyle/>
          <a:p>
            <a:fld id="{FB2375C0-7702-4EFE-AA9A-D259F46FFF45}" type="slidenum">
              <a:rPr lang="de-DE" smtClean="0"/>
              <a:t>‹Nr.›</a:t>
            </a:fld>
            <a:endParaRPr lang="de-DE"/>
          </a:p>
        </p:txBody>
      </p:sp>
      <p:sp>
        <p:nvSpPr>
          <p:cNvPr id="7" name="Rechteck 6">
            <a:extLst>
              <a:ext uri="{FF2B5EF4-FFF2-40B4-BE49-F238E27FC236}">
                <a16:creationId xmlns:a16="http://schemas.microsoft.com/office/drawing/2014/main" id="{2E2A2CBB-A702-A2F2-5404-00823DF6C691}"/>
              </a:ext>
              <a:ext uri="{C183D7F6-B498-43B3-948B-1728B52AA6E4}">
                <adec:decorative xmlns="" xmlns:adec="http://schemas.microsoft.com/office/drawing/2017/decorative" val="1"/>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56873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Foliennummernplatzhalter 5"/>
          <p:cNvSpPr>
            <a:spLocks noGrp="1"/>
          </p:cNvSpPr>
          <p:nvPr>
            <p:ph type="sldNum" sz="quarter" idx="12"/>
          </p:nvPr>
        </p:nvSpPr>
        <p:spPr>
          <a:xfrm>
            <a:off x="9035806" y="6356350"/>
            <a:ext cx="2743200" cy="365125"/>
          </a:xfrm>
        </p:spPr>
        <p:txBody>
          <a:bodyPr/>
          <a:lstStyle/>
          <a:p>
            <a:fld id="{FB2375C0-7702-4EFE-AA9A-D259F46FFF45}" type="slidenum">
              <a:rPr lang="de-DE" smtClean="0"/>
              <a:t>‹Nr.›</a:t>
            </a:fld>
            <a:endParaRPr lang="de-DE"/>
          </a:p>
        </p:txBody>
      </p:sp>
      <p:sp>
        <p:nvSpPr>
          <p:cNvPr id="4" name="Rechteck 3">
            <a:extLst>
              <a:ext uri="{FF2B5EF4-FFF2-40B4-BE49-F238E27FC236}">
                <a16:creationId xmlns:a16="http://schemas.microsoft.com/office/drawing/2014/main" id="{D850EBC9-5CFE-4FEF-07E0-F4DCE88222F2}"/>
              </a:ext>
              <a:ext uri="{C183D7F6-B498-43B3-948B-1728B52AA6E4}">
                <adec:decorative xmlns="" xmlns:adec="http://schemas.microsoft.com/office/drawing/2017/decorative" val="1"/>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397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003057"/>
                </a:solidFill>
              </a:defRPr>
            </a:lvl1pPr>
          </a:lstStyle>
          <a:p>
            <a:r>
              <a:rPr lang="de-DE" dirty="0"/>
              <a:t>Headline</a:t>
            </a:r>
          </a:p>
        </p:txBody>
      </p:sp>
      <p:sp>
        <p:nvSpPr>
          <p:cNvPr id="3" name="Inhaltsplatzhalter 2"/>
          <p:cNvSpPr>
            <a:spLocks noGrp="1"/>
          </p:cNvSpPr>
          <p:nvPr>
            <p:ph sz="half" idx="1" hasCustomPrompt="1"/>
          </p:nvPr>
        </p:nvSpPr>
        <p:spPr>
          <a:xfrm>
            <a:off x="838200" y="1825625"/>
            <a:ext cx="5181600" cy="4351338"/>
          </a:xfrm>
        </p:spPr>
        <p:txBody>
          <a:bodyPr/>
          <a:lstStyle>
            <a:lvl1pPr>
              <a:defRPr>
                <a:solidFill>
                  <a:srgbClr val="003057"/>
                </a:solidFill>
              </a:defRPr>
            </a:lvl1pPr>
          </a:lstStyle>
          <a:p>
            <a:pPr lvl="0"/>
            <a:r>
              <a:rPr lang="de-DE" dirty="0"/>
              <a:t>Text</a:t>
            </a:r>
          </a:p>
        </p:txBody>
      </p:sp>
      <p:sp>
        <p:nvSpPr>
          <p:cNvPr id="10" name="Bildplatzhalter 2"/>
          <p:cNvSpPr>
            <a:spLocks noGrp="1"/>
          </p:cNvSpPr>
          <p:nvPr>
            <p:ph type="pic" idx="13"/>
          </p:nvPr>
        </p:nvSpPr>
        <p:spPr>
          <a:xfrm>
            <a:off x="6184215" y="1825625"/>
            <a:ext cx="5594791" cy="4351338"/>
          </a:xfrm>
        </p:spPr>
        <p:txBody>
          <a:bodyPr anchor="t">
            <a:normAutofit/>
          </a:bodyPr>
          <a:lstStyle>
            <a:lvl1pPr marL="0" indent="0" algn="l">
              <a:buNone/>
              <a:defRPr sz="2800">
                <a:solidFill>
                  <a:srgbClr val="00305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a:t>
            </a:r>
          </a:p>
        </p:txBody>
      </p:sp>
      <p:sp>
        <p:nvSpPr>
          <p:cNvPr id="11" name="Foliennummernplatzhalter 5"/>
          <p:cNvSpPr>
            <a:spLocks noGrp="1"/>
          </p:cNvSpPr>
          <p:nvPr>
            <p:ph type="sldNum" sz="quarter" idx="12"/>
          </p:nvPr>
        </p:nvSpPr>
        <p:spPr>
          <a:xfrm>
            <a:off x="9035807" y="6356350"/>
            <a:ext cx="2743200" cy="365125"/>
          </a:xfrm>
        </p:spPr>
        <p:txBody>
          <a:bodyPr/>
          <a:lstStyle/>
          <a:p>
            <a:fld id="{FB2375C0-7702-4EFE-AA9A-D259F46FFF45}" type="slidenum">
              <a:rPr lang="de-DE" smtClean="0"/>
              <a:t>‹Nr.›</a:t>
            </a:fld>
            <a:endParaRPr lang="de-DE"/>
          </a:p>
        </p:txBody>
      </p:sp>
      <p:sp>
        <p:nvSpPr>
          <p:cNvPr id="6" name="Rechteck 5">
            <a:extLst>
              <a:ext uri="{FF2B5EF4-FFF2-40B4-BE49-F238E27FC236}">
                <a16:creationId xmlns:a16="http://schemas.microsoft.com/office/drawing/2014/main" id="{F3344BC1-DF4A-864F-FFA7-9EE7CC6FA90D}"/>
              </a:ext>
              <a:ext uri="{C183D7F6-B498-43B3-948B-1728B52AA6E4}">
                <adec:decorative xmlns="" xmlns:adec="http://schemas.microsoft.com/office/drawing/2017/decorative" val="1"/>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83858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smtClean="0"/>
              <a:t>31.10.2022</a:t>
            </a:r>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375C0-7702-4EFE-AA9A-D259F46FFF45}" type="slidenum">
              <a:rPr lang="de-DE" smtClean="0"/>
              <a:t>‹Nr.›</a:t>
            </a:fld>
            <a:endParaRPr lang="de-DE"/>
          </a:p>
        </p:txBody>
      </p:sp>
    </p:spTree>
    <p:extLst>
      <p:ext uri="{BB962C8B-B14F-4D97-AF65-F5344CB8AC3E}">
        <p14:creationId xmlns:p14="http://schemas.microsoft.com/office/powerpoint/2010/main" val="2869857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73" r:id="rId5"/>
    <p:sldLayoutId id="2147483653" r:id="rId6"/>
    <p:sldLayoutId id="2147483654" r:id="rId7"/>
    <p:sldLayoutId id="2147483655" r:id="rId8"/>
    <p:sldLayoutId id="2147483660" r:id="rId9"/>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2D3477-A996-4AFE-9D3B-DAA38BAA1AF3}" type="datetimeFigureOut">
              <a:rPr lang="de-DE" smtClean="0"/>
              <a:t>18.05.2026</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DD2410-DABA-47F8-B96C-00938B14758F}" type="slidenum">
              <a:rPr lang="de-DE" smtClean="0"/>
              <a:t>‹Nr.›</a:t>
            </a:fld>
            <a:endParaRPr lang="de-DE"/>
          </a:p>
        </p:txBody>
      </p:sp>
    </p:spTree>
    <p:extLst>
      <p:ext uri="{BB962C8B-B14F-4D97-AF65-F5344CB8AC3E}">
        <p14:creationId xmlns:p14="http://schemas.microsoft.com/office/powerpoint/2010/main" val="27179045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addons.mozilla.org/de/firefox/addon/headingsma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chrome.google.com/webstore/detail/headingsmap/flbjommegcjonpdmenkdiocclhjacmbi"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s://www.dbsv.org/gendern.html"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reativecommons.org/licenses/by/4.0/deed.d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creativecommons.org/licenses/by/4.0/legalcode.de" TargetMode="Externa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hyperlink" Target="https://waldyrious.net/viridis-palette-generator/"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hyperlink" Target="https://www.w3.org/TR/WCAG22/#contrast-minimu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hyperlink" Target="https://www.tpgi.com/color-contrast-checker/"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vispero.com/lp/color-contrast-checker/" TargetMode="Externa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blog.zeit.de/stufenlos/2014/08/13/ein-piktogramm-wird-dynamisch/" TargetMode="Externa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hyperlink" Target="https://www.istockphoto.com/de/foto/h%C3%BCbscher-universit%C3%A4tsprofessor-der-studenten-bei-der-abschlussarbeit-hilft-ihnen-gm2156552391-577309595" TargetMode="External"/><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istockphoto.com/de/foto/sch%C3%B6ner-universit%C3%A4tsprofessor-der-einer-studentin-bei-der-abschlussarbeit-hilft-zeigt-gm2156552650-577309868" TargetMode="External"/><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8" Type="http://schemas.openxmlformats.org/officeDocument/2006/relationships/hyperlink" Target="https://genderphotos.vice.com/" TargetMode="External"/><Relationship Id="rId3" Type="http://schemas.openxmlformats.org/officeDocument/2006/relationships/hyperlink" Target="https://affecttheverb.com/collection/" TargetMode="External"/><Relationship Id="rId7" Type="http://schemas.openxmlformats.org/officeDocument/2006/relationships/hyperlink" Target="https://www.flickr.com/photos/wocintechchat/page2" TargetMode="External"/><Relationship Id="rId12" Type="http://schemas.openxmlformats.org/officeDocument/2006/relationships/hyperlink" Target="https://www.elearning.hhu.de/oer-an-der-hhu/oer-finden"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s://ukblacktech.com/stock-photos/?ref=producthunt" TargetMode="External"/><Relationship Id="rId11" Type="http://schemas.openxmlformats.org/officeDocument/2006/relationships/hyperlink" Target="https://humaaans.com/" TargetMode="External"/><Relationship Id="rId5" Type="http://schemas.openxmlformats.org/officeDocument/2006/relationships/hyperlink" Target="https://picnoi.com/" TargetMode="External"/><Relationship Id="rId10" Type="http://schemas.openxmlformats.org/officeDocument/2006/relationships/hyperlink" Target="https://www.openpeeps.com/" TargetMode="External"/><Relationship Id="rId4" Type="http://schemas.openxmlformats.org/officeDocument/2006/relationships/hyperlink" Target="https://nappy.co/" TargetMode="External"/><Relationship Id="rId9" Type="http://schemas.openxmlformats.org/officeDocument/2006/relationships/hyperlink" Target="https://ageing-better.org.uk/news/age-positive-image-library-launched"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ms.niedersachsen.de/startseite/frauen_gleichstellung/gleichberechtigung-eine-gesellschaftspolitische-herausforderung-ersten-ranges-14359.html" TargetMode="External"/><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de.freepik.com/vektoren-kostenlos/konzeptillustration-aufrufen_7769302.htm#fromView=search&amp;page=1&amp;position=4&amp;uuid=3a116bd0-c8dd-4c85-8966-e1b24097b0ba&amp;query=%40stories+telefon"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addons.mozilla.org/de/firefox/addon/web-developer/" TargetMode="External"/><Relationship Id="rId7"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chrome.google.com/webstore/detail/web-developer/bfbameneiokkgbdmiekhjnmfkcnldhhm"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www.twillo.de/edu-sharing/components/render/33fe0fe1-19f1-4e73-bda2-8714bab3d0cd" TargetMode="External"/><Relationship Id="rId3" Type="http://schemas.openxmlformats.org/officeDocument/2006/relationships/hyperlink" Target="https://www.twillo.de/edu-sharing/components/render/248662c4-51fc-43cf-8e7a-f655ce59e177" TargetMode="External"/><Relationship Id="rId7" Type="http://schemas.openxmlformats.org/officeDocument/2006/relationships/hyperlink" Target="https://www.twillo.de/edu-sharing/components/render/d1ca2e30-4bdc-448b-8812-6d7412016085"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twillo.de/edu-sharing/components/render/ae9bab53-b4ab-498a-ada6-6bedff8f4030" TargetMode="External"/><Relationship Id="rId11" Type="http://schemas.openxmlformats.org/officeDocument/2006/relationships/hyperlink" Target="https://barrierefreiheit.dh.nrw/materialien" TargetMode="External"/><Relationship Id="rId5" Type="http://schemas.openxmlformats.org/officeDocument/2006/relationships/hyperlink" Target="https://www.twillo.de/edu-sharing/components/render/fbf41908-562c-4875-a9de-76256ffff53d" TargetMode="External"/><Relationship Id="rId10" Type="http://schemas.openxmlformats.org/officeDocument/2006/relationships/hyperlink" Target="https://www.twillo.de/edu-sharing/components/render/a3cbdb1c-9cfd-4c15-b581-175ec9799ab8" TargetMode="External"/><Relationship Id="rId4" Type="http://schemas.openxmlformats.org/officeDocument/2006/relationships/hyperlink" Target="https://www.twillo.de/edu-sharing/components/render/6acff4d2-8e13-4d9e-9eeb-a45cf08d0292" TargetMode="External"/><Relationship Id="rId9" Type="http://schemas.openxmlformats.org/officeDocument/2006/relationships/hyperlink" Target="https://www.twillo.de/edu-sharing/components/render/66c6d887-8639-4148-99d1-3d3d18ef9db2"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umfragen.tu-dortmund.de/index.php/378159?lang=d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hyperlink" Target="https://www.linkedin.com/company/kompetenzzentrum-digitale-barrierefreiheit-nrw/?viewAsMember=tru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de.freepik.com/autor/stories" TargetMode="External"/><Relationship Id="rId5" Type="http://schemas.openxmlformats.org/officeDocument/2006/relationships/image" Target="../media/image34.png"/><Relationship Id="rId4" Type="http://schemas.openxmlformats.org/officeDocument/2006/relationships/hyperlink" Target="https://www.instagram.com/barrierefreiheit.nrw/"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chor="ctr"/>
          <a:lstStyle/>
          <a:p>
            <a:r>
              <a:rPr lang="de-DE" dirty="0" smtClean="0"/>
              <a:t>Barrierefreiheit im Web</a:t>
            </a:r>
            <a:br>
              <a:rPr lang="de-DE" dirty="0" smtClean="0"/>
            </a:br>
            <a:r>
              <a:rPr lang="de-DE" dirty="0" smtClean="0"/>
              <a:t>für Redakteur*innen</a:t>
            </a:r>
            <a:endParaRPr lang="de-DE" dirty="0"/>
          </a:p>
        </p:txBody>
      </p:sp>
      <p:sp>
        <p:nvSpPr>
          <p:cNvPr id="3" name="Untertitel 2"/>
          <p:cNvSpPr>
            <a:spLocks noGrp="1"/>
          </p:cNvSpPr>
          <p:nvPr>
            <p:ph type="subTitle" idx="1"/>
          </p:nvPr>
        </p:nvSpPr>
        <p:spPr>
          <a:xfrm>
            <a:off x="1524000" y="3713201"/>
            <a:ext cx="9144000" cy="2003472"/>
          </a:xfrm>
        </p:spPr>
        <p:txBody>
          <a:bodyPr/>
          <a:lstStyle/>
          <a:p>
            <a:r>
              <a:rPr lang="de-DE" dirty="0" smtClean="0"/>
              <a:t>Global Accessibility Awareness Day | 21. Mai </a:t>
            </a:r>
            <a:r>
              <a:rPr lang="de-DE" dirty="0" smtClean="0"/>
              <a:t>2026</a:t>
            </a:r>
            <a:endParaRPr lang="de-DE" dirty="0" smtClean="0"/>
          </a:p>
        </p:txBody>
      </p:sp>
    </p:spTree>
    <p:extLst>
      <p:ext uri="{BB962C8B-B14F-4D97-AF65-F5344CB8AC3E}">
        <p14:creationId xmlns:p14="http://schemas.microsoft.com/office/powerpoint/2010/main" val="2672347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Seitentitel</a:t>
            </a:r>
            <a:endParaRPr lang="de-DE" dirty="0"/>
          </a:p>
        </p:txBody>
      </p:sp>
      <p:sp>
        <p:nvSpPr>
          <p:cNvPr id="3" name="Inhaltsplatzhalter 2"/>
          <p:cNvSpPr>
            <a:spLocks noGrp="1"/>
          </p:cNvSpPr>
          <p:nvPr>
            <p:ph idx="1"/>
          </p:nvPr>
        </p:nvSpPr>
        <p:spPr/>
        <p:txBody>
          <a:bodyPr/>
          <a:lstStyle/>
          <a:p>
            <a:pPr marL="0" indent="0">
              <a:spcAft>
                <a:spcPts val="1200"/>
              </a:spcAft>
              <a:buNone/>
            </a:pPr>
            <a:r>
              <a:rPr lang="de-DE" b="1" dirty="0" smtClean="0">
                <a:solidFill>
                  <a:srgbClr val="AC145A"/>
                </a:solidFill>
              </a:rPr>
              <a:t>Beschreibenden Seitentitel vergeben</a:t>
            </a:r>
          </a:p>
          <a:p>
            <a:pPr>
              <a:spcAft>
                <a:spcPts val="200"/>
              </a:spcAft>
            </a:pPr>
            <a:r>
              <a:rPr lang="de-DE" sz="2400" dirty="0" smtClean="0"/>
              <a:t>Thema/Zweck soll schnell ersichtlich sein</a:t>
            </a:r>
          </a:p>
          <a:p>
            <a:pPr>
              <a:spcAft>
                <a:spcPts val="600"/>
              </a:spcAft>
            </a:pPr>
            <a:r>
              <a:rPr lang="de-DE" sz="2400" dirty="0" smtClean="0"/>
              <a:t>erleichtert </a:t>
            </a:r>
            <a:r>
              <a:rPr lang="de-DE" sz="2400" dirty="0"/>
              <a:t>das </a:t>
            </a:r>
            <a:r>
              <a:rPr lang="de-DE" sz="2400" dirty="0" smtClean="0"/>
              <a:t>Auffinden/Identifizieren von Inhalten </a:t>
            </a:r>
          </a:p>
          <a:p>
            <a:pPr lvl="1">
              <a:spcAft>
                <a:spcPts val="200"/>
              </a:spcAft>
            </a:pPr>
            <a:r>
              <a:rPr lang="de-DE" sz="2000" dirty="0">
                <a:solidFill>
                  <a:srgbClr val="003057"/>
                </a:solidFill>
              </a:rPr>
              <a:t>die auf der Webseite enthaltenen Informationen können </a:t>
            </a:r>
            <a:r>
              <a:rPr lang="de-DE" sz="2000" dirty="0" smtClean="0">
                <a:solidFill>
                  <a:srgbClr val="003057"/>
                </a:solidFill>
              </a:rPr>
              <a:t>einfacher </a:t>
            </a:r>
            <a:r>
              <a:rPr lang="de-DE" sz="2000" dirty="0">
                <a:solidFill>
                  <a:srgbClr val="003057"/>
                </a:solidFill>
              </a:rPr>
              <a:t/>
            </a:r>
            <a:br>
              <a:rPr lang="de-DE" sz="2000" dirty="0">
                <a:solidFill>
                  <a:srgbClr val="003057"/>
                </a:solidFill>
              </a:rPr>
            </a:br>
            <a:r>
              <a:rPr lang="de-DE" sz="2000" dirty="0">
                <a:solidFill>
                  <a:srgbClr val="003057"/>
                </a:solidFill>
              </a:rPr>
              <a:t>auf ihre Relevanz geprüft werden</a:t>
            </a:r>
          </a:p>
          <a:p>
            <a:pPr lvl="1"/>
            <a:r>
              <a:rPr lang="de-DE" sz="2000" dirty="0">
                <a:solidFill>
                  <a:srgbClr val="003057"/>
                </a:solidFill>
              </a:rPr>
              <a:t>l</a:t>
            </a:r>
            <a:r>
              <a:rPr lang="de-DE" sz="2000" dirty="0" smtClean="0">
                <a:solidFill>
                  <a:srgbClr val="003057"/>
                </a:solidFill>
              </a:rPr>
              <a:t>eichteres Unterscheiden von Inhalten, </a:t>
            </a:r>
            <a:r>
              <a:rPr lang="de-DE" sz="2000" dirty="0">
                <a:solidFill>
                  <a:srgbClr val="003057"/>
                </a:solidFill>
              </a:rPr>
              <a:t>wenn mehrere Webseiten geöffnet </a:t>
            </a:r>
            <a:r>
              <a:rPr lang="de-DE" sz="2000" dirty="0" smtClean="0">
                <a:solidFill>
                  <a:srgbClr val="003057"/>
                </a:solidFill>
              </a:rPr>
              <a:t>sind</a:t>
            </a:r>
          </a:p>
        </p:txBody>
      </p:sp>
      <p:pic>
        <p:nvPicPr>
          <p:cNvPr id="5" name="Grafik 4" descr="Screenshot: Tableiste mit 3 geöffneten Tabs (1) &quot;TU Dortmund&quot;, (2) &quot;Web Content Accessibility Guidelines&quot;, (3) Start | BIK BITV-Test&quot;"/>
          <p:cNvPicPr>
            <a:picLocks noChangeAspect="1"/>
          </p:cNvPicPr>
          <p:nvPr/>
        </p:nvPicPr>
        <p:blipFill rotWithShape="1">
          <a:blip r:embed="rId3"/>
          <a:srcRect t="3319" r="70520" b="85933"/>
          <a:stretch/>
        </p:blipFill>
        <p:spPr>
          <a:xfrm>
            <a:off x="940960" y="5200900"/>
            <a:ext cx="6814686" cy="776388"/>
          </a:xfrm>
          <a:prstGeom prst="rect">
            <a:avLst/>
          </a:prstGeom>
          <a:ln>
            <a:solidFill>
              <a:srgbClr val="003057"/>
            </a:solidFill>
          </a:ln>
        </p:spPr>
      </p:pic>
      <p:sp>
        <p:nvSpPr>
          <p:cNvPr id="13" name="Pfeil nach links 12" descr="Icon: Pfeil nach links zeigt auf Screenshot von Tab-Leiste"/>
          <p:cNvSpPr/>
          <p:nvPr/>
        </p:nvSpPr>
        <p:spPr>
          <a:xfrm>
            <a:off x="7929315" y="5346698"/>
            <a:ext cx="353484" cy="141817"/>
          </a:xfrm>
          <a:prstGeom prst="leftArrow">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9"/>
          <p:cNvSpPr/>
          <p:nvPr/>
        </p:nvSpPr>
        <p:spPr>
          <a:xfrm>
            <a:off x="8282799" y="5244743"/>
            <a:ext cx="3257892" cy="803297"/>
          </a:xfrm>
          <a:prstGeom prst="rect">
            <a:avLst/>
          </a:prstGeom>
          <a:noFill/>
          <a:ln cap="flat">
            <a:noFill/>
            <a:prstDash val="solid"/>
          </a:ln>
        </p:spPr>
        <p:txBody>
          <a:bodyPr vert="horz" wrap="square" lIns="91440" tIns="45720" rIns="91440" bIns="45720" anchor="t" anchorCtr="0" compatLnSpc="1">
            <a:spAutoFit/>
          </a:bodyPr>
          <a:lstStyle/>
          <a:p>
            <a:pPr marL="0" marR="0" lvl="0" indent="0" defTabSz="914400" rtl="0" fontAlgn="auto" hangingPunct="1">
              <a:lnSpc>
                <a:spcPct val="110000"/>
              </a:lnSpc>
              <a:spcBef>
                <a:spcPts val="0"/>
              </a:spcBef>
              <a:spcAft>
                <a:spcPts val="0"/>
              </a:spcAft>
              <a:buNone/>
              <a:tabLst/>
              <a:defRPr sz="1800" b="0" i="0" u="none" strike="noStrike" kern="0" cap="none" spc="0" baseline="0">
                <a:solidFill>
                  <a:srgbClr val="000000"/>
                </a:solidFill>
                <a:uFillTx/>
              </a:defRPr>
            </a:pPr>
            <a:r>
              <a:rPr lang="de-DE" sz="1400" dirty="0" smtClean="0">
                <a:solidFill>
                  <a:srgbClr val="003057"/>
                </a:solidFill>
              </a:rPr>
              <a:t>Seitentitel werden in Tabs angezeigt und Lesezeichen angezeigt bzw. vom Screen-reader vorgelesen</a:t>
            </a:r>
            <a:endParaRPr lang="de-DE" sz="1400" dirty="0">
              <a:solidFill>
                <a:srgbClr val="003057"/>
              </a:solidFill>
            </a:endParaRPr>
          </a:p>
        </p:txBody>
      </p:sp>
      <p:sp>
        <p:nvSpPr>
          <p:cNvPr id="4" name="Foliennummernplatzhalter 3"/>
          <p:cNvSpPr>
            <a:spLocks noGrp="1"/>
          </p:cNvSpPr>
          <p:nvPr>
            <p:ph type="sldNum" sz="quarter" idx="12"/>
          </p:nvPr>
        </p:nvSpPr>
        <p:spPr/>
        <p:txBody>
          <a:bodyPr/>
          <a:lstStyle/>
          <a:p>
            <a:fld id="{FB2375C0-7702-4EFE-AA9A-D259F46FFF45}" type="slidenum">
              <a:rPr lang="de-DE" smtClean="0"/>
              <a:t>10</a:t>
            </a:fld>
            <a:endParaRPr lang="de-DE"/>
          </a:p>
        </p:txBody>
      </p:sp>
    </p:spTree>
    <p:extLst>
      <p:ext uri="{BB962C8B-B14F-4D97-AF65-F5344CB8AC3E}">
        <p14:creationId xmlns:p14="http://schemas.microsoft.com/office/powerpoint/2010/main" val="3108079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Seitenstruktur</a:t>
            </a:r>
            <a:endParaRPr lang="de-DE" dirty="0"/>
          </a:p>
        </p:txBody>
      </p:sp>
      <p:sp>
        <p:nvSpPr>
          <p:cNvPr id="3" name="Inhaltsplatzhalter 2"/>
          <p:cNvSpPr>
            <a:spLocks noGrp="1"/>
          </p:cNvSpPr>
          <p:nvPr>
            <p:ph idx="1"/>
          </p:nvPr>
        </p:nvSpPr>
        <p:spPr/>
        <p:txBody>
          <a:bodyPr>
            <a:noAutofit/>
          </a:bodyPr>
          <a:lstStyle/>
          <a:p>
            <a:pPr marL="0" indent="0">
              <a:lnSpc>
                <a:spcPct val="108000"/>
              </a:lnSpc>
              <a:spcBef>
                <a:spcPts val="0"/>
              </a:spcBef>
              <a:buNone/>
            </a:pPr>
            <a:r>
              <a:rPr lang="de-DE" sz="2400" b="1" dirty="0" smtClean="0">
                <a:solidFill>
                  <a:srgbClr val="AC145A"/>
                </a:solidFill>
              </a:rPr>
              <a:t>Logische Reihenfolge</a:t>
            </a:r>
            <a:endParaRPr lang="de-DE" sz="2400" b="1" dirty="0">
              <a:solidFill>
                <a:srgbClr val="AC145A"/>
              </a:solidFill>
            </a:endParaRPr>
          </a:p>
          <a:p>
            <a:pPr>
              <a:lnSpc>
                <a:spcPct val="108000"/>
              </a:lnSpc>
              <a:spcBef>
                <a:spcPts val="0"/>
              </a:spcBef>
            </a:pPr>
            <a:r>
              <a:rPr lang="de-DE" sz="2400" dirty="0" smtClean="0"/>
              <a:t>blinde </a:t>
            </a:r>
            <a:r>
              <a:rPr lang="de-DE" sz="2400" dirty="0"/>
              <a:t>Personen nehmen Webseite </a:t>
            </a:r>
            <a:r>
              <a:rPr lang="de-DE" sz="2400" dirty="0" smtClean="0"/>
              <a:t>mittels </a:t>
            </a:r>
            <a:r>
              <a:rPr lang="de-DE" sz="2400" dirty="0"/>
              <a:t>Screenreader linear </a:t>
            </a:r>
            <a:r>
              <a:rPr lang="de-DE" sz="2400" dirty="0" smtClean="0"/>
              <a:t>wahr:</a:t>
            </a:r>
            <a:br>
              <a:rPr lang="de-DE" sz="2400" dirty="0" smtClean="0"/>
            </a:br>
            <a:r>
              <a:rPr lang="de-DE" sz="2400" dirty="0" smtClean="0"/>
              <a:t>ein </a:t>
            </a:r>
            <a:r>
              <a:rPr lang="de-DE" sz="2400" dirty="0"/>
              <a:t>Element nach dem anderen – von oben nach unten</a:t>
            </a:r>
          </a:p>
          <a:p>
            <a:pPr marL="228600" lvl="1">
              <a:lnSpc>
                <a:spcPct val="108000"/>
              </a:lnSpc>
              <a:spcBef>
                <a:spcPts val="0"/>
              </a:spcBef>
              <a:spcAft>
                <a:spcPts val="600"/>
              </a:spcAft>
            </a:pPr>
            <a:r>
              <a:rPr lang="de-DE" dirty="0">
                <a:solidFill>
                  <a:srgbClr val="003057"/>
                </a:solidFill>
              </a:rPr>
              <a:t>d</a:t>
            </a:r>
            <a:r>
              <a:rPr lang="de-DE" dirty="0" smtClean="0">
                <a:solidFill>
                  <a:srgbClr val="003057"/>
                </a:solidFill>
              </a:rPr>
              <a:t>eshalb sinnvolle </a:t>
            </a:r>
            <a:r>
              <a:rPr lang="de-DE" dirty="0">
                <a:solidFill>
                  <a:srgbClr val="003057"/>
                </a:solidFill>
              </a:rPr>
              <a:t>Reihenfolge der </a:t>
            </a:r>
            <a:r>
              <a:rPr lang="de-DE" dirty="0" smtClean="0">
                <a:solidFill>
                  <a:srgbClr val="003057"/>
                </a:solidFill>
              </a:rPr>
              <a:t>Elemente wichtig</a:t>
            </a:r>
            <a:endParaRPr lang="de-DE" dirty="0">
              <a:solidFill>
                <a:srgbClr val="003057"/>
              </a:solidFill>
            </a:endParaRPr>
          </a:p>
          <a:p>
            <a:pPr marL="0" indent="0">
              <a:lnSpc>
                <a:spcPct val="108000"/>
              </a:lnSpc>
              <a:spcBef>
                <a:spcPts val="0"/>
              </a:spcBef>
              <a:buNone/>
            </a:pPr>
            <a:r>
              <a:rPr lang="de-DE" sz="2400" b="1" dirty="0" smtClean="0">
                <a:solidFill>
                  <a:srgbClr val="AC145A"/>
                </a:solidFill>
              </a:rPr>
              <a:t>Konsistente Navigation und Erkennung</a:t>
            </a:r>
            <a:endParaRPr lang="de-DE" sz="2400" b="1" dirty="0">
              <a:solidFill>
                <a:srgbClr val="AC145A"/>
              </a:solidFill>
            </a:endParaRPr>
          </a:p>
          <a:p>
            <a:pPr>
              <a:lnSpc>
                <a:spcPct val="108000"/>
              </a:lnSpc>
              <a:spcBef>
                <a:spcPts val="0"/>
              </a:spcBef>
            </a:pPr>
            <a:r>
              <a:rPr lang="de-DE" sz="2400" dirty="0"/>
              <a:t>gleichbleibende/r Aufbau und Anordnung von Navigationselementen </a:t>
            </a:r>
            <a:r>
              <a:rPr lang="de-DE" sz="2400" dirty="0" smtClean="0"/>
              <a:t/>
            </a:r>
            <a:br>
              <a:rPr lang="de-DE" sz="2400" dirty="0" smtClean="0"/>
            </a:br>
            <a:r>
              <a:rPr lang="de-DE" sz="2400" dirty="0" smtClean="0"/>
              <a:t>innerhalb des </a:t>
            </a:r>
            <a:r>
              <a:rPr lang="de-DE" sz="2400" dirty="0"/>
              <a:t>Webauftritts (z. B. </a:t>
            </a:r>
            <a:r>
              <a:rPr lang="de-DE" sz="2400" dirty="0" smtClean="0"/>
              <a:t>Suchleiste </a:t>
            </a:r>
            <a:r>
              <a:rPr lang="de-DE" sz="2400" dirty="0"/>
              <a:t>stets an gleicher Stelle)</a:t>
            </a:r>
          </a:p>
          <a:p>
            <a:pPr>
              <a:lnSpc>
                <a:spcPct val="108000"/>
              </a:lnSpc>
              <a:spcBef>
                <a:spcPts val="0"/>
              </a:spcBef>
            </a:pPr>
            <a:r>
              <a:rPr lang="de-DE" sz="2400" dirty="0"/>
              <a:t>gleiche Präsentation und Verhaltensweise von gleichartigen Elementen </a:t>
            </a:r>
            <a:br>
              <a:rPr lang="de-DE" sz="2400" dirty="0"/>
            </a:br>
            <a:r>
              <a:rPr lang="de-DE" sz="2400" dirty="0"/>
              <a:t>(z. B. Symbol für Download)</a:t>
            </a:r>
          </a:p>
          <a:p>
            <a:pPr>
              <a:lnSpc>
                <a:spcPct val="108000"/>
              </a:lnSpc>
              <a:spcBef>
                <a:spcPts val="0"/>
              </a:spcBef>
            </a:pPr>
            <a:r>
              <a:rPr lang="de-DE" sz="2400" dirty="0"/>
              <a:t>ermöglicht Nutzer*innen </a:t>
            </a:r>
            <a:r>
              <a:rPr lang="de-DE" sz="2400" dirty="0" smtClean="0"/>
              <a:t>sich </a:t>
            </a:r>
            <a:r>
              <a:rPr lang="de-DE" sz="2400" dirty="0"/>
              <a:t>leichter zu </a:t>
            </a:r>
            <a:r>
              <a:rPr lang="de-DE" sz="2400" dirty="0" smtClean="0"/>
              <a:t>orientieren</a:t>
            </a:r>
            <a:endParaRPr lang="de-DE" sz="2400" dirty="0"/>
          </a:p>
        </p:txBody>
      </p:sp>
      <p:sp>
        <p:nvSpPr>
          <p:cNvPr id="4" name="Foliennummernplatzhalter 3"/>
          <p:cNvSpPr>
            <a:spLocks noGrp="1"/>
          </p:cNvSpPr>
          <p:nvPr>
            <p:ph type="sldNum" sz="quarter" idx="12"/>
          </p:nvPr>
        </p:nvSpPr>
        <p:spPr/>
        <p:txBody>
          <a:bodyPr/>
          <a:lstStyle/>
          <a:p>
            <a:fld id="{FB2375C0-7702-4EFE-AA9A-D259F46FFF45}" type="slidenum">
              <a:rPr lang="de-DE" smtClean="0"/>
              <a:t>11</a:t>
            </a:fld>
            <a:endParaRPr lang="de-DE" dirty="0"/>
          </a:p>
        </p:txBody>
      </p:sp>
    </p:spTree>
    <p:extLst>
      <p:ext uri="{BB962C8B-B14F-4D97-AF65-F5344CB8AC3E}">
        <p14:creationId xmlns:p14="http://schemas.microsoft.com/office/powerpoint/2010/main" val="1683338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Umgang mit Text</a:t>
            </a:r>
            <a:endParaRPr lang="de-DE" dirty="0"/>
          </a:p>
        </p:txBody>
      </p:sp>
      <p:sp>
        <p:nvSpPr>
          <p:cNvPr id="3" name="Text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4054669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Überschriften </a:t>
            </a:r>
            <a:endParaRPr lang="de-DE" dirty="0"/>
          </a:p>
        </p:txBody>
      </p:sp>
      <p:sp>
        <p:nvSpPr>
          <p:cNvPr id="7" name="Inhaltsplatzhalter 2"/>
          <p:cNvSpPr>
            <a:spLocks noGrp="1"/>
          </p:cNvSpPr>
          <p:nvPr>
            <p:ph idx="1"/>
          </p:nvPr>
        </p:nvSpPr>
        <p:spPr>
          <a:xfrm>
            <a:off x="838199" y="1825624"/>
            <a:ext cx="7844271" cy="4895851"/>
          </a:xfrm>
        </p:spPr>
        <p:txBody>
          <a:bodyPr>
            <a:noAutofit/>
          </a:bodyPr>
          <a:lstStyle/>
          <a:p>
            <a:pPr marL="0" indent="0">
              <a:lnSpc>
                <a:spcPct val="108000"/>
              </a:lnSpc>
              <a:spcBef>
                <a:spcPts val="0"/>
              </a:spcBef>
              <a:spcAft>
                <a:spcPts val="1200"/>
              </a:spcAft>
              <a:buNone/>
            </a:pPr>
            <a:r>
              <a:rPr lang="de-DE" sz="2400" b="1" dirty="0" smtClean="0">
                <a:solidFill>
                  <a:srgbClr val="AC145A"/>
                </a:solidFill>
              </a:rPr>
              <a:t>Aussagekräftige (Zwischen-)Überschriften vergeben und semantisch korrekt auszeichnen</a:t>
            </a:r>
          </a:p>
          <a:p>
            <a:pPr>
              <a:lnSpc>
                <a:spcPct val="108000"/>
              </a:lnSpc>
              <a:spcBef>
                <a:spcPts val="0"/>
              </a:spcBef>
            </a:pPr>
            <a:r>
              <a:rPr lang="de-DE" sz="2200" dirty="0"/>
              <a:t>informative und kontextunabhängige Formulierungen</a:t>
            </a:r>
          </a:p>
          <a:p>
            <a:pPr>
              <a:lnSpc>
                <a:spcPct val="108000"/>
              </a:lnSpc>
              <a:spcBef>
                <a:spcPts val="0"/>
              </a:spcBef>
              <a:spcAft>
                <a:spcPts val="600"/>
              </a:spcAft>
            </a:pPr>
            <a:r>
              <a:rPr lang="de-DE" sz="2200" dirty="0" smtClean="0"/>
              <a:t>Elemente für Überschriften richtig im CMS anlegen:</a:t>
            </a:r>
            <a:endParaRPr lang="de-DE" sz="2200" dirty="0"/>
          </a:p>
          <a:p>
            <a:pPr lvl="1">
              <a:lnSpc>
                <a:spcPct val="108000"/>
              </a:lnSpc>
              <a:spcBef>
                <a:spcPts val="0"/>
              </a:spcBef>
            </a:pPr>
            <a:r>
              <a:rPr lang="de-DE" sz="1800" b="1" dirty="0">
                <a:solidFill>
                  <a:srgbClr val="003057"/>
                </a:solidFill>
              </a:rPr>
              <a:t>Überschrift erster Ordnung (H1)</a:t>
            </a:r>
            <a:r>
              <a:rPr lang="de-DE" sz="1800" dirty="0">
                <a:solidFill>
                  <a:srgbClr val="003057"/>
                </a:solidFill>
              </a:rPr>
              <a:t/>
            </a:r>
            <a:br>
              <a:rPr lang="de-DE" sz="1800" dirty="0">
                <a:solidFill>
                  <a:srgbClr val="003057"/>
                </a:solidFill>
              </a:rPr>
            </a:br>
            <a:r>
              <a:rPr lang="de-DE" sz="1800" dirty="0">
                <a:solidFill>
                  <a:srgbClr val="003057"/>
                </a:solidFill>
              </a:rPr>
              <a:t>z. B. Titel der Start- oder Unterseite</a:t>
            </a:r>
          </a:p>
          <a:p>
            <a:pPr lvl="1">
              <a:lnSpc>
                <a:spcPct val="108000"/>
              </a:lnSpc>
              <a:spcBef>
                <a:spcPts val="0"/>
              </a:spcBef>
            </a:pPr>
            <a:r>
              <a:rPr lang="de-DE" sz="1800" b="1" dirty="0">
                <a:solidFill>
                  <a:srgbClr val="003057"/>
                </a:solidFill>
              </a:rPr>
              <a:t>Überschrift zweiter Ordnung (H2)</a:t>
            </a:r>
            <a:r>
              <a:rPr lang="de-DE" sz="1800" dirty="0">
                <a:solidFill>
                  <a:srgbClr val="003057"/>
                </a:solidFill>
              </a:rPr>
              <a:t/>
            </a:r>
            <a:br>
              <a:rPr lang="de-DE" sz="1800" dirty="0">
                <a:solidFill>
                  <a:srgbClr val="003057"/>
                </a:solidFill>
              </a:rPr>
            </a:br>
            <a:r>
              <a:rPr lang="de-DE" sz="1800" dirty="0">
                <a:solidFill>
                  <a:srgbClr val="003057"/>
                </a:solidFill>
              </a:rPr>
              <a:t>z. B. Hauptüberschriften zur Kennzeichnung </a:t>
            </a:r>
            <a:r>
              <a:rPr lang="de-DE" sz="1800" dirty="0" smtClean="0">
                <a:solidFill>
                  <a:srgbClr val="003057"/>
                </a:solidFill>
              </a:rPr>
              <a:t>von </a:t>
            </a:r>
            <a:r>
              <a:rPr lang="de-DE" sz="1800" dirty="0">
                <a:solidFill>
                  <a:srgbClr val="003057"/>
                </a:solidFill>
              </a:rPr>
              <a:t>Artikeln</a:t>
            </a:r>
          </a:p>
          <a:p>
            <a:pPr lvl="1">
              <a:lnSpc>
                <a:spcPct val="108000"/>
              </a:lnSpc>
              <a:spcBef>
                <a:spcPts val="0"/>
              </a:spcBef>
              <a:spcAft>
                <a:spcPts val="600"/>
              </a:spcAft>
            </a:pPr>
            <a:r>
              <a:rPr lang="de-DE" sz="1800" b="1" dirty="0">
                <a:solidFill>
                  <a:srgbClr val="003057"/>
                </a:solidFill>
              </a:rPr>
              <a:t>Überschrift dritter Ordnung (H3)</a:t>
            </a:r>
            <a:r>
              <a:rPr lang="de-DE" sz="1800" dirty="0">
                <a:solidFill>
                  <a:srgbClr val="003057"/>
                </a:solidFill>
              </a:rPr>
              <a:t/>
            </a:r>
            <a:br>
              <a:rPr lang="de-DE" sz="1800" dirty="0">
                <a:solidFill>
                  <a:srgbClr val="003057"/>
                </a:solidFill>
              </a:rPr>
            </a:br>
            <a:r>
              <a:rPr lang="de-DE" sz="1800" dirty="0">
                <a:solidFill>
                  <a:srgbClr val="003057"/>
                </a:solidFill>
              </a:rPr>
              <a:t>z. B. Zwischenüberschriften innerhalb </a:t>
            </a:r>
            <a:r>
              <a:rPr lang="de-DE" sz="1800" dirty="0" smtClean="0">
                <a:solidFill>
                  <a:srgbClr val="003057"/>
                </a:solidFill>
              </a:rPr>
              <a:t/>
            </a:r>
            <a:br>
              <a:rPr lang="de-DE" sz="1800" dirty="0" smtClean="0">
                <a:solidFill>
                  <a:srgbClr val="003057"/>
                </a:solidFill>
              </a:rPr>
            </a:br>
            <a:r>
              <a:rPr lang="de-DE" sz="1800" dirty="0" smtClean="0">
                <a:solidFill>
                  <a:srgbClr val="003057"/>
                </a:solidFill>
              </a:rPr>
              <a:t>des </a:t>
            </a:r>
            <a:r>
              <a:rPr lang="de-DE" sz="1800" dirty="0">
                <a:solidFill>
                  <a:srgbClr val="003057"/>
                </a:solidFill>
              </a:rPr>
              <a:t>Textes zur Kennzeichnung von </a:t>
            </a:r>
            <a:r>
              <a:rPr lang="de-DE" sz="1800" dirty="0" smtClean="0">
                <a:solidFill>
                  <a:srgbClr val="003057"/>
                </a:solidFill>
              </a:rPr>
              <a:t>Absätzen</a:t>
            </a:r>
          </a:p>
          <a:p>
            <a:pPr marL="228600" lvl="1">
              <a:lnSpc>
                <a:spcPct val="108000"/>
              </a:lnSpc>
              <a:spcBef>
                <a:spcPts val="0"/>
              </a:spcBef>
              <a:spcAft>
                <a:spcPts val="200"/>
              </a:spcAft>
            </a:pPr>
            <a:r>
              <a:rPr lang="de-DE" sz="2200" dirty="0" smtClean="0">
                <a:solidFill>
                  <a:srgbClr val="003057"/>
                </a:solidFill>
              </a:rPr>
              <a:t>alle Überschriftenelemente </a:t>
            </a:r>
            <a:r>
              <a:rPr lang="de-DE" sz="2200" dirty="0">
                <a:solidFill>
                  <a:srgbClr val="003057"/>
                </a:solidFill>
              </a:rPr>
              <a:t>mit Inhalt füllen </a:t>
            </a:r>
            <a:br>
              <a:rPr lang="de-DE" sz="2200" dirty="0">
                <a:solidFill>
                  <a:srgbClr val="003057"/>
                </a:solidFill>
              </a:rPr>
            </a:br>
            <a:r>
              <a:rPr lang="de-DE" sz="2200" dirty="0" smtClean="0">
                <a:solidFill>
                  <a:srgbClr val="003057"/>
                </a:solidFill>
              </a:rPr>
              <a:t>(keine leere Elemente zur Generierung </a:t>
            </a:r>
            <a:r>
              <a:rPr lang="de-DE" sz="2200" dirty="0">
                <a:solidFill>
                  <a:srgbClr val="003057"/>
                </a:solidFill>
              </a:rPr>
              <a:t>von </a:t>
            </a:r>
            <a:r>
              <a:rPr lang="de-DE" sz="2200" dirty="0" smtClean="0">
                <a:solidFill>
                  <a:srgbClr val="003057"/>
                </a:solidFill>
              </a:rPr>
              <a:t>Abständen)</a:t>
            </a:r>
            <a:endParaRPr lang="de-DE" sz="2200" dirty="0">
              <a:solidFill>
                <a:srgbClr val="003057"/>
              </a:solidFill>
            </a:endParaRPr>
          </a:p>
        </p:txBody>
      </p:sp>
      <p:pic>
        <p:nvPicPr>
          <p:cNvPr id="4" name="Grafik 3" descr="Screenshot: CMS Oberfläche, Ausklapp-Menü &quot;Überschriftentyp&quot;, auswählbar Überschrift 1- 6 und die Option &quot;verborgen&quot;"/>
          <p:cNvPicPr>
            <a:picLocks noChangeAspect="1"/>
          </p:cNvPicPr>
          <p:nvPr/>
        </p:nvPicPr>
        <p:blipFill rotWithShape="1">
          <a:blip r:embed="rId3"/>
          <a:srcRect l="10327" t="49745" r="83326" b="21981"/>
          <a:stretch/>
        </p:blipFill>
        <p:spPr>
          <a:xfrm>
            <a:off x="8313913" y="2961221"/>
            <a:ext cx="2603189" cy="3623410"/>
          </a:xfrm>
          <a:prstGeom prst="rect">
            <a:avLst/>
          </a:prstGeom>
          <a:ln>
            <a:solidFill>
              <a:srgbClr val="003057"/>
            </a:solidFill>
          </a:ln>
        </p:spPr>
      </p:pic>
      <p:sp>
        <p:nvSpPr>
          <p:cNvPr id="5" name="Foliennummernplatzhalter 4"/>
          <p:cNvSpPr>
            <a:spLocks noGrp="1"/>
          </p:cNvSpPr>
          <p:nvPr>
            <p:ph type="sldNum" sz="quarter" idx="12"/>
          </p:nvPr>
        </p:nvSpPr>
        <p:spPr/>
        <p:txBody>
          <a:bodyPr/>
          <a:lstStyle/>
          <a:p>
            <a:fld id="{FB2375C0-7702-4EFE-AA9A-D259F46FFF45}" type="slidenum">
              <a:rPr lang="de-DE" smtClean="0"/>
              <a:t>13</a:t>
            </a:fld>
            <a:endParaRPr lang="de-DE" dirty="0"/>
          </a:p>
        </p:txBody>
      </p:sp>
    </p:spTree>
    <p:extLst>
      <p:ext uri="{BB962C8B-B14F-4D97-AF65-F5344CB8AC3E}">
        <p14:creationId xmlns:p14="http://schemas.microsoft.com/office/powerpoint/2010/main" val="66251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nSpc>
                <a:spcPct val="100000"/>
              </a:lnSpc>
              <a:spcAft>
                <a:spcPts val="600"/>
              </a:spcAft>
            </a:pPr>
            <a:r>
              <a:rPr lang="de-DE" dirty="0"/>
              <a:t>Wie </a:t>
            </a:r>
            <a:r>
              <a:rPr lang="de-DE" dirty="0" smtClean="0"/>
              <a:t>Überschriftenhierarchie ermitteln? </a:t>
            </a:r>
            <a:endParaRPr lang="de-DE" dirty="0"/>
          </a:p>
        </p:txBody>
      </p:sp>
      <p:sp>
        <p:nvSpPr>
          <p:cNvPr id="3" name="Inhaltsplatzhalter 2"/>
          <p:cNvSpPr>
            <a:spLocks noGrp="1"/>
          </p:cNvSpPr>
          <p:nvPr>
            <p:ph idx="1"/>
          </p:nvPr>
        </p:nvSpPr>
        <p:spPr>
          <a:xfrm>
            <a:off x="838199" y="1825625"/>
            <a:ext cx="6908067" cy="4351338"/>
          </a:xfrm>
        </p:spPr>
        <p:txBody>
          <a:bodyPr>
            <a:normAutofit/>
          </a:bodyPr>
          <a:lstStyle/>
          <a:p>
            <a:pPr marL="0" indent="0">
              <a:lnSpc>
                <a:spcPct val="108000"/>
              </a:lnSpc>
              <a:spcBef>
                <a:spcPts val="0"/>
              </a:spcBef>
              <a:spcAft>
                <a:spcPts val="1200"/>
              </a:spcAft>
              <a:buNone/>
            </a:pPr>
            <a:r>
              <a:rPr lang="en-US" b="1" dirty="0" err="1" smtClean="0">
                <a:solidFill>
                  <a:srgbClr val="AC145A"/>
                </a:solidFill>
              </a:rPr>
              <a:t>HeadingsMap</a:t>
            </a:r>
            <a:endParaRPr lang="en-US" b="1" dirty="0">
              <a:solidFill>
                <a:srgbClr val="AC145A"/>
              </a:solidFill>
            </a:endParaRPr>
          </a:p>
          <a:p>
            <a:pPr>
              <a:lnSpc>
                <a:spcPct val="108000"/>
              </a:lnSpc>
              <a:spcBef>
                <a:spcPts val="0"/>
              </a:spcBef>
              <a:spcAft>
                <a:spcPts val="1200"/>
              </a:spcAft>
            </a:pPr>
            <a:r>
              <a:rPr lang="de-DE" sz="2600" dirty="0" smtClean="0"/>
              <a:t>kostenloses Browser Add-on </a:t>
            </a:r>
            <a:br>
              <a:rPr lang="de-DE" sz="2600" dirty="0" smtClean="0"/>
            </a:br>
            <a:r>
              <a:rPr lang="de-DE" sz="2600" dirty="0" smtClean="0"/>
              <a:t>zur Prüfung der Überschriftenhierarchie</a:t>
            </a:r>
            <a:r>
              <a:rPr lang="de-DE" sz="2600" dirty="0"/>
              <a:t> </a:t>
            </a:r>
            <a:r>
              <a:rPr lang="de-DE" sz="2600" dirty="0" smtClean="0"/>
              <a:t/>
            </a:r>
            <a:br>
              <a:rPr lang="de-DE" sz="2600" dirty="0" smtClean="0"/>
            </a:br>
            <a:r>
              <a:rPr lang="de-DE" sz="2600" dirty="0" smtClean="0"/>
              <a:t>für </a:t>
            </a:r>
            <a:r>
              <a:rPr lang="de-DE" sz="2600" dirty="0" smtClean="0">
                <a:hlinkClick r:id="rId3"/>
              </a:rPr>
              <a:t>Firefox</a:t>
            </a:r>
            <a:r>
              <a:rPr lang="de-DE" sz="2600" dirty="0" smtClean="0"/>
              <a:t> und </a:t>
            </a:r>
            <a:r>
              <a:rPr lang="de-DE" sz="2600" dirty="0" smtClean="0">
                <a:hlinkClick r:id="rId4"/>
              </a:rPr>
              <a:t>Chrome</a:t>
            </a:r>
            <a:endParaRPr lang="de-DE" sz="2600" dirty="0" smtClean="0"/>
          </a:p>
          <a:p>
            <a:pPr>
              <a:lnSpc>
                <a:spcPct val="108000"/>
              </a:lnSpc>
              <a:spcBef>
                <a:spcPts val="0"/>
              </a:spcBef>
            </a:pPr>
            <a:r>
              <a:rPr lang="de-DE" sz="2600" dirty="0" smtClean="0"/>
              <a:t>Liste mit Seitenüberschriften </a:t>
            </a:r>
            <a:r>
              <a:rPr lang="de-DE" sz="2600" dirty="0"/>
              <a:t>und </a:t>
            </a:r>
            <a:r>
              <a:rPr lang="de-DE" sz="2600" dirty="0" smtClean="0"/>
              <a:t>Infos </a:t>
            </a:r>
            <a:br>
              <a:rPr lang="de-DE" sz="2600" dirty="0" smtClean="0"/>
            </a:br>
            <a:r>
              <a:rPr lang="de-DE" sz="2600" dirty="0" smtClean="0"/>
              <a:t>über deren hierarchische Struktur </a:t>
            </a:r>
            <a:r>
              <a:rPr lang="de-DE" sz="2600" dirty="0" smtClean="0">
                <a:sym typeface="Wingdings" panose="05000000000000000000" pitchFamily="2" charset="2"/>
              </a:rPr>
              <a:t>offenbart strukturelle </a:t>
            </a:r>
            <a:r>
              <a:rPr lang="de-DE" sz="2600" dirty="0" smtClean="0"/>
              <a:t>Fehler</a:t>
            </a:r>
            <a:endParaRPr lang="en-US" sz="2600" dirty="0" smtClean="0"/>
          </a:p>
        </p:txBody>
      </p:sp>
      <p:pic>
        <p:nvPicPr>
          <p:cNvPr id="11" name="Grafik 10" descr="Screenshot: schwarzes HeadingsMap-Logo, in Form von 2 Textklammern, die den Kleinbuchstaben &quot;h&quot; und einen Schrägstrich einschließen."/>
          <p:cNvPicPr>
            <a:picLocks noChangeAspect="1"/>
          </p:cNvPicPr>
          <p:nvPr/>
        </p:nvPicPr>
        <p:blipFill>
          <a:blip r:embed="rId5"/>
          <a:stretch>
            <a:fillRect/>
          </a:stretch>
        </p:blipFill>
        <p:spPr>
          <a:xfrm>
            <a:off x="7746266" y="2707406"/>
            <a:ext cx="819342" cy="812154"/>
          </a:xfrm>
          <a:prstGeom prst="rect">
            <a:avLst/>
          </a:prstGeom>
        </p:spPr>
      </p:pic>
      <p:pic>
        <p:nvPicPr>
          <p:cNvPr id="5" name="Grafik 4" descr="Screenshot: Benutzeroberfläche der HeadingsMap. Zeigt Überschriftenhierarchie an."/>
          <p:cNvPicPr>
            <a:picLocks noChangeAspect="1"/>
          </p:cNvPicPr>
          <p:nvPr/>
        </p:nvPicPr>
        <p:blipFill rotWithShape="1">
          <a:blip r:embed="rId6"/>
          <a:srcRect t="19693" r="72695" b="50234"/>
          <a:stretch/>
        </p:blipFill>
        <p:spPr>
          <a:xfrm>
            <a:off x="7746266" y="3993105"/>
            <a:ext cx="3413555" cy="2114803"/>
          </a:xfrm>
          <a:prstGeom prst="rect">
            <a:avLst/>
          </a:prstGeom>
        </p:spPr>
      </p:pic>
      <p:sp>
        <p:nvSpPr>
          <p:cNvPr id="4" name="Foliennummernplatzhalter 3"/>
          <p:cNvSpPr>
            <a:spLocks noGrp="1"/>
          </p:cNvSpPr>
          <p:nvPr>
            <p:ph type="sldNum" sz="quarter" idx="12"/>
          </p:nvPr>
        </p:nvSpPr>
        <p:spPr/>
        <p:txBody>
          <a:bodyPr/>
          <a:lstStyle/>
          <a:p>
            <a:fld id="{FB2375C0-7702-4EFE-AA9A-D259F46FFF45}" type="slidenum">
              <a:rPr lang="de-DE" smtClean="0"/>
              <a:t>14</a:t>
            </a:fld>
            <a:endParaRPr lang="de-DE"/>
          </a:p>
        </p:txBody>
      </p:sp>
    </p:spTree>
    <p:extLst>
      <p:ext uri="{BB962C8B-B14F-4D97-AF65-F5344CB8AC3E}">
        <p14:creationId xmlns:p14="http://schemas.microsoft.com/office/powerpoint/2010/main" val="3876334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Fließtext (1/3)</a:t>
            </a:r>
            <a:r>
              <a:rPr lang="de-DE" dirty="0" smtClean="0">
                <a:solidFill>
                  <a:srgbClr val="FF0000"/>
                </a:solidFill>
              </a:rPr>
              <a:t> </a:t>
            </a:r>
            <a:endParaRPr lang="de-DE" dirty="0"/>
          </a:p>
        </p:txBody>
      </p:sp>
      <p:sp>
        <p:nvSpPr>
          <p:cNvPr id="3" name="Textplatzhalter 2"/>
          <p:cNvSpPr>
            <a:spLocks noGrp="1"/>
          </p:cNvSpPr>
          <p:nvPr>
            <p:ph type="body" idx="1"/>
          </p:nvPr>
        </p:nvSpPr>
        <p:spPr/>
        <p:txBody>
          <a:bodyPr anchor="ctr"/>
          <a:lstStyle/>
          <a:p>
            <a:r>
              <a:rPr lang="de-DE" dirty="0"/>
              <a:t>semantische Korrektheit</a:t>
            </a:r>
          </a:p>
        </p:txBody>
      </p:sp>
      <p:sp>
        <p:nvSpPr>
          <p:cNvPr id="4" name="Inhaltsplatzhalter 3"/>
          <p:cNvSpPr>
            <a:spLocks noGrp="1"/>
          </p:cNvSpPr>
          <p:nvPr>
            <p:ph sz="half" idx="2"/>
          </p:nvPr>
        </p:nvSpPr>
        <p:spPr>
          <a:xfrm>
            <a:off x="839788" y="2405192"/>
            <a:ext cx="6420328" cy="3216380"/>
          </a:xfrm>
        </p:spPr>
        <p:txBody>
          <a:bodyPr>
            <a:noAutofit/>
          </a:bodyPr>
          <a:lstStyle/>
          <a:p>
            <a:pPr marL="228600" lvl="1">
              <a:lnSpc>
                <a:spcPct val="108000"/>
              </a:lnSpc>
              <a:spcBef>
                <a:spcPts val="0"/>
              </a:spcBef>
              <a:spcAft>
                <a:spcPts val="600"/>
              </a:spcAft>
            </a:pPr>
            <a:r>
              <a:rPr lang="de-DE" dirty="0">
                <a:solidFill>
                  <a:srgbClr val="003057"/>
                </a:solidFill>
              </a:rPr>
              <a:t>Elemente für Fließtext richtig im CMS </a:t>
            </a:r>
            <a:r>
              <a:rPr lang="de-DE" dirty="0" smtClean="0">
                <a:solidFill>
                  <a:srgbClr val="003057"/>
                </a:solidFill>
              </a:rPr>
              <a:t>anlegen</a:t>
            </a:r>
            <a:endParaRPr lang="de-DE" dirty="0">
              <a:solidFill>
                <a:srgbClr val="003057"/>
              </a:solidFill>
            </a:endParaRPr>
          </a:p>
          <a:p>
            <a:pPr marL="228600" lvl="1">
              <a:lnSpc>
                <a:spcPct val="108000"/>
              </a:lnSpc>
              <a:spcBef>
                <a:spcPts val="0"/>
              </a:spcBef>
              <a:spcAft>
                <a:spcPts val="600"/>
              </a:spcAft>
            </a:pPr>
            <a:r>
              <a:rPr lang="de-DE" dirty="0" smtClean="0">
                <a:solidFill>
                  <a:srgbClr val="003057"/>
                </a:solidFill>
              </a:rPr>
              <a:t>keine </a:t>
            </a:r>
            <a:r>
              <a:rPr lang="de-DE" dirty="0">
                <a:solidFill>
                  <a:srgbClr val="003057"/>
                </a:solidFill>
              </a:rPr>
              <a:t>leeren Absätze verwenden, </a:t>
            </a:r>
            <a:br>
              <a:rPr lang="de-DE" dirty="0">
                <a:solidFill>
                  <a:srgbClr val="003057"/>
                </a:solidFill>
              </a:rPr>
            </a:br>
            <a:r>
              <a:rPr lang="de-DE" dirty="0">
                <a:solidFill>
                  <a:srgbClr val="003057"/>
                </a:solidFill>
              </a:rPr>
              <a:t>um z. B. vertikale Abstände zu erzeugen</a:t>
            </a:r>
          </a:p>
          <a:p>
            <a:pPr marL="228600" lvl="1">
              <a:lnSpc>
                <a:spcPct val="108000"/>
              </a:lnSpc>
              <a:spcBef>
                <a:spcPts val="0"/>
              </a:spcBef>
              <a:spcAft>
                <a:spcPts val="600"/>
              </a:spcAft>
            </a:pPr>
            <a:r>
              <a:rPr lang="de-DE" dirty="0">
                <a:solidFill>
                  <a:srgbClr val="003057"/>
                </a:solidFill>
              </a:rPr>
              <a:t>keine Leerzeichen verwenden, </a:t>
            </a:r>
            <a:br>
              <a:rPr lang="de-DE" dirty="0">
                <a:solidFill>
                  <a:srgbClr val="003057"/>
                </a:solidFill>
              </a:rPr>
            </a:br>
            <a:r>
              <a:rPr lang="de-DE" dirty="0">
                <a:solidFill>
                  <a:srgbClr val="003057"/>
                </a:solidFill>
              </a:rPr>
              <a:t>um z. B. horizontale Abstände zu </a:t>
            </a:r>
            <a:r>
              <a:rPr lang="de-DE" dirty="0" smtClean="0">
                <a:solidFill>
                  <a:srgbClr val="003057"/>
                </a:solidFill>
              </a:rPr>
              <a:t>erzeugen</a:t>
            </a:r>
            <a:endParaRPr lang="de-DE" dirty="0"/>
          </a:p>
        </p:txBody>
      </p:sp>
      <p:pic>
        <p:nvPicPr>
          <p:cNvPr id="20" name="Grafik 19" descr="Screenshot: CMS Oberfläche, Ausklapp-Menü &quot;Inhaltselemetentyp&quot;, Option &quot;Text&quot; ist ausgewählt und rot eingekreist&#10;"/>
          <p:cNvPicPr>
            <a:picLocks noChangeAspect="1"/>
          </p:cNvPicPr>
          <p:nvPr/>
        </p:nvPicPr>
        <p:blipFill>
          <a:blip r:embed="rId3"/>
          <a:stretch>
            <a:fillRect/>
          </a:stretch>
        </p:blipFill>
        <p:spPr>
          <a:xfrm>
            <a:off x="7624895" y="1715962"/>
            <a:ext cx="3441843" cy="1732318"/>
          </a:xfrm>
          <a:prstGeom prst="rect">
            <a:avLst/>
          </a:prstGeom>
        </p:spPr>
      </p:pic>
      <p:pic>
        <p:nvPicPr>
          <p:cNvPr id="21" name="Grafik 20" descr="Screenshot: CMS Oberfläche, Ausklapp-Menü &quot;Abstand danach&quot;, auswählbar &quot;Standard, Extraklein, Klein, Mittel, Groß, Extragroß&quot;"/>
          <p:cNvPicPr>
            <a:picLocks noChangeAspect="1"/>
          </p:cNvPicPr>
          <p:nvPr/>
        </p:nvPicPr>
        <p:blipFill rotWithShape="1">
          <a:blip r:embed="rId4"/>
          <a:srcRect l="39811" t="38956" r="56739" b="42526"/>
          <a:stretch/>
        </p:blipFill>
        <p:spPr>
          <a:xfrm>
            <a:off x="7719500" y="3579185"/>
            <a:ext cx="1655191" cy="2777165"/>
          </a:xfrm>
          <a:prstGeom prst="rect">
            <a:avLst/>
          </a:prstGeom>
          <a:ln>
            <a:solidFill>
              <a:srgbClr val="003057"/>
            </a:solidFill>
          </a:ln>
        </p:spPr>
      </p:pic>
      <p:sp>
        <p:nvSpPr>
          <p:cNvPr id="7" name="Foliennummernplatzhalter 6"/>
          <p:cNvSpPr>
            <a:spLocks noGrp="1"/>
          </p:cNvSpPr>
          <p:nvPr>
            <p:ph type="sldNum" sz="quarter" idx="12"/>
          </p:nvPr>
        </p:nvSpPr>
        <p:spPr/>
        <p:txBody>
          <a:bodyPr/>
          <a:lstStyle/>
          <a:p>
            <a:fld id="{FB2375C0-7702-4EFE-AA9A-D259F46FFF45}" type="slidenum">
              <a:rPr lang="de-DE" smtClean="0"/>
              <a:t>15</a:t>
            </a:fld>
            <a:endParaRPr lang="de-DE" dirty="0"/>
          </a:p>
        </p:txBody>
      </p:sp>
    </p:spTree>
    <p:extLst>
      <p:ext uri="{BB962C8B-B14F-4D97-AF65-F5344CB8AC3E}">
        <p14:creationId xmlns:p14="http://schemas.microsoft.com/office/powerpoint/2010/main" val="15042647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Fließtext (2/3)</a:t>
            </a:r>
            <a:r>
              <a:rPr lang="de-DE" dirty="0" smtClean="0">
                <a:solidFill>
                  <a:srgbClr val="FF0000"/>
                </a:solidFill>
              </a:rPr>
              <a:t> </a:t>
            </a:r>
            <a:endParaRPr lang="de-DE" dirty="0"/>
          </a:p>
        </p:txBody>
      </p:sp>
      <p:sp>
        <p:nvSpPr>
          <p:cNvPr id="3" name="Textplatzhalter 2"/>
          <p:cNvSpPr>
            <a:spLocks noGrp="1"/>
          </p:cNvSpPr>
          <p:nvPr>
            <p:ph type="body" idx="1"/>
          </p:nvPr>
        </p:nvSpPr>
        <p:spPr/>
        <p:txBody>
          <a:bodyPr anchor="ctr"/>
          <a:lstStyle/>
          <a:p>
            <a:r>
              <a:rPr lang="de-DE" dirty="0"/>
              <a:t>Textverständlichkeit</a:t>
            </a:r>
          </a:p>
        </p:txBody>
      </p:sp>
      <p:sp>
        <p:nvSpPr>
          <p:cNvPr id="4" name="Inhaltsplatzhalter 3"/>
          <p:cNvSpPr>
            <a:spLocks noGrp="1"/>
          </p:cNvSpPr>
          <p:nvPr>
            <p:ph sz="half" idx="2"/>
          </p:nvPr>
        </p:nvSpPr>
        <p:spPr>
          <a:xfrm>
            <a:off x="839788" y="2344207"/>
            <a:ext cx="5157787" cy="4377268"/>
          </a:xfrm>
        </p:spPr>
        <p:txBody>
          <a:bodyPr/>
          <a:lstStyle/>
          <a:p>
            <a:pPr>
              <a:lnSpc>
                <a:spcPct val="108000"/>
              </a:lnSpc>
              <a:spcBef>
                <a:spcPts val="0"/>
              </a:spcBef>
            </a:pPr>
            <a:r>
              <a:rPr lang="de-DE" sz="1800" dirty="0"/>
              <a:t>übersichtliche Gliederung der Inhalte (roter Faden)</a:t>
            </a:r>
          </a:p>
          <a:p>
            <a:pPr>
              <a:lnSpc>
                <a:spcPct val="108000"/>
              </a:lnSpc>
              <a:spcBef>
                <a:spcPts val="0"/>
              </a:spcBef>
            </a:pPr>
            <a:r>
              <a:rPr lang="de-DE" sz="1800" dirty="0"/>
              <a:t>lange Schachtelsätze vermeiden</a:t>
            </a:r>
          </a:p>
          <a:p>
            <a:pPr>
              <a:lnSpc>
                <a:spcPct val="108000"/>
              </a:lnSpc>
              <a:spcBef>
                <a:spcPts val="0"/>
              </a:spcBef>
            </a:pPr>
            <a:r>
              <a:rPr lang="de-DE" sz="1800" dirty="0"/>
              <a:t>präzise Formulierungen statt Phrasen</a:t>
            </a:r>
          </a:p>
          <a:p>
            <a:pPr>
              <a:lnSpc>
                <a:spcPct val="108000"/>
              </a:lnSpc>
              <a:spcBef>
                <a:spcPts val="0"/>
              </a:spcBef>
            </a:pPr>
            <a:r>
              <a:rPr lang="de-DE" sz="1800" dirty="0"/>
              <a:t>aktive statt passive Formulierungen</a:t>
            </a:r>
          </a:p>
          <a:p>
            <a:pPr>
              <a:lnSpc>
                <a:spcPct val="108000"/>
              </a:lnSpc>
              <a:spcBef>
                <a:spcPts val="0"/>
              </a:spcBef>
            </a:pPr>
            <a:r>
              <a:rPr lang="de-DE" sz="1800" dirty="0"/>
              <a:t>Verbalstil statt Nominalstil </a:t>
            </a:r>
            <a:br>
              <a:rPr lang="de-DE" sz="1800" dirty="0"/>
            </a:br>
            <a:r>
              <a:rPr lang="de-DE" sz="1800" dirty="0"/>
              <a:t>(z. B. verbessern statt Verbesserung)</a:t>
            </a:r>
          </a:p>
          <a:p>
            <a:pPr>
              <a:lnSpc>
                <a:spcPct val="108000"/>
              </a:lnSpc>
              <a:spcBef>
                <a:spcPts val="0"/>
              </a:spcBef>
            </a:pPr>
            <a:r>
              <a:rPr lang="de-DE" sz="1800" dirty="0"/>
              <a:t>unnötige Füllwörter, Anglizismen und Fremdworte vermeiden oder ggf. erklären</a:t>
            </a:r>
          </a:p>
          <a:p>
            <a:pPr>
              <a:lnSpc>
                <a:spcPct val="108000"/>
              </a:lnSpc>
              <a:spcBef>
                <a:spcPts val="0"/>
              </a:spcBef>
            </a:pPr>
            <a:r>
              <a:rPr lang="de-DE" sz="1800" dirty="0"/>
              <a:t>mobiles Verhalten berücksichtigen</a:t>
            </a:r>
            <a:br>
              <a:rPr lang="de-DE" sz="1800" dirty="0"/>
            </a:br>
            <a:r>
              <a:rPr lang="de-DE" sz="1800" dirty="0"/>
              <a:t>(keine Verweise wie „links“ oder „rechts“)</a:t>
            </a:r>
          </a:p>
          <a:p>
            <a:pPr>
              <a:lnSpc>
                <a:spcPct val="108000"/>
              </a:lnSpc>
              <a:spcBef>
                <a:spcPts val="0"/>
              </a:spcBef>
            </a:pPr>
            <a:r>
              <a:rPr lang="de-DE" sz="1800" dirty="0"/>
              <a:t>Farbwahrnehmung berücksichtigen </a:t>
            </a:r>
            <a:br>
              <a:rPr lang="de-DE" sz="1800" dirty="0"/>
            </a:br>
            <a:r>
              <a:rPr lang="de-DE" sz="1800" dirty="0"/>
              <a:t>(keine Verweise wie „im roten Kasten“)</a:t>
            </a:r>
          </a:p>
        </p:txBody>
      </p:sp>
      <p:sp>
        <p:nvSpPr>
          <p:cNvPr id="5" name="Textplatzhalter 4"/>
          <p:cNvSpPr>
            <a:spLocks noGrp="1"/>
          </p:cNvSpPr>
          <p:nvPr>
            <p:ph type="body" sz="quarter" idx="3"/>
          </p:nvPr>
        </p:nvSpPr>
        <p:spPr>
          <a:xfrm>
            <a:off x="6595818" y="1681163"/>
            <a:ext cx="5183188" cy="823912"/>
          </a:xfrm>
        </p:spPr>
        <p:txBody>
          <a:bodyPr anchor="ctr"/>
          <a:lstStyle/>
          <a:p>
            <a:r>
              <a:rPr lang="de-DE" dirty="0" err="1" smtClean="0"/>
              <a:t>Gendern</a:t>
            </a:r>
            <a:endParaRPr lang="de-DE" dirty="0"/>
          </a:p>
        </p:txBody>
      </p:sp>
      <p:sp>
        <p:nvSpPr>
          <p:cNvPr id="6" name="Inhaltsplatzhalter 5"/>
          <p:cNvSpPr>
            <a:spLocks noGrp="1"/>
          </p:cNvSpPr>
          <p:nvPr>
            <p:ph sz="quarter" idx="4"/>
          </p:nvPr>
        </p:nvSpPr>
        <p:spPr>
          <a:xfrm>
            <a:off x="6595818" y="2344207"/>
            <a:ext cx="5596182" cy="1397476"/>
          </a:xfrm>
        </p:spPr>
        <p:txBody>
          <a:bodyPr>
            <a:noAutofit/>
          </a:bodyPr>
          <a:lstStyle/>
          <a:p>
            <a:pPr>
              <a:lnSpc>
                <a:spcPct val="108000"/>
              </a:lnSpc>
              <a:spcBef>
                <a:spcPts val="0"/>
              </a:spcBef>
            </a:pPr>
            <a:r>
              <a:rPr lang="de-DE" sz="1800" dirty="0" smtClean="0"/>
              <a:t>neutrale Formulierungen nutzen (dort, wo möglich),</a:t>
            </a:r>
            <a:br>
              <a:rPr lang="de-DE" sz="1800" dirty="0" smtClean="0"/>
            </a:br>
            <a:r>
              <a:rPr lang="de-DE" sz="1800" dirty="0" smtClean="0"/>
              <a:t>z. B. Studierende, Lehrende, Mitarbeitende/Team</a:t>
            </a:r>
          </a:p>
          <a:p>
            <a:pPr>
              <a:lnSpc>
                <a:spcPct val="108000"/>
              </a:lnSpc>
              <a:spcBef>
                <a:spcPts val="0"/>
              </a:spcBef>
            </a:pPr>
            <a:r>
              <a:rPr lang="de-DE" sz="1800" dirty="0"/>
              <a:t>b</a:t>
            </a:r>
            <a:r>
              <a:rPr lang="de-DE" sz="1800" dirty="0" smtClean="0"/>
              <a:t>eim </a:t>
            </a:r>
            <a:r>
              <a:rPr lang="de-DE" sz="1800" dirty="0" err="1" smtClean="0"/>
              <a:t>Gendern</a:t>
            </a:r>
            <a:r>
              <a:rPr lang="de-DE" sz="1800" dirty="0" smtClean="0"/>
              <a:t> mit Kurzformen am besten das  Sternchen verwenden (DBVS)</a:t>
            </a:r>
            <a:endParaRPr lang="de-DE" sz="1800" dirty="0">
              <a:solidFill>
                <a:srgbClr val="003057"/>
              </a:solidFill>
            </a:endParaRPr>
          </a:p>
        </p:txBody>
      </p:sp>
      <p:sp>
        <p:nvSpPr>
          <p:cNvPr id="8" name="Rechteck 7"/>
          <p:cNvSpPr/>
          <p:nvPr/>
        </p:nvSpPr>
        <p:spPr>
          <a:xfrm>
            <a:off x="838199" y="6356350"/>
            <a:ext cx="7934031" cy="307777"/>
          </a:xfrm>
          <a:prstGeom prst="rect">
            <a:avLst/>
          </a:prstGeom>
        </p:spPr>
        <p:txBody>
          <a:bodyPr wrap="none">
            <a:spAutoFit/>
          </a:bodyPr>
          <a:lstStyle/>
          <a:p>
            <a:r>
              <a:rPr lang="de-DE" sz="1400" dirty="0" smtClean="0">
                <a:solidFill>
                  <a:srgbClr val="003057"/>
                </a:solidFill>
              </a:rPr>
              <a:t>Quelle: </a:t>
            </a:r>
            <a:r>
              <a:rPr lang="de-DE" sz="1400" dirty="0" smtClean="0">
                <a:solidFill>
                  <a:srgbClr val="003057"/>
                </a:solidFill>
                <a:hlinkClick r:id="rId3"/>
              </a:rPr>
              <a:t>Stellungnahme zum </a:t>
            </a:r>
            <a:r>
              <a:rPr lang="de-DE" sz="1400" dirty="0" err="1" smtClean="0">
                <a:solidFill>
                  <a:srgbClr val="003057"/>
                </a:solidFill>
                <a:hlinkClick r:id="rId3"/>
              </a:rPr>
              <a:t>Gendern</a:t>
            </a:r>
            <a:r>
              <a:rPr lang="de-DE" sz="1400" dirty="0" smtClean="0">
                <a:solidFill>
                  <a:srgbClr val="003057"/>
                </a:solidFill>
                <a:hlinkClick r:id="rId3"/>
              </a:rPr>
              <a:t> des Deutschem Blinden- und Sehbehinderten Verbandes (kurz: DBSV)</a:t>
            </a:r>
            <a:endParaRPr lang="de-DE" sz="1400" dirty="0">
              <a:solidFill>
                <a:srgbClr val="003057"/>
              </a:solidFill>
            </a:endParaRPr>
          </a:p>
        </p:txBody>
      </p:sp>
      <p:sp>
        <p:nvSpPr>
          <p:cNvPr id="7" name="Foliennummernplatzhalter 6"/>
          <p:cNvSpPr>
            <a:spLocks noGrp="1"/>
          </p:cNvSpPr>
          <p:nvPr>
            <p:ph type="sldNum" sz="quarter" idx="12"/>
          </p:nvPr>
        </p:nvSpPr>
        <p:spPr/>
        <p:txBody>
          <a:bodyPr/>
          <a:lstStyle/>
          <a:p>
            <a:fld id="{FB2375C0-7702-4EFE-AA9A-D259F46FFF45}" type="slidenum">
              <a:rPr lang="de-DE" smtClean="0"/>
              <a:t>16</a:t>
            </a:fld>
            <a:endParaRPr lang="de-DE" dirty="0"/>
          </a:p>
        </p:txBody>
      </p:sp>
    </p:spTree>
    <p:extLst>
      <p:ext uri="{BB962C8B-B14F-4D97-AF65-F5344CB8AC3E}">
        <p14:creationId xmlns:p14="http://schemas.microsoft.com/office/powerpoint/2010/main" val="651757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Fließtext (</a:t>
            </a:r>
            <a:r>
              <a:rPr lang="de-DE" dirty="0"/>
              <a:t>3</a:t>
            </a:r>
            <a:r>
              <a:rPr lang="de-DE" dirty="0" smtClean="0"/>
              <a:t>/3)</a:t>
            </a:r>
            <a:r>
              <a:rPr lang="de-DE" dirty="0" smtClean="0">
                <a:solidFill>
                  <a:srgbClr val="FF0000"/>
                </a:solidFill>
              </a:rPr>
              <a:t> </a:t>
            </a:r>
            <a:endParaRPr lang="de-DE" dirty="0"/>
          </a:p>
        </p:txBody>
      </p:sp>
      <p:sp>
        <p:nvSpPr>
          <p:cNvPr id="3" name="Textplatzhalter 2"/>
          <p:cNvSpPr>
            <a:spLocks noGrp="1"/>
          </p:cNvSpPr>
          <p:nvPr>
            <p:ph type="body" idx="1"/>
          </p:nvPr>
        </p:nvSpPr>
        <p:spPr/>
        <p:txBody>
          <a:bodyPr anchor="ctr"/>
          <a:lstStyle/>
          <a:p>
            <a:r>
              <a:rPr lang="de-DE" dirty="0"/>
              <a:t>Satzgestaltung</a:t>
            </a:r>
          </a:p>
        </p:txBody>
      </p:sp>
      <p:sp>
        <p:nvSpPr>
          <p:cNvPr id="4" name="Inhaltsplatzhalter 3"/>
          <p:cNvSpPr>
            <a:spLocks noGrp="1"/>
          </p:cNvSpPr>
          <p:nvPr>
            <p:ph sz="half" idx="2"/>
          </p:nvPr>
        </p:nvSpPr>
        <p:spPr>
          <a:xfrm>
            <a:off x="839788" y="2344207"/>
            <a:ext cx="5157787" cy="3737104"/>
          </a:xfrm>
        </p:spPr>
        <p:txBody>
          <a:bodyPr>
            <a:normAutofit/>
          </a:bodyPr>
          <a:lstStyle/>
          <a:p>
            <a:pPr>
              <a:lnSpc>
                <a:spcPct val="118000"/>
              </a:lnSpc>
              <a:spcBef>
                <a:spcPts val="0"/>
              </a:spcBef>
            </a:pPr>
            <a:r>
              <a:rPr lang="de-DE" sz="1800" dirty="0"/>
              <a:t>linksbündige Satzausrichtung (Flattersatz) nutzen</a:t>
            </a:r>
          </a:p>
          <a:p>
            <a:pPr>
              <a:lnSpc>
                <a:spcPct val="118000"/>
              </a:lnSpc>
              <a:spcBef>
                <a:spcPts val="0"/>
              </a:spcBef>
            </a:pPr>
            <a:r>
              <a:rPr lang="de-DE" sz="1800" dirty="0"/>
              <a:t>ausreichend großen Zeilenabstand </a:t>
            </a:r>
            <a:br>
              <a:rPr lang="de-DE" sz="1800" dirty="0"/>
            </a:br>
            <a:r>
              <a:rPr lang="de-DE" sz="1800" dirty="0"/>
              <a:t>(min. das 1,5-fache der Schriftgröße) und Absatzabstand (min. das 2-fache der Schriftgröße)</a:t>
            </a:r>
          </a:p>
          <a:p>
            <a:pPr>
              <a:lnSpc>
                <a:spcPct val="118000"/>
              </a:lnSpc>
              <a:spcBef>
                <a:spcPts val="0"/>
              </a:spcBef>
            </a:pPr>
            <a:r>
              <a:rPr lang="de-DE" sz="1800" dirty="0"/>
              <a:t>nach Möglichkeit auf Silbentrennung verzichten</a:t>
            </a:r>
            <a:br>
              <a:rPr lang="de-DE" sz="1800" dirty="0"/>
            </a:br>
            <a:r>
              <a:rPr lang="de-DE" sz="1800" dirty="0"/>
              <a:t>(durch responsiven Designs können sich selbst </a:t>
            </a:r>
            <a:br>
              <a:rPr lang="de-DE" sz="1800" dirty="0"/>
            </a:br>
            <a:r>
              <a:rPr lang="de-DE" sz="1800" dirty="0"/>
              <a:t>erzeugte Trennstriche verschieben)</a:t>
            </a:r>
          </a:p>
        </p:txBody>
      </p:sp>
      <p:pic>
        <p:nvPicPr>
          <p:cNvPr id="10" name="Grafik 9" descr="Screenshot: CMS-Oberfläche, 4 Textausreichtungsoptionen, Option &quot;linksbündiger Flattersatz&quot; ist rot umrandet"/>
          <p:cNvPicPr>
            <a:picLocks noChangeAspect="1"/>
          </p:cNvPicPr>
          <p:nvPr/>
        </p:nvPicPr>
        <p:blipFill>
          <a:blip r:embed="rId3"/>
          <a:stretch>
            <a:fillRect/>
          </a:stretch>
        </p:blipFill>
        <p:spPr>
          <a:xfrm>
            <a:off x="999916" y="4828501"/>
            <a:ext cx="2772162" cy="1143160"/>
          </a:xfrm>
          <a:prstGeom prst="rect">
            <a:avLst/>
          </a:prstGeom>
        </p:spPr>
      </p:pic>
      <p:sp>
        <p:nvSpPr>
          <p:cNvPr id="5" name="Textplatzhalter 4"/>
          <p:cNvSpPr>
            <a:spLocks noGrp="1"/>
          </p:cNvSpPr>
          <p:nvPr>
            <p:ph type="body" sz="quarter" idx="3"/>
          </p:nvPr>
        </p:nvSpPr>
        <p:spPr/>
        <p:txBody>
          <a:bodyPr anchor="ctr"/>
          <a:lstStyle/>
          <a:p>
            <a:r>
              <a:rPr lang="de-DE" dirty="0" smtClean="0"/>
              <a:t>Hervorhebungen</a:t>
            </a:r>
            <a:endParaRPr lang="de-DE" dirty="0"/>
          </a:p>
        </p:txBody>
      </p:sp>
      <p:sp>
        <p:nvSpPr>
          <p:cNvPr id="6" name="Inhaltsplatzhalter 5"/>
          <p:cNvSpPr>
            <a:spLocks noGrp="1"/>
          </p:cNvSpPr>
          <p:nvPr>
            <p:ph sz="quarter" idx="4"/>
          </p:nvPr>
        </p:nvSpPr>
        <p:spPr>
          <a:xfrm>
            <a:off x="6595818" y="2344207"/>
            <a:ext cx="5596182" cy="4742748"/>
          </a:xfrm>
        </p:spPr>
        <p:txBody>
          <a:bodyPr>
            <a:noAutofit/>
          </a:bodyPr>
          <a:lstStyle/>
          <a:p>
            <a:pPr>
              <a:lnSpc>
                <a:spcPct val="108000"/>
              </a:lnSpc>
              <a:spcBef>
                <a:spcPts val="0"/>
              </a:spcBef>
            </a:pPr>
            <a:r>
              <a:rPr lang="de-DE" sz="1900" dirty="0"/>
              <a:t>vereinzelte Hervorhebungen durch </a:t>
            </a:r>
            <a:r>
              <a:rPr lang="de-DE" sz="1900" b="1" dirty="0" err="1"/>
              <a:t>Fettung</a:t>
            </a:r>
            <a:endParaRPr lang="de-DE" sz="1900" i="1" dirty="0"/>
          </a:p>
          <a:p>
            <a:pPr>
              <a:lnSpc>
                <a:spcPct val="108000"/>
              </a:lnSpc>
              <a:spcBef>
                <a:spcPts val="0"/>
              </a:spcBef>
              <a:spcAft>
                <a:spcPts val="200"/>
              </a:spcAft>
            </a:pPr>
            <a:r>
              <a:rPr lang="de-DE" sz="1900" dirty="0"/>
              <a:t>VERSALSCHREIBUNG,</a:t>
            </a:r>
            <a:r>
              <a:rPr lang="de-DE" sz="1900" i="1" dirty="0"/>
              <a:t> Kursivstellung,</a:t>
            </a:r>
            <a:r>
              <a:rPr lang="de-DE" sz="1900" dirty="0"/>
              <a:t> </a:t>
            </a:r>
            <a:r>
              <a:rPr lang="de-DE" sz="1900" u="sng" dirty="0"/>
              <a:t>Unterstreichungen</a:t>
            </a:r>
            <a:r>
              <a:rPr lang="de-DE" sz="1900" dirty="0"/>
              <a:t> und </a:t>
            </a:r>
            <a:r>
              <a:rPr lang="de-DE" sz="1900" dirty="0">
                <a:latin typeface="Brush Script MT" panose="03060802040406070304" pitchFamily="66" charset="0"/>
              </a:rPr>
              <a:t>Schmuckschriften </a:t>
            </a:r>
            <a:r>
              <a:rPr lang="de-DE" sz="1900" dirty="0"/>
              <a:t>vermeiden</a:t>
            </a:r>
          </a:p>
          <a:p>
            <a:pPr marL="534988" lvl="1" indent="-179388">
              <a:lnSpc>
                <a:spcPct val="108000"/>
              </a:lnSpc>
              <a:spcBef>
                <a:spcPts val="0"/>
              </a:spcBef>
            </a:pPr>
            <a:r>
              <a:rPr lang="de-DE" sz="1600" dirty="0">
                <a:solidFill>
                  <a:srgbClr val="003057"/>
                </a:solidFill>
              </a:rPr>
              <a:t>Großbuchstaben unterscheiden sich weniger deutlich voneinander als Kleinbuchstaben</a:t>
            </a:r>
          </a:p>
          <a:p>
            <a:pPr marL="534988" lvl="1" indent="-179388">
              <a:lnSpc>
                <a:spcPct val="108000"/>
              </a:lnSpc>
              <a:spcBef>
                <a:spcPts val="0"/>
              </a:spcBef>
            </a:pPr>
            <a:r>
              <a:rPr lang="de-DE" sz="1600" dirty="0">
                <a:solidFill>
                  <a:srgbClr val="003057"/>
                </a:solidFill>
              </a:rPr>
              <a:t>Unterstreichungen verringern die Erkennbarkeit der Zeichen </a:t>
            </a:r>
            <a:r>
              <a:rPr lang="de-DE" sz="1600" dirty="0" smtClean="0">
                <a:solidFill>
                  <a:srgbClr val="003057"/>
                </a:solidFill>
                <a:sym typeface="Wingdings" panose="05000000000000000000" pitchFamily="2" charset="2"/>
              </a:rPr>
              <a:t> </a:t>
            </a:r>
            <a:r>
              <a:rPr lang="de-DE" sz="1600" dirty="0">
                <a:solidFill>
                  <a:srgbClr val="003057"/>
                </a:solidFill>
                <a:sym typeface="Wingdings" panose="05000000000000000000" pitchFamily="2" charset="2"/>
              </a:rPr>
              <a:t>einzige Ausnahme: Unterstreichungen bei </a:t>
            </a:r>
            <a:r>
              <a:rPr lang="de-DE" sz="1600" dirty="0" smtClean="0">
                <a:solidFill>
                  <a:srgbClr val="003057"/>
                </a:solidFill>
                <a:sym typeface="Wingdings" panose="05000000000000000000" pitchFamily="2" charset="2"/>
              </a:rPr>
              <a:t/>
            </a:r>
            <a:br>
              <a:rPr lang="de-DE" sz="1600" dirty="0" smtClean="0">
                <a:solidFill>
                  <a:srgbClr val="003057"/>
                </a:solidFill>
                <a:sym typeface="Wingdings" panose="05000000000000000000" pitchFamily="2" charset="2"/>
              </a:rPr>
            </a:br>
            <a:r>
              <a:rPr lang="de-DE" sz="1600" dirty="0" smtClean="0">
                <a:solidFill>
                  <a:srgbClr val="003057"/>
                </a:solidFill>
                <a:sym typeface="Wingdings" panose="05000000000000000000" pitchFamily="2" charset="2"/>
              </a:rPr>
              <a:t>Links </a:t>
            </a:r>
            <a:r>
              <a:rPr lang="de-DE" sz="1600" dirty="0">
                <a:solidFill>
                  <a:srgbClr val="003057"/>
                </a:solidFill>
                <a:sym typeface="Wingdings" panose="05000000000000000000" pitchFamily="2" charset="2"/>
              </a:rPr>
              <a:t>bereits etabliert</a:t>
            </a:r>
            <a:endParaRPr lang="de-DE" sz="1600" dirty="0">
              <a:solidFill>
                <a:srgbClr val="003057"/>
              </a:solidFill>
            </a:endParaRPr>
          </a:p>
          <a:p>
            <a:pPr marL="534988" lvl="1" indent="-179388">
              <a:lnSpc>
                <a:spcPct val="108000"/>
              </a:lnSpc>
              <a:spcBef>
                <a:spcPts val="0"/>
              </a:spcBef>
            </a:pPr>
            <a:r>
              <a:rPr lang="de-DE" sz="1600" dirty="0">
                <a:solidFill>
                  <a:srgbClr val="003057"/>
                </a:solidFill>
              </a:rPr>
              <a:t>Kursivstellung und Schmuckschriften sind schwieriger </a:t>
            </a:r>
            <a:r>
              <a:rPr lang="de-DE" sz="1600" dirty="0" smtClean="0">
                <a:solidFill>
                  <a:srgbClr val="003057"/>
                </a:solidFill>
              </a:rPr>
              <a:t>zu </a:t>
            </a:r>
            <a:r>
              <a:rPr lang="de-DE" sz="1600" dirty="0">
                <a:solidFill>
                  <a:srgbClr val="003057"/>
                </a:solidFill>
              </a:rPr>
              <a:t>entziffern und verschlechtern dadurch die </a:t>
            </a:r>
            <a:r>
              <a:rPr lang="de-DE" sz="1600" dirty="0" smtClean="0">
                <a:solidFill>
                  <a:srgbClr val="003057"/>
                </a:solidFill>
              </a:rPr>
              <a:t>Leserlichkeit</a:t>
            </a:r>
            <a:endParaRPr lang="de-DE" sz="1600" dirty="0">
              <a:solidFill>
                <a:srgbClr val="003057"/>
              </a:solidFill>
            </a:endParaRPr>
          </a:p>
        </p:txBody>
      </p:sp>
      <p:sp>
        <p:nvSpPr>
          <p:cNvPr id="7" name="Foliennummernplatzhalter 6"/>
          <p:cNvSpPr>
            <a:spLocks noGrp="1"/>
          </p:cNvSpPr>
          <p:nvPr>
            <p:ph type="sldNum" sz="quarter" idx="12"/>
          </p:nvPr>
        </p:nvSpPr>
        <p:spPr/>
        <p:txBody>
          <a:bodyPr/>
          <a:lstStyle/>
          <a:p>
            <a:fld id="{FB2375C0-7702-4EFE-AA9A-D259F46FFF45}" type="slidenum">
              <a:rPr lang="de-DE" smtClean="0"/>
              <a:t>17</a:t>
            </a:fld>
            <a:endParaRPr lang="de-DE" dirty="0"/>
          </a:p>
        </p:txBody>
      </p:sp>
    </p:spTree>
    <p:extLst>
      <p:ext uri="{BB962C8B-B14F-4D97-AF65-F5344CB8AC3E}">
        <p14:creationId xmlns:p14="http://schemas.microsoft.com/office/powerpoint/2010/main" val="1640835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Listen</a:t>
            </a:r>
            <a:endParaRPr lang="de-DE" dirty="0"/>
          </a:p>
        </p:txBody>
      </p:sp>
      <p:sp>
        <p:nvSpPr>
          <p:cNvPr id="7" name="Inhaltsplatzhalter 2"/>
          <p:cNvSpPr>
            <a:spLocks noGrp="1"/>
          </p:cNvSpPr>
          <p:nvPr>
            <p:ph idx="1"/>
          </p:nvPr>
        </p:nvSpPr>
        <p:spPr>
          <a:xfrm>
            <a:off x="838199" y="1825625"/>
            <a:ext cx="10940807" cy="4351338"/>
          </a:xfrm>
        </p:spPr>
        <p:txBody>
          <a:bodyPr>
            <a:normAutofit lnSpcReduction="10000"/>
          </a:bodyPr>
          <a:lstStyle/>
          <a:p>
            <a:pPr marL="0" indent="0">
              <a:spcAft>
                <a:spcPts val="1200"/>
              </a:spcAft>
              <a:buNone/>
            </a:pPr>
            <a:r>
              <a:rPr lang="de-DE" b="1" dirty="0" smtClean="0">
                <a:solidFill>
                  <a:srgbClr val="AC145A"/>
                </a:solidFill>
              </a:rPr>
              <a:t>Korrekte Auszeichnung von Gruppen mit ähnlichen Elementen</a:t>
            </a:r>
          </a:p>
          <a:p>
            <a:pPr>
              <a:spcAft>
                <a:spcPts val="600"/>
              </a:spcAft>
            </a:pPr>
            <a:r>
              <a:rPr lang="de-DE" sz="2400" dirty="0" smtClean="0"/>
              <a:t>betrifft alle Arten von Auflistungen:</a:t>
            </a:r>
            <a:endParaRPr lang="de-DE" sz="2400" dirty="0"/>
          </a:p>
          <a:p>
            <a:pPr lvl="1"/>
            <a:r>
              <a:rPr lang="de-DE" sz="2000" b="1" dirty="0">
                <a:solidFill>
                  <a:srgbClr val="003057"/>
                </a:solidFill>
              </a:rPr>
              <a:t>u</a:t>
            </a:r>
            <a:r>
              <a:rPr lang="de-DE" sz="2000" b="1" dirty="0" smtClean="0">
                <a:solidFill>
                  <a:srgbClr val="003057"/>
                </a:solidFill>
              </a:rPr>
              <a:t>ngeordnete Listen (UL): </a:t>
            </a:r>
            <a:endParaRPr lang="de-DE" sz="2000" dirty="0">
              <a:solidFill>
                <a:srgbClr val="003057"/>
              </a:solidFill>
            </a:endParaRPr>
          </a:p>
          <a:p>
            <a:pPr lvl="2"/>
            <a:r>
              <a:rPr lang="de-DE" sz="1800" dirty="0" smtClean="0">
                <a:solidFill>
                  <a:srgbClr val="003057"/>
                </a:solidFill>
              </a:rPr>
              <a:t>Aufzählungszeichen </a:t>
            </a:r>
            <a:r>
              <a:rPr lang="de-DE" sz="1800" dirty="0">
                <a:solidFill>
                  <a:srgbClr val="003057"/>
                </a:solidFill>
              </a:rPr>
              <a:t>wie Punkte oder </a:t>
            </a:r>
            <a:r>
              <a:rPr lang="de-DE" sz="1800" dirty="0" smtClean="0">
                <a:solidFill>
                  <a:srgbClr val="003057"/>
                </a:solidFill>
              </a:rPr>
              <a:t>Häkchen</a:t>
            </a:r>
          </a:p>
          <a:p>
            <a:pPr lvl="2"/>
            <a:r>
              <a:rPr lang="de-DE" sz="1800" dirty="0" smtClean="0">
                <a:solidFill>
                  <a:srgbClr val="003057"/>
                </a:solidFill>
              </a:rPr>
              <a:t>einzelne Listenpunkte werden wird </a:t>
            </a:r>
            <a:r>
              <a:rPr lang="de-DE" sz="1800" dirty="0">
                <a:solidFill>
                  <a:srgbClr val="003057"/>
                </a:solidFill>
              </a:rPr>
              <a:t>mit </a:t>
            </a:r>
            <a:r>
              <a:rPr lang="de-DE" sz="1800" dirty="0" smtClean="0">
                <a:solidFill>
                  <a:srgbClr val="003057"/>
                </a:solidFill>
              </a:rPr>
              <a:t>(LI) ausgezeichnet</a:t>
            </a:r>
          </a:p>
          <a:p>
            <a:pPr lvl="2">
              <a:spcAft>
                <a:spcPts val="600"/>
              </a:spcAft>
            </a:pPr>
            <a:r>
              <a:rPr lang="de-DE" sz="1800" dirty="0">
                <a:solidFill>
                  <a:srgbClr val="003057"/>
                </a:solidFill>
              </a:rPr>
              <a:t>Syntax: </a:t>
            </a:r>
            <a:r>
              <a:rPr lang="de-DE" sz="1800" dirty="0" smtClean="0">
                <a:solidFill>
                  <a:srgbClr val="003057"/>
                </a:solidFill>
              </a:rPr>
              <a:t>&lt;</a:t>
            </a:r>
            <a:r>
              <a:rPr lang="de-DE" sz="1800" dirty="0" err="1">
                <a:solidFill>
                  <a:srgbClr val="003057"/>
                </a:solidFill>
              </a:rPr>
              <a:t>ul</a:t>
            </a:r>
            <a:r>
              <a:rPr lang="de-DE" sz="1800" dirty="0" smtClean="0">
                <a:solidFill>
                  <a:srgbClr val="003057"/>
                </a:solidFill>
              </a:rPr>
              <a:t>&gt; … &lt;/</a:t>
            </a:r>
            <a:r>
              <a:rPr lang="de-DE" sz="1800" dirty="0" err="1">
                <a:solidFill>
                  <a:srgbClr val="003057"/>
                </a:solidFill>
              </a:rPr>
              <a:t>ul</a:t>
            </a:r>
            <a:r>
              <a:rPr lang="de-DE" sz="1800" dirty="0" smtClean="0">
                <a:solidFill>
                  <a:srgbClr val="003057"/>
                </a:solidFill>
              </a:rPr>
              <a:t>&gt;</a:t>
            </a:r>
            <a:endParaRPr lang="de-DE" sz="1800" dirty="0">
              <a:solidFill>
                <a:srgbClr val="003057"/>
              </a:solidFill>
            </a:endParaRPr>
          </a:p>
          <a:p>
            <a:pPr lvl="1"/>
            <a:r>
              <a:rPr lang="de-DE" sz="2000" b="1" dirty="0">
                <a:solidFill>
                  <a:srgbClr val="003057"/>
                </a:solidFill>
              </a:rPr>
              <a:t>g</a:t>
            </a:r>
            <a:r>
              <a:rPr lang="de-DE" sz="2000" b="1" dirty="0" smtClean="0">
                <a:solidFill>
                  <a:srgbClr val="003057"/>
                </a:solidFill>
              </a:rPr>
              <a:t>eordnete Listen (OL):</a:t>
            </a:r>
          </a:p>
          <a:p>
            <a:pPr lvl="2"/>
            <a:r>
              <a:rPr lang="de-DE" sz="1800" dirty="0">
                <a:solidFill>
                  <a:srgbClr val="003057"/>
                </a:solidFill>
              </a:rPr>
              <a:t>Aufzählungszeichen </a:t>
            </a:r>
            <a:r>
              <a:rPr lang="de-DE" sz="1800" dirty="0" smtClean="0">
                <a:solidFill>
                  <a:srgbClr val="003057"/>
                </a:solidFill>
              </a:rPr>
              <a:t>in Form von fortlaufender Nummerierung</a:t>
            </a:r>
          </a:p>
          <a:p>
            <a:pPr lvl="2"/>
            <a:r>
              <a:rPr lang="de-DE" sz="1800" dirty="0" smtClean="0">
                <a:solidFill>
                  <a:srgbClr val="003057"/>
                </a:solidFill>
              </a:rPr>
              <a:t>einzelne Listenpunkte werden wird mit (LI) ausgezeichnet</a:t>
            </a:r>
          </a:p>
          <a:p>
            <a:pPr lvl="2">
              <a:spcAft>
                <a:spcPts val="600"/>
              </a:spcAft>
            </a:pPr>
            <a:r>
              <a:rPr lang="de-DE" sz="1800" dirty="0">
                <a:solidFill>
                  <a:srgbClr val="003057"/>
                </a:solidFill>
              </a:rPr>
              <a:t>Syntax: &lt;</a:t>
            </a:r>
            <a:r>
              <a:rPr lang="de-DE" sz="1800" dirty="0" err="1">
                <a:solidFill>
                  <a:srgbClr val="003057"/>
                </a:solidFill>
              </a:rPr>
              <a:t>ol</a:t>
            </a:r>
            <a:r>
              <a:rPr lang="de-DE" sz="1800" dirty="0" smtClean="0">
                <a:solidFill>
                  <a:srgbClr val="003057"/>
                </a:solidFill>
              </a:rPr>
              <a:t>&gt; … &lt;/</a:t>
            </a:r>
            <a:r>
              <a:rPr lang="de-DE" sz="1800" dirty="0" err="1">
                <a:solidFill>
                  <a:srgbClr val="003057"/>
                </a:solidFill>
              </a:rPr>
              <a:t>ol</a:t>
            </a:r>
            <a:r>
              <a:rPr lang="de-DE" sz="1800" dirty="0" smtClean="0">
                <a:solidFill>
                  <a:srgbClr val="003057"/>
                </a:solidFill>
              </a:rPr>
              <a:t>&gt;</a:t>
            </a:r>
            <a:endParaRPr lang="de-DE" sz="1800" dirty="0">
              <a:solidFill>
                <a:srgbClr val="003057"/>
              </a:solidFill>
            </a:endParaRPr>
          </a:p>
          <a:p>
            <a:pPr lvl="1">
              <a:lnSpc>
                <a:spcPct val="100000"/>
              </a:lnSpc>
            </a:pPr>
            <a:r>
              <a:rPr lang="de-DE" sz="2000" dirty="0">
                <a:solidFill>
                  <a:srgbClr val="003057"/>
                </a:solidFill>
              </a:rPr>
              <a:t>Listen nicht mit Bindestrichen erzeugen, </a:t>
            </a:r>
            <a:r>
              <a:rPr lang="de-DE" sz="2000" dirty="0" smtClean="0">
                <a:solidFill>
                  <a:srgbClr val="003057"/>
                </a:solidFill>
              </a:rPr>
              <a:t/>
            </a:r>
            <a:br>
              <a:rPr lang="de-DE" sz="2000" dirty="0" smtClean="0">
                <a:solidFill>
                  <a:srgbClr val="003057"/>
                </a:solidFill>
              </a:rPr>
            </a:br>
            <a:r>
              <a:rPr lang="de-DE" sz="2000" dirty="0" smtClean="0">
                <a:solidFill>
                  <a:srgbClr val="003057"/>
                </a:solidFill>
              </a:rPr>
              <a:t>sondern </a:t>
            </a:r>
            <a:r>
              <a:rPr lang="de-DE" sz="2000" dirty="0">
                <a:solidFill>
                  <a:srgbClr val="003057"/>
                </a:solidFill>
              </a:rPr>
              <a:t>über die Formatvorlagen</a:t>
            </a:r>
          </a:p>
          <a:p>
            <a:pPr marL="914400" lvl="2" indent="0">
              <a:buNone/>
            </a:pPr>
            <a:endParaRPr lang="de-DE" dirty="0" smtClean="0">
              <a:solidFill>
                <a:srgbClr val="003057"/>
              </a:solidFill>
            </a:endParaRPr>
          </a:p>
          <a:p>
            <a:pPr lvl="2"/>
            <a:endParaRPr lang="de-DE" dirty="0" smtClean="0">
              <a:solidFill>
                <a:srgbClr val="003057"/>
              </a:solidFill>
            </a:endParaRPr>
          </a:p>
        </p:txBody>
      </p:sp>
      <p:pic>
        <p:nvPicPr>
          <p:cNvPr id="15" name="Grafik 14" descr="Screenshot: CMS-Oberfläche, Listenoption &quot;Nummerierung&quot; ausgewählt"/>
          <p:cNvPicPr>
            <a:picLocks noChangeAspect="1"/>
          </p:cNvPicPr>
          <p:nvPr/>
        </p:nvPicPr>
        <p:blipFill>
          <a:blip r:embed="rId3"/>
          <a:stretch>
            <a:fillRect/>
          </a:stretch>
        </p:blipFill>
        <p:spPr>
          <a:xfrm>
            <a:off x="8843213" y="2851210"/>
            <a:ext cx="1133633" cy="743054"/>
          </a:xfrm>
          <a:prstGeom prst="rect">
            <a:avLst/>
          </a:prstGeom>
        </p:spPr>
      </p:pic>
      <p:pic>
        <p:nvPicPr>
          <p:cNvPr id="16" name="Grafik 15" descr="Screenshot: CMS-Oberfläche, Listenoption &quot;Bulletpoints&quot; ausgewählt"/>
          <p:cNvPicPr>
            <a:picLocks noChangeAspect="1"/>
          </p:cNvPicPr>
          <p:nvPr/>
        </p:nvPicPr>
        <p:blipFill>
          <a:blip r:embed="rId4"/>
          <a:stretch>
            <a:fillRect/>
          </a:stretch>
        </p:blipFill>
        <p:spPr>
          <a:xfrm>
            <a:off x="8843213" y="4123507"/>
            <a:ext cx="1124107" cy="762106"/>
          </a:xfrm>
          <a:prstGeom prst="rect">
            <a:avLst/>
          </a:prstGeom>
        </p:spPr>
      </p:pic>
      <p:sp>
        <p:nvSpPr>
          <p:cNvPr id="5" name="Foliennummernplatzhalter 4"/>
          <p:cNvSpPr>
            <a:spLocks noGrp="1"/>
          </p:cNvSpPr>
          <p:nvPr>
            <p:ph type="sldNum" sz="quarter" idx="12"/>
          </p:nvPr>
        </p:nvSpPr>
        <p:spPr/>
        <p:txBody>
          <a:bodyPr/>
          <a:lstStyle/>
          <a:p>
            <a:fld id="{FB2375C0-7702-4EFE-AA9A-D259F46FFF45}" type="slidenum">
              <a:rPr lang="de-DE" smtClean="0"/>
              <a:t>18</a:t>
            </a:fld>
            <a:endParaRPr lang="de-DE"/>
          </a:p>
        </p:txBody>
      </p:sp>
    </p:spTree>
    <p:extLst>
      <p:ext uri="{BB962C8B-B14F-4D97-AF65-F5344CB8AC3E}">
        <p14:creationId xmlns:p14="http://schemas.microsoft.com/office/powerpoint/2010/main" val="1809918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Verlinkungen</a:t>
            </a:r>
            <a:endParaRPr lang="de-DE" dirty="0"/>
          </a:p>
        </p:txBody>
      </p:sp>
      <p:sp>
        <p:nvSpPr>
          <p:cNvPr id="7" name="Inhaltsplatzhalter 2"/>
          <p:cNvSpPr>
            <a:spLocks noGrp="1"/>
          </p:cNvSpPr>
          <p:nvPr>
            <p:ph idx="1"/>
          </p:nvPr>
        </p:nvSpPr>
        <p:spPr>
          <a:xfrm>
            <a:off x="838200" y="1825625"/>
            <a:ext cx="10405534" cy="4351338"/>
          </a:xfrm>
        </p:spPr>
        <p:txBody>
          <a:bodyPr>
            <a:noAutofit/>
          </a:bodyPr>
          <a:lstStyle/>
          <a:p>
            <a:pPr marL="0" indent="0">
              <a:spcAft>
                <a:spcPts val="1200"/>
              </a:spcAft>
              <a:buNone/>
            </a:pPr>
            <a:r>
              <a:rPr lang="de-DE" b="1" dirty="0" smtClean="0">
                <a:solidFill>
                  <a:srgbClr val="AC145A"/>
                </a:solidFill>
              </a:rPr>
              <a:t>Verwendung aussagekräftiger Link-Texte</a:t>
            </a:r>
          </a:p>
          <a:p>
            <a:pPr marL="0" indent="0">
              <a:spcAft>
                <a:spcPts val="600"/>
              </a:spcAft>
              <a:buNone/>
            </a:pPr>
            <a:r>
              <a:rPr lang="de-DE" sz="2400" dirty="0" smtClean="0"/>
              <a:t>Anstelle von Formulierungen wie „mehr“ </a:t>
            </a:r>
            <a:r>
              <a:rPr lang="de-DE" sz="2400" dirty="0"/>
              <a:t>oder </a:t>
            </a:r>
            <a:r>
              <a:rPr lang="de-DE" sz="2400" dirty="0" smtClean="0"/>
              <a:t>„hier klicken“ sinnvolle </a:t>
            </a:r>
            <a:br>
              <a:rPr lang="de-DE" sz="2400" dirty="0" smtClean="0"/>
            </a:br>
            <a:r>
              <a:rPr lang="de-DE" sz="2400" dirty="0" smtClean="0"/>
              <a:t>Link-Texte verwenden, die kontextunabhängig </a:t>
            </a:r>
            <a:r>
              <a:rPr lang="de-DE" sz="2400" dirty="0"/>
              <a:t>verständlich </a:t>
            </a:r>
            <a:r>
              <a:rPr lang="de-DE" sz="2400" dirty="0" smtClean="0"/>
              <a:t>sind:</a:t>
            </a:r>
          </a:p>
          <a:p>
            <a:r>
              <a:rPr lang="de-DE" sz="2000" b="1" dirty="0" smtClean="0">
                <a:solidFill>
                  <a:srgbClr val="003057"/>
                </a:solidFill>
              </a:rPr>
              <a:t>Links zu internen oder externen Webseiten</a:t>
            </a:r>
          </a:p>
          <a:p>
            <a:pPr marL="0" indent="0" defTabSz="179388">
              <a:spcAft>
                <a:spcPts val="600"/>
              </a:spcAft>
              <a:buNone/>
              <a:tabLst>
                <a:tab pos="265113" algn="l"/>
              </a:tabLst>
            </a:pPr>
            <a:r>
              <a:rPr lang="de-DE" sz="2000" b="1" dirty="0" smtClean="0"/>
              <a:t>	</a:t>
            </a:r>
            <a:r>
              <a:rPr lang="de-DE" sz="2000" dirty="0" smtClean="0">
                <a:solidFill>
                  <a:srgbClr val="003057"/>
                </a:solidFill>
              </a:rPr>
              <a:t>Hinweise auf Art des Inhalts, z. B. „</a:t>
            </a:r>
            <a:r>
              <a:rPr lang="de-DE" sz="2000" dirty="0" smtClean="0"/>
              <a:t>Artikel zur Erstellung von Alt-Texten</a:t>
            </a:r>
            <a:r>
              <a:rPr lang="de-DE" sz="2000" dirty="0"/>
              <a:t>“ </a:t>
            </a:r>
            <a:r>
              <a:rPr lang="de-DE" sz="2000" dirty="0" smtClean="0"/>
              <a:t>oder 	„www.barrierefreiheit.dh.nrw“</a:t>
            </a:r>
          </a:p>
          <a:p>
            <a:pPr defTabSz="179388"/>
            <a:r>
              <a:rPr lang="de-DE" sz="2000" b="1" dirty="0" smtClean="0">
                <a:solidFill>
                  <a:srgbClr val="003057"/>
                </a:solidFill>
              </a:rPr>
              <a:t>Links zu Daten (z. B. im Word-, PowerPoint oder PDF-Format)</a:t>
            </a:r>
            <a:r>
              <a:rPr lang="de-DE" sz="2000" dirty="0" smtClean="0">
                <a:solidFill>
                  <a:srgbClr val="003057"/>
                </a:solidFill>
              </a:rPr>
              <a:t>	</a:t>
            </a:r>
          </a:p>
          <a:p>
            <a:pPr marL="0" indent="0" defTabSz="179388">
              <a:spcAft>
                <a:spcPts val="200"/>
              </a:spcAft>
              <a:buNone/>
            </a:pPr>
            <a:r>
              <a:rPr lang="de-DE" sz="2000" dirty="0" smtClean="0">
                <a:solidFill>
                  <a:srgbClr val="003057"/>
                </a:solidFill>
              </a:rPr>
              <a:t>	 Hinweis auf das Dateiformat und -größe, z. B. „Checkliste Alt-Texte (PDF, xx MB)“</a:t>
            </a:r>
          </a:p>
          <a:p>
            <a:pPr marL="0" indent="0" defTabSz="179388">
              <a:spcAft>
                <a:spcPts val="200"/>
              </a:spcAft>
              <a:buNone/>
            </a:pPr>
            <a:r>
              <a:rPr lang="de-DE" sz="2400" dirty="0" smtClean="0"/>
              <a:t>	 </a:t>
            </a:r>
            <a:r>
              <a:rPr lang="de-DE" sz="2000" b="1" dirty="0" smtClean="0">
                <a:solidFill>
                  <a:srgbClr val="AC145A"/>
                </a:solidFill>
              </a:rPr>
              <a:t>Wichtig: </a:t>
            </a:r>
            <a:r>
              <a:rPr lang="de-DE" sz="2000" dirty="0" smtClean="0">
                <a:solidFill>
                  <a:srgbClr val="003057"/>
                </a:solidFill>
              </a:rPr>
              <a:t>Darauf achten</a:t>
            </a:r>
            <a:r>
              <a:rPr lang="de-DE" sz="2000" dirty="0">
                <a:solidFill>
                  <a:srgbClr val="003057"/>
                </a:solidFill>
              </a:rPr>
              <a:t>, dass die verlinkte Datei barrierefrei </a:t>
            </a:r>
            <a:r>
              <a:rPr lang="de-DE" sz="2000" dirty="0" smtClean="0">
                <a:solidFill>
                  <a:srgbClr val="003057"/>
                </a:solidFill>
              </a:rPr>
              <a:t>ist </a:t>
            </a:r>
            <a:br>
              <a:rPr lang="de-DE" sz="2000" dirty="0" smtClean="0">
                <a:solidFill>
                  <a:srgbClr val="003057"/>
                </a:solidFill>
              </a:rPr>
            </a:br>
            <a:r>
              <a:rPr lang="de-DE" sz="2000" dirty="0" smtClean="0">
                <a:solidFill>
                  <a:srgbClr val="003057"/>
                </a:solidFill>
              </a:rPr>
              <a:t>	 (besonders bei PDF-Dokumenten).</a:t>
            </a:r>
          </a:p>
        </p:txBody>
      </p:sp>
      <p:pic>
        <p:nvPicPr>
          <p:cNvPr id="3" name="Grafik 2" descr="Screenshot: CMS Oberfläche, Menüreiter &quot;externe URL&quot;, Eingabefelder &quot;Zeitfenster, Titel, CSS-Klasse, URL&quot;"/>
          <p:cNvPicPr>
            <a:picLocks noChangeAspect="1"/>
          </p:cNvPicPr>
          <p:nvPr/>
        </p:nvPicPr>
        <p:blipFill rotWithShape="1">
          <a:blip r:embed="rId3"/>
          <a:srcRect l="17407" t="24464" r="62222" b="57708"/>
          <a:stretch/>
        </p:blipFill>
        <p:spPr>
          <a:xfrm>
            <a:off x="7475753" y="415114"/>
            <a:ext cx="4481053" cy="1225584"/>
          </a:xfrm>
          <a:prstGeom prst="rect">
            <a:avLst/>
          </a:prstGeom>
          <a:ln>
            <a:solidFill>
              <a:srgbClr val="003057"/>
            </a:solidFill>
          </a:ln>
        </p:spPr>
      </p:pic>
      <p:sp>
        <p:nvSpPr>
          <p:cNvPr id="5" name="Foliennummernplatzhalter 4"/>
          <p:cNvSpPr>
            <a:spLocks noGrp="1"/>
          </p:cNvSpPr>
          <p:nvPr>
            <p:ph type="sldNum" sz="quarter" idx="12"/>
          </p:nvPr>
        </p:nvSpPr>
        <p:spPr/>
        <p:txBody>
          <a:bodyPr/>
          <a:lstStyle/>
          <a:p>
            <a:fld id="{FB2375C0-7702-4EFE-AA9A-D259F46FFF45}" type="slidenum">
              <a:rPr lang="de-DE" smtClean="0"/>
              <a:t>19</a:t>
            </a:fld>
            <a:endParaRPr lang="de-DE"/>
          </a:p>
        </p:txBody>
      </p:sp>
    </p:spTree>
    <p:extLst>
      <p:ext uri="{BB962C8B-B14F-4D97-AF65-F5344CB8AC3E}">
        <p14:creationId xmlns:p14="http://schemas.microsoft.com/office/powerpoint/2010/main" val="1514246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Lizenzhinweise</a:t>
            </a:r>
            <a:endParaRPr lang="de-DE" dirty="0"/>
          </a:p>
        </p:txBody>
      </p:sp>
      <p:sp>
        <p:nvSpPr>
          <p:cNvPr id="3" name="Inhaltsplatzhalter 2"/>
          <p:cNvSpPr>
            <a:spLocks noGrp="1"/>
          </p:cNvSpPr>
          <p:nvPr>
            <p:ph idx="1"/>
          </p:nvPr>
        </p:nvSpPr>
        <p:spPr/>
        <p:txBody>
          <a:bodyPr/>
          <a:lstStyle/>
          <a:p>
            <a:pPr marL="0" indent="0">
              <a:buNone/>
            </a:pPr>
            <a:r>
              <a:rPr lang="de-DE" dirty="0"/>
              <a:t>Weiternutzung als OER ausdrücklich erlaubt: Dieses Werk und dessen Inhalte sind – sofern nicht anders angegeben </a:t>
            </a:r>
            <a:r>
              <a:rPr lang="de-DE" dirty="0" smtClean="0"/>
              <a:t>– </a:t>
            </a:r>
            <a:r>
              <a:rPr lang="de-DE" dirty="0"/>
              <a:t>lizensiert unter </a:t>
            </a:r>
            <a:r>
              <a:rPr lang="de-DE" dirty="0">
                <a:hlinkClick r:id="rId2"/>
              </a:rPr>
              <a:t>CC BY 4.0</a:t>
            </a:r>
            <a:r>
              <a:rPr lang="de-DE" dirty="0"/>
              <a:t>. Ausgenommen von der Lizenz sind die verwendeten </a:t>
            </a:r>
            <a:r>
              <a:rPr lang="de-DE" dirty="0" smtClean="0"/>
              <a:t>Logos.</a:t>
            </a:r>
            <a:r>
              <a:rPr lang="de-DE" dirty="0"/>
              <a:t/>
            </a:r>
            <a:br>
              <a:rPr lang="de-DE" dirty="0"/>
            </a:br>
            <a:endParaRPr lang="de-DE" dirty="0" smtClean="0"/>
          </a:p>
          <a:p>
            <a:pPr marL="0" indent="0">
              <a:buNone/>
            </a:pPr>
            <a:r>
              <a:rPr lang="de-DE" dirty="0"/>
              <a:t/>
            </a:r>
            <a:br>
              <a:rPr lang="de-DE" dirty="0"/>
            </a:br>
            <a:r>
              <a:rPr lang="de-DE" dirty="0"/>
              <a:t>Zitiervorschlag: </a:t>
            </a:r>
            <a:r>
              <a:rPr lang="de-DE" dirty="0" smtClean="0"/>
              <a:t>„Barrierefreiheit im Web für Redakteur*innen“ </a:t>
            </a:r>
            <a:r>
              <a:rPr lang="de-DE" i="1" dirty="0"/>
              <a:t>von </a:t>
            </a:r>
            <a:r>
              <a:rPr lang="de-DE" i="1" dirty="0" smtClean="0"/>
              <a:t>Sabrina Januzik, </a:t>
            </a:r>
            <a:r>
              <a:rPr lang="de-DE" i="1" dirty="0"/>
              <a:t>Kompetenzzentrum digitale Barrierefreiheit.nrw. Lizenz: </a:t>
            </a:r>
            <a:r>
              <a:rPr lang="de-DE" i="1" dirty="0">
                <a:hlinkClick r:id="rId2"/>
              </a:rPr>
              <a:t>CC BY 4.0</a:t>
            </a:r>
            <a:r>
              <a:rPr lang="de-DE" i="1" dirty="0"/>
              <a:t>.</a:t>
            </a:r>
            <a:endParaRPr lang="de-DE" dirty="0"/>
          </a:p>
          <a:p>
            <a:pPr marL="0" indent="0">
              <a:buNone/>
            </a:pPr>
            <a:endParaRPr lang="de-DE" dirty="0"/>
          </a:p>
        </p:txBody>
      </p:sp>
      <p:pic>
        <p:nvPicPr>
          <p:cNvPr id="5" name="Grafik 4" descr="Icon mit CC-Lizenz Hinweis: CC-B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302" y="3251893"/>
            <a:ext cx="1227411" cy="429442"/>
          </a:xfrm>
          <a:prstGeom prst="rect">
            <a:avLst/>
          </a:prstGeom>
        </p:spPr>
      </p:pic>
      <p:sp>
        <p:nvSpPr>
          <p:cNvPr id="4" name="Foliennummernplatzhalter 3"/>
          <p:cNvSpPr>
            <a:spLocks noGrp="1"/>
          </p:cNvSpPr>
          <p:nvPr>
            <p:ph type="sldNum" sz="quarter" idx="12"/>
          </p:nvPr>
        </p:nvSpPr>
        <p:spPr/>
        <p:txBody>
          <a:bodyPr/>
          <a:lstStyle/>
          <a:p>
            <a:fld id="{FB2375C0-7702-4EFE-AA9A-D259F46FFF45}" type="slidenum">
              <a:rPr lang="de-DE" smtClean="0"/>
              <a:t>2</a:t>
            </a:fld>
            <a:endParaRPr lang="de-DE"/>
          </a:p>
        </p:txBody>
      </p:sp>
    </p:spTree>
    <p:extLst>
      <p:ext uri="{BB962C8B-B14F-4D97-AF65-F5344CB8AC3E}">
        <p14:creationId xmlns:p14="http://schemas.microsoft.com/office/powerpoint/2010/main" val="921151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Umgang mit Farbe</a:t>
            </a:r>
            <a:endParaRPr lang="de-DE" dirty="0"/>
          </a:p>
        </p:txBody>
      </p:sp>
      <p:sp>
        <p:nvSpPr>
          <p:cNvPr id="3" name="Text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4209604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smtClean="0"/>
              <a:t>Farbe</a:t>
            </a:r>
            <a:endParaRPr lang="de-DE" dirty="0"/>
          </a:p>
        </p:txBody>
      </p:sp>
      <p:sp>
        <p:nvSpPr>
          <p:cNvPr id="3" name="Inhaltsplatzhalter 2"/>
          <p:cNvSpPr>
            <a:spLocks noGrp="1"/>
          </p:cNvSpPr>
          <p:nvPr>
            <p:ph idx="1"/>
          </p:nvPr>
        </p:nvSpPr>
        <p:spPr>
          <a:xfrm>
            <a:off x="838198" y="1909707"/>
            <a:ext cx="7084645" cy="4351338"/>
          </a:xfrm>
        </p:spPr>
        <p:txBody>
          <a:bodyPr>
            <a:normAutofit/>
          </a:bodyPr>
          <a:lstStyle/>
          <a:p>
            <a:pPr marL="0" indent="0">
              <a:lnSpc>
                <a:spcPct val="100000"/>
              </a:lnSpc>
              <a:spcAft>
                <a:spcPts val="1200"/>
              </a:spcAft>
              <a:buNone/>
            </a:pPr>
            <a:r>
              <a:rPr lang="de-DE" b="1" dirty="0" smtClean="0">
                <a:solidFill>
                  <a:srgbClr val="AC145A"/>
                </a:solidFill>
              </a:rPr>
              <a:t>Farbgestaltung (Text/Hintergrund)</a:t>
            </a:r>
          </a:p>
          <a:p>
            <a:pPr>
              <a:lnSpc>
                <a:spcPct val="100000"/>
              </a:lnSpc>
              <a:spcAft>
                <a:spcPts val="200"/>
              </a:spcAft>
            </a:pPr>
            <a:r>
              <a:rPr lang="de-DE" sz="2400" dirty="0" smtClean="0"/>
              <a:t>Kombinationen </a:t>
            </a:r>
            <a:r>
              <a:rPr lang="de-DE" sz="2400" dirty="0"/>
              <a:t>mit </a:t>
            </a:r>
            <a:r>
              <a:rPr lang="de-DE" sz="2400" dirty="0" smtClean="0"/>
              <a:t>knalligen Farben sowie Komplementärfarben (</a:t>
            </a:r>
            <a:r>
              <a:rPr lang="de-DE" sz="2400" dirty="0" smtClean="0">
                <a:solidFill>
                  <a:srgbClr val="FF0000"/>
                </a:solidFill>
              </a:rPr>
              <a:t>rot</a:t>
            </a:r>
            <a:r>
              <a:rPr lang="de-DE" sz="2400" dirty="0" smtClean="0"/>
              <a:t>/</a:t>
            </a:r>
            <a:r>
              <a:rPr lang="de-DE" sz="2400" dirty="0" smtClean="0">
                <a:solidFill>
                  <a:srgbClr val="92D050"/>
                </a:solidFill>
              </a:rPr>
              <a:t>grün</a:t>
            </a:r>
            <a:r>
              <a:rPr lang="de-DE" sz="2400" dirty="0" smtClean="0"/>
              <a:t> </a:t>
            </a:r>
            <a:r>
              <a:rPr lang="de-DE" sz="2400" dirty="0"/>
              <a:t>, </a:t>
            </a:r>
            <a:r>
              <a:rPr lang="de-DE" sz="2400" dirty="0">
                <a:solidFill>
                  <a:schemeClr val="accent5"/>
                </a:solidFill>
              </a:rPr>
              <a:t>blau</a:t>
            </a:r>
            <a:r>
              <a:rPr lang="de-DE" sz="2400" dirty="0"/>
              <a:t>/</a:t>
            </a:r>
            <a:r>
              <a:rPr lang="de-DE" sz="2400" dirty="0">
                <a:solidFill>
                  <a:srgbClr val="FFC000"/>
                </a:solidFill>
              </a:rPr>
              <a:t>orange</a:t>
            </a:r>
            <a:r>
              <a:rPr lang="de-DE" sz="2400" dirty="0"/>
              <a:t>, </a:t>
            </a:r>
            <a:r>
              <a:rPr lang="de-DE" sz="2400" dirty="0">
                <a:solidFill>
                  <a:srgbClr val="7030A0"/>
                </a:solidFill>
              </a:rPr>
              <a:t>violett</a:t>
            </a:r>
            <a:r>
              <a:rPr lang="de-DE" sz="2400" dirty="0"/>
              <a:t>/</a:t>
            </a:r>
            <a:r>
              <a:rPr lang="de-DE" sz="2400" dirty="0">
                <a:solidFill>
                  <a:srgbClr val="FFFF00"/>
                </a:solidFill>
              </a:rPr>
              <a:t>gelb</a:t>
            </a:r>
            <a:r>
              <a:rPr lang="de-DE" sz="2400" dirty="0" smtClean="0"/>
              <a:t>) </a:t>
            </a:r>
            <a:r>
              <a:rPr lang="de-DE" sz="2400" dirty="0"/>
              <a:t>sind zu vermeiden </a:t>
            </a:r>
            <a:r>
              <a:rPr lang="de-DE" sz="2400" dirty="0" smtClean="0"/>
              <a:t/>
            </a:r>
            <a:br>
              <a:rPr lang="de-DE" sz="2400" dirty="0" smtClean="0"/>
            </a:br>
            <a:r>
              <a:rPr lang="de-DE" sz="2400" dirty="0" smtClean="0">
                <a:sym typeface="Wingdings" panose="05000000000000000000" pitchFamily="2" charset="2"/>
              </a:rPr>
              <a:t> </a:t>
            </a:r>
            <a:r>
              <a:rPr lang="de-DE" sz="2400" dirty="0" smtClean="0"/>
              <a:t>problematische Farbwahrnehmung</a:t>
            </a:r>
          </a:p>
          <a:p>
            <a:pPr>
              <a:lnSpc>
                <a:spcPct val="100000"/>
              </a:lnSpc>
              <a:spcAft>
                <a:spcPts val="200"/>
              </a:spcAft>
            </a:pPr>
            <a:r>
              <a:rPr lang="de-DE" sz="2400" dirty="0" smtClean="0"/>
              <a:t>Informationen nicht ausschließlich </a:t>
            </a:r>
            <a:br>
              <a:rPr lang="de-DE" sz="2400" dirty="0" smtClean="0"/>
            </a:br>
            <a:r>
              <a:rPr lang="de-DE" sz="2400" dirty="0" smtClean="0"/>
              <a:t>über Farben oder Text vermitteln </a:t>
            </a:r>
            <a:br>
              <a:rPr lang="de-DE" sz="2400" dirty="0" smtClean="0"/>
            </a:br>
            <a:r>
              <a:rPr lang="de-DE" sz="2400" dirty="0" smtClean="0">
                <a:sym typeface="Wingdings" panose="05000000000000000000" pitchFamily="2" charset="2"/>
              </a:rPr>
              <a:t> stattdessen: zusätzlich </a:t>
            </a:r>
            <a:r>
              <a:rPr lang="de-DE" sz="2400" dirty="0" smtClean="0"/>
              <a:t>durch Symbole ergänzen</a:t>
            </a:r>
            <a:endParaRPr lang="de-DE" sz="2400" dirty="0"/>
          </a:p>
        </p:txBody>
      </p:sp>
      <p:pic>
        <p:nvPicPr>
          <p:cNvPr id="9" name="Grafik 8" descr="Orangener Text in blauem Kasten: &quot;Ich bin eine Headline - und ich bin eine Subline. Ich bin ein Fließtext und enthalte wichtige Informationen für diesen Beitrag.&quot;"/>
          <p:cNvPicPr>
            <a:picLocks noChangeAspect="1"/>
          </p:cNvPicPr>
          <p:nvPr/>
        </p:nvPicPr>
        <p:blipFill rotWithShape="1">
          <a:blip r:embed="rId3" cstate="print">
            <a:extLst>
              <a:ext uri="{28A0092B-C50C-407E-A947-70E740481C1C}">
                <a14:useLocalDpi xmlns:a14="http://schemas.microsoft.com/office/drawing/2010/main" val="0"/>
              </a:ext>
            </a:extLst>
          </a:blip>
          <a:srcRect t="22192" b="40193"/>
          <a:stretch/>
        </p:blipFill>
        <p:spPr>
          <a:xfrm>
            <a:off x="7937820" y="2163478"/>
            <a:ext cx="3744932" cy="1760822"/>
          </a:xfrm>
          <a:prstGeom prst="rect">
            <a:avLst/>
          </a:prstGeom>
        </p:spPr>
      </p:pic>
      <p:pic>
        <p:nvPicPr>
          <p:cNvPr id="14" name="Grafik 13" descr="Grafik: Aufzählungszeichen in Form von grünen und roten Kästchen mit angedeuteter Schrift. Text darüber: Farbe als alleiniger Informationsträger. "/>
          <p:cNvPicPr/>
          <p:nvPr/>
        </p:nvPicPr>
        <p:blipFill rotWithShape="1">
          <a:blip r:embed="rId4" cstate="print">
            <a:extLst>
              <a:ext uri="{28A0092B-C50C-407E-A947-70E740481C1C}">
                <a14:useLocalDpi xmlns:a14="http://schemas.microsoft.com/office/drawing/2010/main" val="0"/>
              </a:ext>
            </a:extLst>
          </a:blip>
          <a:srcRect r="49102"/>
          <a:stretch/>
        </p:blipFill>
        <p:spPr>
          <a:xfrm>
            <a:off x="7922843" y="4271535"/>
            <a:ext cx="1730093" cy="1606410"/>
          </a:xfrm>
          <a:prstGeom prst="rect">
            <a:avLst/>
          </a:prstGeom>
        </p:spPr>
      </p:pic>
      <p:pic>
        <p:nvPicPr>
          <p:cNvPr id="16" name="Grafik 15" descr="Grafik: Aufzählungszeichen in Form von grünen Häckchen und rotem Kreuz mit angedeuteter Schrift. Text darüber: Information ist über 2 Wege wahrnehmbar (Farbe und Symbol)."/>
          <p:cNvPicPr/>
          <p:nvPr/>
        </p:nvPicPr>
        <p:blipFill rotWithShape="1">
          <a:blip r:embed="rId4" cstate="print">
            <a:extLst>
              <a:ext uri="{28A0092B-C50C-407E-A947-70E740481C1C}">
                <a14:useLocalDpi xmlns:a14="http://schemas.microsoft.com/office/drawing/2010/main" val="0"/>
              </a:ext>
            </a:extLst>
          </a:blip>
          <a:srcRect l="50227"/>
          <a:stretch/>
        </p:blipFill>
        <p:spPr>
          <a:xfrm>
            <a:off x="10033225" y="4271535"/>
            <a:ext cx="1691845" cy="1606411"/>
          </a:xfrm>
          <a:prstGeom prst="rect">
            <a:avLst/>
          </a:prstGeom>
        </p:spPr>
      </p:pic>
      <p:sp>
        <p:nvSpPr>
          <p:cNvPr id="7" name="Rechteck 6"/>
          <p:cNvSpPr/>
          <p:nvPr/>
        </p:nvSpPr>
        <p:spPr>
          <a:xfrm>
            <a:off x="838199" y="6378275"/>
            <a:ext cx="4119881" cy="307777"/>
          </a:xfrm>
          <a:prstGeom prst="rect">
            <a:avLst/>
          </a:prstGeom>
        </p:spPr>
        <p:txBody>
          <a:bodyPr wrap="square">
            <a:spAutoFit/>
          </a:bodyPr>
          <a:lstStyle/>
          <a:p>
            <a:r>
              <a:rPr lang="de-DE" sz="1400" dirty="0">
                <a:solidFill>
                  <a:srgbClr val="003057"/>
                </a:solidFill>
              </a:rPr>
              <a:t>Abbildung: </a:t>
            </a:r>
            <a:r>
              <a:rPr lang="de-DE" sz="1400" dirty="0" err="1">
                <a:solidFill>
                  <a:srgbClr val="003057"/>
                </a:solidFill>
              </a:rPr>
              <a:t>HD@DH.nrw</a:t>
            </a:r>
            <a:r>
              <a:rPr lang="de-DE" sz="1400" dirty="0">
                <a:solidFill>
                  <a:srgbClr val="003057"/>
                </a:solidFill>
              </a:rPr>
              <a:t>, </a:t>
            </a:r>
            <a:r>
              <a:rPr lang="de-DE" sz="1400" u="sng" dirty="0">
                <a:hlinkClick r:id="rId5"/>
              </a:rPr>
              <a:t>CC BY 4.0</a:t>
            </a:r>
            <a:endParaRPr lang="de-DE" sz="1400" dirty="0">
              <a:solidFill>
                <a:srgbClr val="003057"/>
              </a:solidFill>
            </a:endParaRPr>
          </a:p>
        </p:txBody>
      </p:sp>
      <p:sp>
        <p:nvSpPr>
          <p:cNvPr id="4" name="Foliennummernplatzhalter 3"/>
          <p:cNvSpPr>
            <a:spLocks noGrp="1"/>
          </p:cNvSpPr>
          <p:nvPr>
            <p:ph type="sldNum" sz="quarter" idx="12"/>
          </p:nvPr>
        </p:nvSpPr>
        <p:spPr/>
        <p:txBody>
          <a:bodyPr/>
          <a:lstStyle/>
          <a:p>
            <a:fld id="{FB2375C0-7702-4EFE-AA9A-D259F46FFF45}" type="slidenum">
              <a:rPr lang="de-DE" smtClean="0"/>
              <a:pPr/>
              <a:t>21</a:t>
            </a:fld>
            <a:endParaRPr lang="de-DE"/>
          </a:p>
        </p:txBody>
      </p:sp>
    </p:spTree>
    <p:extLst>
      <p:ext uri="{BB962C8B-B14F-4D97-AF65-F5344CB8AC3E}">
        <p14:creationId xmlns:p14="http://schemas.microsoft.com/office/powerpoint/2010/main" val="3923008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smtClean="0"/>
              <a:t>Farbgestaltung bei Farbfehlsichtigkeit</a:t>
            </a:r>
            <a:endParaRPr lang="de-DE" dirty="0"/>
          </a:p>
        </p:txBody>
      </p:sp>
      <p:sp>
        <p:nvSpPr>
          <p:cNvPr id="3" name="Inhaltsplatzhalter 2"/>
          <p:cNvSpPr>
            <a:spLocks noGrp="1"/>
          </p:cNvSpPr>
          <p:nvPr>
            <p:ph idx="1"/>
          </p:nvPr>
        </p:nvSpPr>
        <p:spPr>
          <a:xfrm>
            <a:off x="838198" y="1909707"/>
            <a:ext cx="6307669" cy="4351338"/>
          </a:xfrm>
        </p:spPr>
        <p:txBody>
          <a:bodyPr>
            <a:normAutofit/>
          </a:bodyPr>
          <a:lstStyle/>
          <a:p>
            <a:pPr marL="0" indent="0">
              <a:lnSpc>
                <a:spcPct val="100000"/>
              </a:lnSpc>
              <a:spcAft>
                <a:spcPts val="200"/>
              </a:spcAft>
              <a:buNone/>
            </a:pPr>
            <a:r>
              <a:rPr lang="de-DE" b="1" dirty="0" err="1" smtClean="0">
                <a:solidFill>
                  <a:srgbClr val="AC145A"/>
                </a:solidFill>
              </a:rPr>
              <a:t>Viridis</a:t>
            </a:r>
            <a:r>
              <a:rPr lang="de-DE" b="1" dirty="0" smtClean="0">
                <a:solidFill>
                  <a:srgbClr val="AC145A"/>
                </a:solidFill>
              </a:rPr>
              <a:t> </a:t>
            </a:r>
            <a:r>
              <a:rPr lang="de-DE" b="1" dirty="0">
                <a:solidFill>
                  <a:srgbClr val="AC145A"/>
                </a:solidFill>
              </a:rPr>
              <a:t>Farbpalette</a:t>
            </a:r>
            <a:endParaRPr lang="de-DE" b="1" dirty="0" smtClean="0">
              <a:solidFill>
                <a:srgbClr val="AC145A"/>
              </a:solidFill>
            </a:endParaRPr>
          </a:p>
          <a:p>
            <a:pPr>
              <a:lnSpc>
                <a:spcPct val="100000"/>
              </a:lnSpc>
              <a:spcAft>
                <a:spcPts val="200"/>
              </a:spcAft>
            </a:pPr>
            <a:r>
              <a:rPr lang="de-DE" sz="2400" dirty="0"/>
              <a:t>k</a:t>
            </a:r>
            <a:r>
              <a:rPr lang="de-DE" sz="2400" dirty="0" smtClean="0"/>
              <a:t>ostenloses Tool</a:t>
            </a:r>
          </a:p>
          <a:p>
            <a:pPr>
              <a:lnSpc>
                <a:spcPct val="100000"/>
              </a:lnSpc>
              <a:spcAft>
                <a:spcPts val="200"/>
              </a:spcAft>
            </a:pPr>
            <a:r>
              <a:rPr lang="de-DE" sz="2400" dirty="0"/>
              <a:t>g</a:t>
            </a:r>
            <a:r>
              <a:rPr lang="de-DE" sz="2400" dirty="0" smtClean="0"/>
              <a:t>ibt Anregungen für Farbkombinationen, </a:t>
            </a:r>
            <a:br>
              <a:rPr lang="de-DE" sz="2400" dirty="0" smtClean="0"/>
            </a:br>
            <a:r>
              <a:rPr lang="de-DE" sz="2400" dirty="0" smtClean="0"/>
              <a:t>die bei </a:t>
            </a:r>
            <a:r>
              <a:rPr lang="de-DE" sz="2400" dirty="0" err="1" smtClean="0"/>
              <a:t>Farbfehlsichtigkeiten</a:t>
            </a:r>
            <a:r>
              <a:rPr lang="de-DE" sz="2400" dirty="0" smtClean="0"/>
              <a:t> unterschieden </a:t>
            </a:r>
            <a:r>
              <a:rPr lang="de-DE" sz="2400" dirty="0"/>
              <a:t>werden </a:t>
            </a:r>
            <a:r>
              <a:rPr lang="de-DE" sz="2400" dirty="0" smtClean="0"/>
              <a:t>können (z. B</a:t>
            </a:r>
            <a:r>
              <a:rPr lang="de-DE" sz="2400" dirty="0"/>
              <a:t>. für Balken- oder </a:t>
            </a:r>
            <a:r>
              <a:rPr lang="de-DE" sz="2400" dirty="0" smtClean="0"/>
              <a:t>Kreisdiagramme)</a:t>
            </a:r>
            <a:endParaRPr lang="de-DE" sz="2400" dirty="0"/>
          </a:p>
          <a:p>
            <a:pPr marL="0" indent="0">
              <a:buNone/>
              <a:defRPr/>
            </a:pPr>
            <a:r>
              <a:rPr lang="en-US" sz="2400" dirty="0" err="1"/>
              <a:t>Hier</a:t>
            </a:r>
            <a:r>
              <a:rPr lang="en-US" sz="2400" dirty="0"/>
              <a:t> </a:t>
            </a:r>
            <a:r>
              <a:rPr lang="en-US" sz="2400" dirty="0" err="1"/>
              <a:t>geht</a:t>
            </a:r>
            <a:r>
              <a:rPr lang="en-US" sz="2400" dirty="0"/>
              <a:t> </a:t>
            </a:r>
            <a:r>
              <a:rPr lang="en-US" sz="2400" dirty="0" err="1"/>
              <a:t>es</a:t>
            </a:r>
            <a:r>
              <a:rPr lang="en-US" sz="2400" dirty="0"/>
              <a:t> </a:t>
            </a:r>
            <a:r>
              <a:rPr lang="en-US" sz="2400" dirty="0" err="1"/>
              <a:t>zum</a:t>
            </a:r>
            <a:r>
              <a:rPr lang="en-US" sz="2400" dirty="0"/>
              <a:t> </a:t>
            </a:r>
            <a:r>
              <a:rPr lang="de-DE" sz="2400" dirty="0" err="1" smtClean="0">
                <a:hlinkClick r:id="rId3"/>
              </a:rPr>
              <a:t>Viridis</a:t>
            </a:r>
            <a:r>
              <a:rPr lang="de-DE" sz="2400" dirty="0" smtClean="0">
                <a:hlinkClick r:id="rId3"/>
              </a:rPr>
              <a:t> </a:t>
            </a:r>
            <a:r>
              <a:rPr lang="de-DE" sz="2400" dirty="0" err="1" smtClean="0">
                <a:hlinkClick r:id="rId3"/>
              </a:rPr>
              <a:t>Farbpalettengenerator</a:t>
            </a:r>
            <a:r>
              <a:rPr lang="de-DE" sz="2400" dirty="0" smtClean="0"/>
              <a:t>.</a:t>
            </a:r>
            <a:endParaRPr lang="de-DE" sz="2400" dirty="0"/>
          </a:p>
        </p:txBody>
      </p:sp>
      <p:pic>
        <p:nvPicPr>
          <p:cNvPr id="5" name="Grafik 4" descr="Fünf Farbtöne untereinander mit Farbangaben in rgb und fde. Oben lässt sich in Dropdownmenü Kategorie die Anzahl der Farben auswählen und unter Palette die Art der Farbpalette. zur Auswahl stehen viridis, inferno, magma, plasma "/>
          <p:cNvPicPr>
            <a:picLocks noChangeAspect="1"/>
          </p:cNvPicPr>
          <p:nvPr/>
        </p:nvPicPr>
        <p:blipFill>
          <a:blip r:embed="rId4"/>
          <a:stretch>
            <a:fillRect/>
          </a:stretch>
        </p:blipFill>
        <p:spPr>
          <a:xfrm>
            <a:off x="7912877" y="1570117"/>
            <a:ext cx="2946451" cy="4839465"/>
          </a:xfrm>
          <a:prstGeom prst="rect">
            <a:avLst/>
          </a:prstGeom>
        </p:spPr>
      </p:pic>
      <p:sp>
        <p:nvSpPr>
          <p:cNvPr id="4" name="Foliennummernplatzhalter 3"/>
          <p:cNvSpPr>
            <a:spLocks noGrp="1"/>
          </p:cNvSpPr>
          <p:nvPr>
            <p:ph type="sldNum" sz="quarter" idx="12"/>
          </p:nvPr>
        </p:nvSpPr>
        <p:spPr/>
        <p:txBody>
          <a:bodyPr/>
          <a:lstStyle/>
          <a:p>
            <a:fld id="{FB2375C0-7702-4EFE-AA9A-D259F46FFF45}" type="slidenum">
              <a:rPr lang="de-DE" smtClean="0"/>
              <a:t>22</a:t>
            </a:fld>
            <a:endParaRPr lang="de-DE"/>
          </a:p>
        </p:txBody>
      </p:sp>
    </p:spTree>
    <p:extLst>
      <p:ext uri="{BB962C8B-B14F-4D97-AF65-F5344CB8AC3E}">
        <p14:creationId xmlns:p14="http://schemas.microsoft.com/office/powerpoint/2010/main" val="30296121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Farbkontrast (1/2)</a:t>
            </a:r>
            <a:endParaRPr lang="de-DE" dirty="0">
              <a:solidFill>
                <a:srgbClr val="FF0000"/>
              </a:solidFill>
            </a:endParaRPr>
          </a:p>
        </p:txBody>
      </p:sp>
      <p:sp>
        <p:nvSpPr>
          <p:cNvPr id="3" name="Inhaltsplatzhalter 2"/>
          <p:cNvSpPr>
            <a:spLocks noGrp="1"/>
          </p:cNvSpPr>
          <p:nvPr>
            <p:ph idx="1"/>
          </p:nvPr>
        </p:nvSpPr>
        <p:spPr/>
        <p:txBody>
          <a:bodyPr>
            <a:normAutofit/>
          </a:bodyPr>
          <a:lstStyle/>
          <a:p>
            <a:pPr marL="0" indent="0">
              <a:lnSpc>
                <a:spcPct val="100000"/>
              </a:lnSpc>
              <a:spcBef>
                <a:spcPts val="0"/>
              </a:spcBef>
              <a:spcAft>
                <a:spcPts val="1200"/>
              </a:spcAft>
              <a:buNone/>
            </a:pPr>
            <a:r>
              <a:rPr lang="de-DE" b="1" dirty="0" smtClean="0">
                <a:solidFill>
                  <a:srgbClr val="AC145A"/>
                </a:solidFill>
              </a:rPr>
              <a:t>Farbkontrast</a:t>
            </a:r>
            <a:endParaRPr lang="de-DE" b="1" dirty="0">
              <a:solidFill>
                <a:srgbClr val="AC145A"/>
              </a:solidFill>
            </a:endParaRPr>
          </a:p>
          <a:p>
            <a:pPr marL="0" indent="0">
              <a:lnSpc>
                <a:spcPct val="100000"/>
              </a:lnSpc>
              <a:spcAft>
                <a:spcPts val="600"/>
              </a:spcAft>
              <a:buNone/>
            </a:pPr>
            <a:r>
              <a:rPr lang="de-DE" sz="2400" dirty="0"/>
              <a:t>I</a:t>
            </a:r>
            <a:r>
              <a:rPr lang="de-DE" sz="2400" dirty="0" smtClean="0"/>
              <a:t>n der </a:t>
            </a:r>
            <a:r>
              <a:rPr lang="de-DE" sz="2400" dirty="0" smtClean="0">
                <a:hlinkClick r:id="rId3"/>
              </a:rPr>
              <a:t>WCAG 2.2</a:t>
            </a:r>
            <a:r>
              <a:rPr lang="de-DE" sz="2400" dirty="0" smtClean="0"/>
              <a:t> vorgeschriebene Mindestwerte für ein ausreichend hohes Kontrastverhältnis:</a:t>
            </a:r>
          </a:p>
          <a:p>
            <a:pPr lvl="1">
              <a:lnSpc>
                <a:spcPct val="100000"/>
              </a:lnSpc>
              <a:spcAft>
                <a:spcPts val="200"/>
              </a:spcAft>
            </a:pPr>
            <a:r>
              <a:rPr lang="de-DE" sz="2000" dirty="0" smtClean="0">
                <a:solidFill>
                  <a:srgbClr val="003057"/>
                </a:solidFill>
              </a:rPr>
              <a:t>bei kleineren Schriftgrößen gilt ein Mindest-Kontrastverhältnis von 4,5:1</a:t>
            </a:r>
          </a:p>
          <a:p>
            <a:pPr lvl="1">
              <a:lnSpc>
                <a:spcPct val="100000"/>
              </a:lnSpc>
              <a:spcAft>
                <a:spcPts val="600"/>
              </a:spcAft>
            </a:pPr>
            <a:r>
              <a:rPr lang="de-DE" sz="2000" dirty="0" smtClean="0">
                <a:solidFill>
                  <a:srgbClr val="003057"/>
                </a:solidFill>
              </a:rPr>
              <a:t>Schriften mit einer Größe </a:t>
            </a:r>
            <a:r>
              <a:rPr lang="de-DE" sz="2000" dirty="0">
                <a:solidFill>
                  <a:srgbClr val="003057"/>
                </a:solidFill>
              </a:rPr>
              <a:t>über </a:t>
            </a:r>
            <a:r>
              <a:rPr lang="de-DE" sz="2000" dirty="0" smtClean="0">
                <a:solidFill>
                  <a:srgbClr val="003057"/>
                </a:solidFill>
              </a:rPr>
              <a:t>18 Punkt können </a:t>
            </a:r>
            <a:r>
              <a:rPr lang="de-DE" sz="2000" dirty="0">
                <a:solidFill>
                  <a:srgbClr val="003057"/>
                </a:solidFill>
              </a:rPr>
              <a:t>auch </a:t>
            </a:r>
            <a:r>
              <a:rPr lang="de-DE" sz="2000" dirty="0" smtClean="0">
                <a:solidFill>
                  <a:srgbClr val="003057"/>
                </a:solidFill>
              </a:rPr>
              <a:t>bei </a:t>
            </a:r>
            <a:r>
              <a:rPr lang="de-DE" sz="2000" dirty="0">
                <a:solidFill>
                  <a:srgbClr val="003057"/>
                </a:solidFill>
              </a:rPr>
              <a:t>niedrigeren Kontrastverhältnissen </a:t>
            </a:r>
            <a:r>
              <a:rPr lang="de-DE" sz="2000" dirty="0" smtClean="0">
                <a:solidFill>
                  <a:srgbClr val="003057"/>
                </a:solidFill>
              </a:rPr>
              <a:t/>
            </a:r>
            <a:br>
              <a:rPr lang="de-DE" sz="2000" dirty="0" smtClean="0">
                <a:solidFill>
                  <a:srgbClr val="003057"/>
                </a:solidFill>
              </a:rPr>
            </a:br>
            <a:r>
              <a:rPr lang="de-DE" sz="2000" dirty="0" smtClean="0">
                <a:solidFill>
                  <a:srgbClr val="003057"/>
                </a:solidFill>
              </a:rPr>
              <a:t>gut </a:t>
            </a:r>
            <a:r>
              <a:rPr lang="de-DE" sz="2000" dirty="0">
                <a:solidFill>
                  <a:srgbClr val="003057"/>
                </a:solidFill>
              </a:rPr>
              <a:t>gelesen werden, daher </a:t>
            </a:r>
            <a:r>
              <a:rPr lang="de-DE" sz="2000" dirty="0" smtClean="0">
                <a:solidFill>
                  <a:srgbClr val="003057"/>
                </a:solidFill>
              </a:rPr>
              <a:t>liegt </a:t>
            </a:r>
            <a:r>
              <a:rPr lang="de-DE" sz="2000" dirty="0">
                <a:solidFill>
                  <a:srgbClr val="003057"/>
                </a:solidFill>
              </a:rPr>
              <a:t>der Mindest-Kontrastwert bei  </a:t>
            </a:r>
            <a:r>
              <a:rPr lang="de-DE" sz="2000" dirty="0" smtClean="0">
                <a:solidFill>
                  <a:srgbClr val="003057"/>
                </a:solidFill>
              </a:rPr>
              <a:t>3:1</a:t>
            </a:r>
            <a:endParaRPr lang="de-DE" sz="2000" dirty="0">
              <a:solidFill>
                <a:srgbClr val="003057"/>
              </a:solidFill>
            </a:endParaRPr>
          </a:p>
        </p:txBody>
      </p:sp>
      <p:sp>
        <p:nvSpPr>
          <p:cNvPr id="6" name="Textfeld 3" descr="Schlechtes Beispiel: Weiße nicht fette Schrift auf grünem Hintergrund" title="Schlechtes Beispiel weiß auf grün "/>
          <p:cNvSpPr txBox="1"/>
          <p:nvPr/>
        </p:nvSpPr>
        <p:spPr bwMode="auto">
          <a:xfrm>
            <a:off x="838199" y="5109882"/>
            <a:ext cx="3355849" cy="1384995"/>
          </a:xfrm>
          <a:prstGeom prst="rect">
            <a:avLst/>
          </a:prstGeom>
          <a:solidFill>
            <a:srgbClr val="668F13"/>
          </a:solidFill>
        </p:spPr>
        <p:txBody>
          <a:bodyPr wrap="square" rtlCol="0">
            <a:spAutoFit/>
          </a:bodyPr>
          <a:lstStyle/>
          <a:p>
            <a:pPr>
              <a:defRPr/>
            </a:pPr>
            <a:r>
              <a:rPr lang="de-DE" sz="1400" dirty="0">
                <a:solidFill>
                  <a:schemeClr val="bg1">
                    <a:lumMod val="95000"/>
                  </a:schemeClr>
                </a:solidFill>
                <a:latin typeface="Akkurat-Light"/>
                <a:ea typeface="Tahoma"/>
                <a:cs typeface="Lucida Sans Unicode"/>
              </a:rPr>
              <a:t>Bei hellen </a:t>
            </a:r>
            <a:r>
              <a:rPr lang="de-DE" sz="1400" dirty="0">
                <a:solidFill>
                  <a:srgbClr val="F2F2F2"/>
                </a:solidFill>
                <a:latin typeface="Akkurat-Light"/>
                <a:ea typeface="Tahoma"/>
                <a:cs typeface="Lucida Sans Unicode"/>
              </a:rPr>
              <a:t>Schriften</a:t>
            </a:r>
            <a:r>
              <a:rPr lang="de-DE" sz="1400" dirty="0">
                <a:solidFill>
                  <a:schemeClr val="bg1">
                    <a:lumMod val="95000"/>
                  </a:schemeClr>
                </a:solidFill>
                <a:latin typeface="Akkurat-Light"/>
                <a:ea typeface="Tahoma"/>
                <a:cs typeface="Lucida Sans Unicode"/>
              </a:rPr>
              <a:t> auf dunklem Hintergrund sollte eine kräftigere  Schriftstärke (halbfett/fett) verwendet und die Schriftgröße um ca. 10 Prozent erhöht werden. (Kontrastverhältnis 3,4:1)</a:t>
            </a:r>
            <a:endParaRPr dirty="0"/>
          </a:p>
        </p:txBody>
      </p:sp>
      <p:sp>
        <p:nvSpPr>
          <p:cNvPr id="7" name="Textfeld 6" descr="Gut: Fette größere Schrift auf schwarzem Hintergund" title="Gutes Beispiel weiß auf Schwarz"/>
          <p:cNvSpPr txBox="1"/>
          <p:nvPr/>
        </p:nvSpPr>
        <p:spPr bwMode="auto">
          <a:xfrm>
            <a:off x="4431989" y="5109881"/>
            <a:ext cx="5559034" cy="1386000"/>
          </a:xfrm>
          <a:prstGeom prst="rect">
            <a:avLst/>
          </a:prstGeom>
          <a:solidFill>
            <a:schemeClr val="tx1">
              <a:lumMod val="95000"/>
              <a:lumOff val="5000"/>
            </a:schemeClr>
          </a:solidFill>
        </p:spPr>
        <p:txBody>
          <a:bodyPr wrap="square" rtlCol="0">
            <a:spAutoFit/>
          </a:bodyPr>
          <a:lstStyle/>
          <a:p>
            <a:pPr>
              <a:lnSpc>
                <a:spcPts val="2400"/>
              </a:lnSpc>
              <a:defRPr/>
            </a:pPr>
            <a:r>
              <a:rPr lang="de-DE" sz="1400" b="1" dirty="0">
                <a:solidFill>
                  <a:schemeClr val="bg1"/>
                </a:solidFill>
                <a:latin typeface="Verdana"/>
                <a:ea typeface="Verdana"/>
                <a:cs typeface="Tahoma"/>
              </a:rPr>
              <a:t>Bei hellen Schriften auf dunklem Hintergrund sollte eine kräftigere Schriftstärke (halbfett/ fett) verwendet und die </a:t>
            </a:r>
            <a:r>
              <a:rPr lang="de-DE" sz="1400" b="1" dirty="0">
                <a:solidFill>
                  <a:srgbClr val="FFFFFF"/>
                </a:solidFill>
                <a:latin typeface="Verdana"/>
                <a:ea typeface="Verdana"/>
                <a:cs typeface="Tahoma"/>
              </a:rPr>
              <a:t>Schriftgröße</a:t>
            </a:r>
            <a:r>
              <a:rPr lang="de-DE" sz="1400" b="1" dirty="0">
                <a:solidFill>
                  <a:schemeClr val="bg1"/>
                </a:solidFill>
                <a:latin typeface="Verdana"/>
                <a:ea typeface="Verdana"/>
                <a:cs typeface="Tahoma"/>
              </a:rPr>
              <a:t> um ca. 10 Prozent erhöht werden. (Kontrastverhältnis 20:1)</a:t>
            </a:r>
            <a:endParaRPr dirty="0"/>
          </a:p>
        </p:txBody>
      </p:sp>
      <p:sp>
        <p:nvSpPr>
          <p:cNvPr id="8" name="Textfeld 4" descr="Schlecht: dunkelgrauer Balken mit roter Schrift" title="Schlechtes Beispiel"/>
          <p:cNvSpPr txBox="1"/>
          <p:nvPr/>
        </p:nvSpPr>
        <p:spPr bwMode="auto">
          <a:xfrm rot="272900">
            <a:off x="9277482" y="4580001"/>
            <a:ext cx="2405270" cy="369332"/>
          </a:xfrm>
          <a:prstGeom prst="rect">
            <a:avLst/>
          </a:prstGeom>
          <a:solidFill>
            <a:srgbClr val="565656"/>
          </a:solidFill>
        </p:spPr>
        <p:txBody>
          <a:bodyPr wrap="square" rtlCol="0">
            <a:spAutoFit/>
          </a:bodyPr>
          <a:lstStyle/>
          <a:p>
            <a:pPr>
              <a:defRPr/>
            </a:pPr>
            <a:r>
              <a:rPr lang="de-DE" dirty="0">
                <a:solidFill>
                  <a:srgbClr val="FF0000"/>
                </a:solidFill>
              </a:rPr>
              <a:t> Achtung, unleserlich!</a:t>
            </a:r>
            <a:endParaRPr dirty="0"/>
          </a:p>
        </p:txBody>
      </p:sp>
      <p:sp>
        <p:nvSpPr>
          <p:cNvPr id="4" name="Foliennummernplatzhalter 3"/>
          <p:cNvSpPr>
            <a:spLocks noGrp="1"/>
          </p:cNvSpPr>
          <p:nvPr>
            <p:ph type="sldNum" sz="quarter" idx="12"/>
          </p:nvPr>
        </p:nvSpPr>
        <p:spPr/>
        <p:txBody>
          <a:bodyPr/>
          <a:lstStyle/>
          <a:p>
            <a:fld id="{FB2375C0-7702-4EFE-AA9A-D259F46FFF45}" type="slidenum">
              <a:rPr lang="de-DE" smtClean="0"/>
              <a:t>23</a:t>
            </a:fld>
            <a:endParaRPr lang="de-DE"/>
          </a:p>
        </p:txBody>
      </p:sp>
    </p:spTree>
    <p:extLst>
      <p:ext uri="{BB962C8B-B14F-4D97-AF65-F5344CB8AC3E}">
        <p14:creationId xmlns:p14="http://schemas.microsoft.com/office/powerpoint/2010/main" val="134379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Farbkontrast (</a:t>
            </a:r>
            <a:r>
              <a:rPr lang="de-DE" dirty="0"/>
              <a:t>2</a:t>
            </a:r>
            <a:r>
              <a:rPr lang="de-DE" dirty="0" smtClean="0"/>
              <a:t>/2)</a:t>
            </a:r>
            <a:endParaRPr lang="de-DE" dirty="0">
              <a:solidFill>
                <a:srgbClr val="FF0000"/>
              </a:solidFill>
            </a:endParaRPr>
          </a:p>
        </p:txBody>
      </p:sp>
      <p:sp>
        <p:nvSpPr>
          <p:cNvPr id="3" name="Inhaltsplatzhalter 2"/>
          <p:cNvSpPr>
            <a:spLocks noGrp="1"/>
          </p:cNvSpPr>
          <p:nvPr>
            <p:ph idx="1"/>
          </p:nvPr>
        </p:nvSpPr>
        <p:spPr/>
        <p:txBody>
          <a:bodyPr>
            <a:normAutofit/>
          </a:bodyPr>
          <a:lstStyle/>
          <a:p>
            <a:pPr marL="0" indent="0">
              <a:lnSpc>
                <a:spcPct val="100000"/>
              </a:lnSpc>
              <a:spcAft>
                <a:spcPts val="1200"/>
              </a:spcAft>
              <a:buNone/>
            </a:pPr>
            <a:r>
              <a:rPr lang="de-DE" b="1" dirty="0" smtClean="0">
                <a:solidFill>
                  <a:srgbClr val="AC145A"/>
                </a:solidFill>
              </a:rPr>
              <a:t>Abheben des Schriftbilds vom Hintergrund</a:t>
            </a:r>
            <a:endParaRPr lang="de-DE" b="1" dirty="0">
              <a:solidFill>
                <a:srgbClr val="AC145A"/>
              </a:solidFill>
            </a:endParaRPr>
          </a:p>
          <a:p>
            <a:pPr>
              <a:lnSpc>
                <a:spcPct val="100000"/>
              </a:lnSpc>
              <a:spcAft>
                <a:spcPts val="200"/>
              </a:spcAft>
            </a:pPr>
            <a:r>
              <a:rPr lang="de-DE" sz="2400" dirty="0" smtClean="0"/>
              <a:t>Bilder/Farbverläufe als </a:t>
            </a:r>
            <a:r>
              <a:rPr lang="de-DE" sz="2400" dirty="0"/>
              <a:t>Texthintergrund </a:t>
            </a:r>
            <a:r>
              <a:rPr lang="de-DE" sz="2400" dirty="0" smtClean="0"/>
              <a:t>ungeeignet</a:t>
            </a:r>
            <a:br>
              <a:rPr lang="de-DE" sz="2400" dirty="0" smtClean="0"/>
            </a:br>
            <a:r>
              <a:rPr lang="de-DE" sz="2400" dirty="0" smtClean="0">
                <a:sym typeface="Wingdings" panose="05000000000000000000" pitchFamily="2" charset="2"/>
              </a:rPr>
              <a:t> führen </a:t>
            </a:r>
            <a:r>
              <a:rPr lang="de-DE" sz="2400" dirty="0" smtClean="0"/>
              <a:t>zu </a:t>
            </a:r>
            <a:r>
              <a:rPr lang="de-DE" sz="2400" dirty="0"/>
              <a:t>wechselnden und irritierenden </a:t>
            </a:r>
            <a:r>
              <a:rPr lang="de-DE" sz="2400" dirty="0" smtClean="0"/>
              <a:t>Kontrastverhältnissen</a:t>
            </a:r>
          </a:p>
          <a:p>
            <a:pPr>
              <a:lnSpc>
                <a:spcPct val="100000"/>
              </a:lnSpc>
              <a:spcAft>
                <a:spcPts val="200"/>
              </a:spcAft>
            </a:pPr>
            <a:r>
              <a:rPr lang="de-DE" sz="2400" dirty="0"/>
              <a:t>g</a:t>
            </a:r>
            <a:r>
              <a:rPr lang="de-DE" sz="2400" dirty="0" smtClean="0"/>
              <a:t>ute Bildauflösung</a:t>
            </a:r>
          </a:p>
        </p:txBody>
      </p:sp>
      <p:pic>
        <p:nvPicPr>
          <p:cNvPr id="5" name="Grafik 4" descr="Einige Studierende mit lächelnden Gesichtern sitzen auf dem Campus. Im Fokus des Bildes eine Studentin mit Sonnenbrille, die einen zusammengeklappten Langstock hält. Textblock oben: „Barrierefreiheit an der TU Dortmund“, daneben das Logo von DoBuS. "/>
          <p:cNvPicPr>
            <a:picLocks noChangeAspect="1"/>
          </p:cNvPicPr>
          <p:nvPr/>
        </p:nvPicPr>
        <p:blipFill>
          <a:blip r:embed="rId3"/>
          <a:stretch>
            <a:fillRect/>
          </a:stretch>
        </p:blipFill>
        <p:spPr>
          <a:xfrm>
            <a:off x="5135871" y="4281946"/>
            <a:ext cx="4124970" cy="2029954"/>
          </a:xfrm>
          <a:prstGeom prst="rect">
            <a:avLst/>
          </a:prstGeom>
        </p:spPr>
      </p:pic>
      <p:pic>
        <p:nvPicPr>
          <p:cNvPr id="6" name="Grafik 5" descr="Foto von Auschnitt Oberkörper einer Person, die Block mit Stift und Mikrofon hält und auf dem Block schreibt.  Weiße Schrift über dem Bild: kleine Dachzeile &quot;Pressemitteilung&quot; (kaum lesbar), größere fette Überschrift &quot;Digital vernetzt im Studium: Neues Landesportalfür Studium und Lehre „ORCA.nrw“ geht an den Start&quot;, " title="Fotos mit Text"/>
          <p:cNvPicPr>
            <a:picLocks noChangeAspect="1"/>
          </p:cNvPicPr>
          <p:nvPr/>
        </p:nvPicPr>
        <p:blipFill rotWithShape="1">
          <a:blip r:embed="rId4"/>
          <a:srcRect l="50718"/>
          <a:stretch/>
        </p:blipFill>
        <p:spPr bwMode="auto">
          <a:xfrm>
            <a:off x="9485874" y="2146935"/>
            <a:ext cx="2293132" cy="4209415"/>
          </a:xfrm>
          <a:prstGeom prst="rect">
            <a:avLst/>
          </a:prstGeom>
        </p:spPr>
      </p:pic>
      <p:sp>
        <p:nvSpPr>
          <p:cNvPr id="7" name="Rechteck 6"/>
          <p:cNvSpPr/>
          <p:nvPr/>
        </p:nvSpPr>
        <p:spPr>
          <a:xfrm>
            <a:off x="838199" y="6378275"/>
            <a:ext cx="3879973" cy="307777"/>
          </a:xfrm>
          <a:prstGeom prst="rect">
            <a:avLst/>
          </a:prstGeom>
        </p:spPr>
        <p:txBody>
          <a:bodyPr wrap="none">
            <a:spAutoFit/>
          </a:bodyPr>
          <a:lstStyle/>
          <a:p>
            <a:r>
              <a:rPr lang="de-DE" sz="1400" dirty="0" smtClean="0">
                <a:solidFill>
                  <a:srgbClr val="003057"/>
                </a:solidFill>
              </a:rPr>
              <a:t>Bildquelle: (1) DoBuS, TU Dortmund; (2) ORCA.nrw</a:t>
            </a:r>
            <a:endParaRPr lang="de-DE" sz="1400" dirty="0">
              <a:solidFill>
                <a:srgbClr val="003057"/>
              </a:solidFill>
            </a:endParaRPr>
          </a:p>
        </p:txBody>
      </p:sp>
      <p:sp>
        <p:nvSpPr>
          <p:cNvPr id="4" name="Foliennummernplatzhalter 3"/>
          <p:cNvSpPr>
            <a:spLocks noGrp="1"/>
          </p:cNvSpPr>
          <p:nvPr>
            <p:ph type="sldNum" sz="quarter" idx="12"/>
          </p:nvPr>
        </p:nvSpPr>
        <p:spPr/>
        <p:txBody>
          <a:bodyPr/>
          <a:lstStyle/>
          <a:p>
            <a:fld id="{FB2375C0-7702-4EFE-AA9A-D259F46FFF45}" type="slidenum">
              <a:rPr lang="de-DE" smtClean="0"/>
              <a:t>24</a:t>
            </a:fld>
            <a:endParaRPr lang="de-DE"/>
          </a:p>
        </p:txBody>
      </p:sp>
    </p:spTree>
    <p:extLst>
      <p:ext uri="{BB962C8B-B14F-4D97-AF65-F5344CB8AC3E}">
        <p14:creationId xmlns:p14="http://schemas.microsoft.com/office/powerpoint/2010/main" val="1136351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nSpc>
                <a:spcPct val="100000"/>
              </a:lnSpc>
              <a:spcAft>
                <a:spcPts val="600"/>
              </a:spcAft>
            </a:pPr>
            <a:r>
              <a:rPr lang="de-DE" dirty="0"/>
              <a:t>Wie das richtige Kontrastverhältnis </a:t>
            </a:r>
            <a:r>
              <a:rPr lang="de-DE" dirty="0" smtClean="0"/>
              <a:t>ermitteln? </a:t>
            </a:r>
            <a:endParaRPr lang="de-DE" dirty="0"/>
          </a:p>
        </p:txBody>
      </p:sp>
      <p:sp>
        <p:nvSpPr>
          <p:cNvPr id="3" name="Inhaltsplatzhalter 2"/>
          <p:cNvSpPr>
            <a:spLocks noGrp="1"/>
          </p:cNvSpPr>
          <p:nvPr>
            <p:ph idx="1"/>
          </p:nvPr>
        </p:nvSpPr>
        <p:spPr>
          <a:xfrm>
            <a:off x="838199" y="1893358"/>
            <a:ext cx="10940807" cy="4351338"/>
          </a:xfrm>
        </p:spPr>
        <p:txBody>
          <a:bodyPr>
            <a:normAutofit/>
          </a:bodyPr>
          <a:lstStyle/>
          <a:p>
            <a:pPr marL="0" indent="0">
              <a:lnSpc>
                <a:spcPct val="100000"/>
              </a:lnSpc>
              <a:spcAft>
                <a:spcPts val="1200"/>
              </a:spcAft>
              <a:buNone/>
            </a:pPr>
            <a:r>
              <a:rPr lang="en-US" b="1" dirty="0" err="1">
                <a:solidFill>
                  <a:srgbClr val="AC145A"/>
                </a:solidFill>
              </a:rPr>
              <a:t>Colour</a:t>
            </a:r>
            <a:r>
              <a:rPr lang="en-US" b="1" dirty="0">
                <a:solidFill>
                  <a:srgbClr val="AC145A"/>
                </a:solidFill>
              </a:rPr>
              <a:t> Contrast Analyser (CCA)</a:t>
            </a:r>
          </a:p>
          <a:p>
            <a:pPr>
              <a:lnSpc>
                <a:spcPct val="100000"/>
              </a:lnSpc>
              <a:spcAft>
                <a:spcPts val="200"/>
              </a:spcAft>
            </a:pPr>
            <a:r>
              <a:rPr lang="de-DE" sz="2400" dirty="0" smtClean="0"/>
              <a:t>kostenloses </a:t>
            </a:r>
            <a:r>
              <a:rPr lang="de-DE" sz="2400" dirty="0"/>
              <a:t>Tool zur Farbkontrastprüfung</a:t>
            </a:r>
            <a:br>
              <a:rPr lang="de-DE" sz="2400" dirty="0"/>
            </a:br>
            <a:r>
              <a:rPr lang="de-DE" sz="2400" dirty="0"/>
              <a:t>für Windows und Mac </a:t>
            </a:r>
          </a:p>
          <a:p>
            <a:pPr>
              <a:lnSpc>
                <a:spcPct val="100000"/>
              </a:lnSpc>
              <a:spcAft>
                <a:spcPts val="200"/>
              </a:spcAft>
            </a:pPr>
            <a:r>
              <a:rPr lang="de-DE" sz="2400" dirty="0"/>
              <a:t>checkt Kontrastverhältnisse nach </a:t>
            </a:r>
            <a:br>
              <a:rPr lang="de-DE" sz="2400" dirty="0"/>
            </a:br>
            <a:r>
              <a:rPr lang="de-DE" sz="2400" dirty="0" smtClean="0"/>
              <a:t>WCAG-Standard</a:t>
            </a:r>
            <a:endParaRPr lang="de-DE" sz="2400" dirty="0"/>
          </a:p>
          <a:p>
            <a:pPr marL="0" indent="0">
              <a:lnSpc>
                <a:spcPct val="100000"/>
              </a:lnSpc>
              <a:buNone/>
            </a:pPr>
            <a:endParaRPr lang="de-DE" sz="2400" dirty="0"/>
          </a:p>
          <a:p>
            <a:pPr marL="0" indent="0">
              <a:lnSpc>
                <a:spcPct val="100000"/>
              </a:lnSpc>
              <a:buNone/>
            </a:pPr>
            <a:r>
              <a:rPr lang="en-US" sz="2400" dirty="0" err="1" smtClean="0"/>
              <a:t>Hier</a:t>
            </a:r>
            <a:r>
              <a:rPr lang="en-US" sz="2400" dirty="0" smtClean="0"/>
              <a:t> </a:t>
            </a:r>
            <a:r>
              <a:rPr lang="en-US" sz="2400" dirty="0" err="1" smtClean="0"/>
              <a:t>geht</a:t>
            </a:r>
            <a:r>
              <a:rPr lang="en-US" sz="2400" dirty="0" smtClean="0"/>
              <a:t> </a:t>
            </a:r>
            <a:r>
              <a:rPr lang="en-US" sz="2400" dirty="0" err="1" smtClean="0"/>
              <a:t>es</a:t>
            </a:r>
            <a:r>
              <a:rPr lang="en-US" sz="2400" dirty="0" smtClean="0"/>
              <a:t> </a:t>
            </a:r>
            <a:r>
              <a:rPr lang="en-US" sz="2400" dirty="0" err="1" smtClean="0"/>
              <a:t>zum</a:t>
            </a:r>
            <a:r>
              <a:rPr lang="en-US" sz="2400" dirty="0" smtClean="0"/>
              <a:t> </a:t>
            </a:r>
            <a:r>
              <a:rPr lang="en-US" sz="2400" dirty="0" smtClean="0">
                <a:hlinkClick r:id="rId3"/>
              </a:rPr>
              <a:t>Color Contrast Analyser</a:t>
            </a:r>
            <a:r>
              <a:rPr lang="en-US" sz="2400" dirty="0" smtClean="0"/>
              <a:t>.</a:t>
            </a:r>
            <a:endParaRPr lang="en-US" sz="2400" dirty="0"/>
          </a:p>
        </p:txBody>
      </p:sp>
      <p:pic>
        <p:nvPicPr>
          <p:cNvPr id="6" name="Grafik 5" descr="Screenshot der Benutzeroberflächer vom Color Contrast Analyser"/>
          <p:cNvPicPr>
            <a:picLocks noChangeAspect="1"/>
          </p:cNvPicPr>
          <p:nvPr/>
        </p:nvPicPr>
        <p:blipFill rotWithShape="1">
          <a:blip r:embed="rId4"/>
          <a:srcRect b="2378"/>
          <a:stretch/>
        </p:blipFill>
        <p:spPr>
          <a:xfrm>
            <a:off x="5787989" y="2744057"/>
            <a:ext cx="6404011" cy="3612293"/>
          </a:xfrm>
          <a:prstGeom prst="rect">
            <a:avLst/>
          </a:prstGeom>
        </p:spPr>
      </p:pic>
      <p:sp>
        <p:nvSpPr>
          <p:cNvPr id="7" name="Rechteck 6"/>
          <p:cNvSpPr/>
          <p:nvPr/>
        </p:nvSpPr>
        <p:spPr>
          <a:xfrm>
            <a:off x="838199" y="6378275"/>
            <a:ext cx="1553952" cy="307777"/>
          </a:xfrm>
          <a:prstGeom prst="rect">
            <a:avLst/>
          </a:prstGeom>
        </p:spPr>
        <p:txBody>
          <a:bodyPr wrap="none">
            <a:spAutoFit/>
          </a:bodyPr>
          <a:lstStyle/>
          <a:p>
            <a:r>
              <a:rPr lang="de-DE" sz="1400" dirty="0" smtClean="0">
                <a:solidFill>
                  <a:srgbClr val="003057"/>
                </a:solidFill>
              </a:rPr>
              <a:t>Bildquelle: </a:t>
            </a:r>
            <a:r>
              <a:rPr lang="de-DE" sz="1400" dirty="0" err="1" smtClean="0">
                <a:solidFill>
                  <a:srgbClr val="003057"/>
                </a:solidFill>
                <a:hlinkClick r:id="rId5"/>
              </a:rPr>
              <a:t>Vispero</a:t>
            </a:r>
            <a:endParaRPr lang="de-DE" sz="1400" dirty="0">
              <a:solidFill>
                <a:srgbClr val="003057"/>
              </a:solidFill>
            </a:endParaRPr>
          </a:p>
        </p:txBody>
      </p:sp>
      <p:sp>
        <p:nvSpPr>
          <p:cNvPr id="4" name="Foliennummernplatzhalter 3"/>
          <p:cNvSpPr>
            <a:spLocks noGrp="1"/>
          </p:cNvSpPr>
          <p:nvPr>
            <p:ph type="sldNum" sz="quarter" idx="12"/>
          </p:nvPr>
        </p:nvSpPr>
        <p:spPr/>
        <p:txBody>
          <a:bodyPr/>
          <a:lstStyle/>
          <a:p>
            <a:fld id="{FB2375C0-7702-4EFE-AA9A-D259F46FFF45}" type="slidenum">
              <a:rPr lang="de-DE" smtClean="0"/>
              <a:t>25</a:t>
            </a:fld>
            <a:endParaRPr lang="de-DE"/>
          </a:p>
        </p:txBody>
      </p:sp>
    </p:spTree>
    <p:extLst>
      <p:ext uri="{BB962C8B-B14F-4D97-AF65-F5344CB8AC3E}">
        <p14:creationId xmlns:p14="http://schemas.microsoft.com/office/powerpoint/2010/main" val="2508348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Umgang mit </a:t>
            </a:r>
            <a:br>
              <a:rPr lang="de-DE" dirty="0" smtClean="0"/>
            </a:br>
            <a:r>
              <a:rPr lang="de-DE" dirty="0" smtClean="0"/>
              <a:t>visuellen Darstellungen</a:t>
            </a:r>
            <a:endParaRPr lang="de-DE" dirty="0"/>
          </a:p>
        </p:txBody>
      </p:sp>
      <p:sp>
        <p:nvSpPr>
          <p:cNvPr id="3" name="Text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004252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Wahrnehmung </a:t>
            </a:r>
            <a:r>
              <a:rPr lang="de-DE" dirty="0"/>
              <a:t>von </a:t>
            </a:r>
            <a:r>
              <a:rPr lang="de-DE" dirty="0" smtClean="0"/>
              <a:t>Bildern/Grafiken</a:t>
            </a:r>
            <a:endParaRPr lang="de-DE" dirty="0"/>
          </a:p>
        </p:txBody>
      </p:sp>
      <p:sp>
        <p:nvSpPr>
          <p:cNvPr id="3" name="Inhaltsplatzhalter 2"/>
          <p:cNvSpPr>
            <a:spLocks noGrp="1"/>
          </p:cNvSpPr>
          <p:nvPr>
            <p:ph idx="1"/>
          </p:nvPr>
        </p:nvSpPr>
        <p:spPr/>
        <p:txBody>
          <a:bodyPr/>
          <a:lstStyle/>
          <a:p>
            <a:pPr marL="0" indent="0">
              <a:spcAft>
                <a:spcPts val="1200"/>
              </a:spcAft>
              <a:buNone/>
            </a:pPr>
            <a:r>
              <a:rPr lang="de-DE" b="1" dirty="0" smtClean="0">
                <a:solidFill>
                  <a:srgbClr val="AC145A"/>
                </a:solidFill>
              </a:rPr>
              <a:t> Umgang mit visuellen Darstellungen</a:t>
            </a:r>
          </a:p>
          <a:p>
            <a:pPr>
              <a:spcAft>
                <a:spcPts val="600"/>
              </a:spcAft>
            </a:pPr>
            <a:r>
              <a:rPr lang="de-DE" sz="2400" dirty="0" smtClean="0"/>
              <a:t>erkennbare Motive und eindeutige Bildaussagen</a:t>
            </a:r>
          </a:p>
          <a:p>
            <a:pPr lvl="1">
              <a:spcAft>
                <a:spcPts val="200"/>
              </a:spcAft>
            </a:pPr>
            <a:r>
              <a:rPr lang="de-DE" sz="2000" dirty="0" smtClean="0">
                <a:solidFill>
                  <a:srgbClr val="003057"/>
                </a:solidFill>
              </a:rPr>
              <a:t>Einsatz </a:t>
            </a:r>
            <a:r>
              <a:rPr lang="de-DE" sz="2000" dirty="0">
                <a:solidFill>
                  <a:srgbClr val="003057"/>
                </a:solidFill>
              </a:rPr>
              <a:t>von </a:t>
            </a:r>
            <a:r>
              <a:rPr lang="de-DE" sz="2000" dirty="0" smtClean="0">
                <a:solidFill>
                  <a:srgbClr val="003057"/>
                </a:solidFill>
              </a:rPr>
              <a:t>Icons/Piktogrammen, wenn er die </a:t>
            </a:r>
            <a:r>
              <a:rPr lang="de-DE" sz="2000" dirty="0">
                <a:solidFill>
                  <a:srgbClr val="003057"/>
                </a:solidFill>
              </a:rPr>
              <a:t>Kommunikation </a:t>
            </a:r>
            <a:r>
              <a:rPr lang="de-DE" sz="2000" dirty="0" smtClean="0">
                <a:solidFill>
                  <a:srgbClr val="003057"/>
                </a:solidFill>
              </a:rPr>
              <a:t>unterstützt</a:t>
            </a:r>
            <a:endParaRPr lang="de-DE" sz="2000" dirty="0">
              <a:solidFill>
                <a:srgbClr val="003057"/>
              </a:solidFill>
            </a:endParaRPr>
          </a:p>
          <a:p>
            <a:pPr lvl="1">
              <a:spcAft>
                <a:spcPts val="200"/>
              </a:spcAft>
            </a:pPr>
            <a:r>
              <a:rPr lang="de-DE" sz="2000" dirty="0" smtClean="0">
                <a:solidFill>
                  <a:srgbClr val="003057"/>
                </a:solidFill>
              </a:rPr>
              <a:t>flächige </a:t>
            </a:r>
            <a:r>
              <a:rPr lang="de-DE" sz="2000" dirty="0">
                <a:solidFill>
                  <a:srgbClr val="003057"/>
                </a:solidFill>
              </a:rPr>
              <a:t>Umsetzungen von Icons </a:t>
            </a:r>
            <a:r>
              <a:rPr lang="de-DE" sz="2000" dirty="0" smtClean="0">
                <a:solidFill>
                  <a:srgbClr val="003057"/>
                </a:solidFill>
              </a:rPr>
              <a:t>leichter </a:t>
            </a:r>
            <a:r>
              <a:rPr lang="de-DE" sz="2000" dirty="0">
                <a:solidFill>
                  <a:srgbClr val="003057"/>
                </a:solidFill>
              </a:rPr>
              <a:t>erkennbar </a:t>
            </a:r>
            <a:r>
              <a:rPr lang="de-DE" sz="2000" dirty="0" smtClean="0">
                <a:solidFill>
                  <a:srgbClr val="003057"/>
                </a:solidFill>
              </a:rPr>
              <a:t>als lineare</a:t>
            </a:r>
            <a:endParaRPr lang="de-DE" dirty="0"/>
          </a:p>
          <a:p>
            <a:pPr>
              <a:spcAft>
                <a:spcPts val="200"/>
              </a:spcAft>
            </a:pPr>
            <a:r>
              <a:rPr lang="de-DE" sz="2400" dirty="0" smtClean="0"/>
              <a:t>ruhige </a:t>
            </a:r>
            <a:r>
              <a:rPr lang="de-DE" sz="2400" dirty="0"/>
              <a:t>Hintergründe und deutliche </a:t>
            </a:r>
            <a:r>
              <a:rPr lang="de-DE" sz="2400" dirty="0" smtClean="0"/>
              <a:t>Kontraste</a:t>
            </a:r>
          </a:p>
          <a:p>
            <a:pPr>
              <a:spcAft>
                <a:spcPts val="200"/>
              </a:spcAft>
            </a:pPr>
            <a:r>
              <a:rPr lang="de-DE" sz="2400" dirty="0" smtClean="0"/>
              <a:t>ausreichende </a:t>
            </a:r>
            <a:r>
              <a:rPr lang="de-DE" sz="2400" dirty="0"/>
              <a:t>Abstände von Abbildungen zum </a:t>
            </a:r>
            <a:r>
              <a:rPr lang="de-DE" sz="2400" dirty="0" smtClean="0"/>
              <a:t>Text</a:t>
            </a:r>
            <a:endParaRPr lang="de-DE" sz="2400" dirty="0"/>
          </a:p>
          <a:p>
            <a:r>
              <a:rPr lang="de-DE" sz="2400" dirty="0" smtClean="0"/>
              <a:t>Bilder </a:t>
            </a:r>
            <a:r>
              <a:rPr lang="de-DE" sz="2400" dirty="0"/>
              <a:t>und Grafiken mit </a:t>
            </a:r>
            <a:r>
              <a:rPr lang="de-DE" sz="2400" dirty="0" smtClean="0"/>
              <a:t>Alternativtexte</a:t>
            </a:r>
            <a:r>
              <a:rPr lang="de-DE" sz="2400" dirty="0"/>
              <a:t>n</a:t>
            </a:r>
            <a:r>
              <a:rPr lang="de-DE" sz="2400" dirty="0" smtClean="0"/>
              <a:t> </a:t>
            </a:r>
            <a:r>
              <a:rPr lang="de-DE" sz="2400" dirty="0"/>
              <a:t>versehen</a:t>
            </a:r>
          </a:p>
        </p:txBody>
      </p:sp>
      <p:pic>
        <p:nvPicPr>
          <p:cNvPr id="6" name="Grafik 5" descr="Bildmarke als Kontur: hochformatiges Rechteck mit 2 spitzen und 2 abgerundeten Ecken, die sich diagonal gegenüberliegenden Ecken gleichen sich jeweils. In der Mitte ein Hashtag-Zeiche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2836" y="1802864"/>
            <a:ext cx="1354909" cy="1620000"/>
          </a:xfrm>
          <a:prstGeom prst="rect">
            <a:avLst/>
          </a:prstGeom>
        </p:spPr>
      </p:pic>
      <p:sp>
        <p:nvSpPr>
          <p:cNvPr id="11" name="Rechteck 10"/>
          <p:cNvSpPr/>
          <p:nvPr/>
        </p:nvSpPr>
        <p:spPr>
          <a:xfrm>
            <a:off x="9673534" y="3530294"/>
            <a:ext cx="1353512" cy="523220"/>
          </a:xfrm>
          <a:prstGeom prst="rect">
            <a:avLst/>
          </a:prstGeom>
        </p:spPr>
        <p:txBody>
          <a:bodyPr wrap="none">
            <a:spAutoFit/>
          </a:bodyPr>
          <a:lstStyle/>
          <a:p>
            <a:r>
              <a:rPr lang="de-DE" sz="1400" dirty="0" smtClean="0">
                <a:solidFill>
                  <a:srgbClr val="003057"/>
                </a:solidFill>
              </a:rPr>
              <a:t>Logo mit Kontur</a:t>
            </a:r>
            <a:endParaRPr lang="de-DE" sz="1400" dirty="0"/>
          </a:p>
          <a:p>
            <a:endParaRPr lang="de-DE" sz="1400" dirty="0">
              <a:solidFill>
                <a:srgbClr val="003057"/>
              </a:solidFill>
            </a:endParaRPr>
          </a:p>
        </p:txBody>
      </p:sp>
      <p:pic>
        <p:nvPicPr>
          <p:cNvPr id="5" name="Grafik 4" descr="Bildmarke als Fläche: hochformatiges Rechteck mit 2 spitzen und 2 abgerundeten Ecken, die sich diagonal gegenüberliegenden Ecken gleichen sich jeweils. In der Mitte ein Hashtag-Zeichen, das weiß ausgespart ist.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2836" y="4260683"/>
            <a:ext cx="1354909" cy="1620000"/>
          </a:xfrm>
          <a:prstGeom prst="rect">
            <a:avLst/>
          </a:prstGeom>
        </p:spPr>
      </p:pic>
      <p:sp>
        <p:nvSpPr>
          <p:cNvPr id="9" name="Rechteck 8"/>
          <p:cNvSpPr/>
          <p:nvPr/>
        </p:nvSpPr>
        <p:spPr>
          <a:xfrm>
            <a:off x="9686294" y="5988113"/>
            <a:ext cx="1327992" cy="523220"/>
          </a:xfrm>
          <a:prstGeom prst="rect">
            <a:avLst/>
          </a:prstGeom>
        </p:spPr>
        <p:txBody>
          <a:bodyPr wrap="none">
            <a:spAutoFit/>
          </a:bodyPr>
          <a:lstStyle/>
          <a:p>
            <a:r>
              <a:rPr lang="de-DE" sz="1400" dirty="0" smtClean="0">
                <a:solidFill>
                  <a:srgbClr val="003057"/>
                </a:solidFill>
              </a:rPr>
              <a:t>Logo mit Fläche</a:t>
            </a:r>
            <a:endParaRPr lang="de-DE" sz="1400" dirty="0"/>
          </a:p>
          <a:p>
            <a:endParaRPr lang="de-DE" sz="1400" dirty="0">
              <a:solidFill>
                <a:srgbClr val="003057"/>
              </a:solidFill>
            </a:endParaRPr>
          </a:p>
        </p:txBody>
      </p:sp>
      <p:sp>
        <p:nvSpPr>
          <p:cNvPr id="4" name="Foliennummernplatzhalter 3"/>
          <p:cNvSpPr>
            <a:spLocks noGrp="1"/>
          </p:cNvSpPr>
          <p:nvPr>
            <p:ph type="sldNum" sz="quarter" idx="12"/>
          </p:nvPr>
        </p:nvSpPr>
        <p:spPr/>
        <p:txBody>
          <a:bodyPr/>
          <a:lstStyle/>
          <a:p>
            <a:fld id="{FB2375C0-7702-4EFE-AA9A-D259F46FFF45}" type="slidenum">
              <a:rPr lang="de-DE" smtClean="0"/>
              <a:t>27</a:t>
            </a:fld>
            <a:endParaRPr lang="de-DE"/>
          </a:p>
        </p:txBody>
      </p:sp>
    </p:spTree>
    <p:extLst>
      <p:ext uri="{BB962C8B-B14F-4D97-AF65-F5344CB8AC3E}">
        <p14:creationId xmlns:p14="http://schemas.microsoft.com/office/powerpoint/2010/main" val="111348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Diversitätssensible Bildgestaltung</a:t>
            </a:r>
            <a:endParaRPr lang="de-DE" dirty="0"/>
          </a:p>
        </p:txBody>
      </p:sp>
      <p:sp>
        <p:nvSpPr>
          <p:cNvPr id="3" name="Inhaltsplatzhalter 2"/>
          <p:cNvSpPr>
            <a:spLocks noGrp="1"/>
          </p:cNvSpPr>
          <p:nvPr>
            <p:ph idx="1"/>
          </p:nvPr>
        </p:nvSpPr>
        <p:spPr/>
        <p:txBody>
          <a:bodyPr>
            <a:normAutofit/>
          </a:bodyPr>
          <a:lstStyle/>
          <a:p>
            <a:pPr marL="0" indent="0">
              <a:lnSpc>
                <a:spcPct val="108000"/>
              </a:lnSpc>
              <a:spcBef>
                <a:spcPts val="0"/>
              </a:spcBef>
              <a:buNone/>
            </a:pPr>
            <a:r>
              <a:rPr lang="de-DE" b="1" dirty="0" smtClean="0">
                <a:solidFill>
                  <a:srgbClr val="AC145A"/>
                </a:solidFill>
              </a:rPr>
              <a:t>Wir wollen:</a:t>
            </a:r>
          </a:p>
          <a:p>
            <a:pPr marL="0" indent="0">
              <a:lnSpc>
                <a:spcPct val="108000"/>
              </a:lnSpc>
              <a:spcBef>
                <a:spcPts val="0"/>
              </a:spcBef>
              <a:spcAft>
                <a:spcPts val="1200"/>
              </a:spcAft>
              <a:buNone/>
            </a:pPr>
            <a:r>
              <a:rPr lang="de-DE" b="1" dirty="0" smtClean="0">
                <a:solidFill>
                  <a:srgbClr val="AC145A"/>
                </a:solidFill>
              </a:rPr>
              <a:t>Diversität abbilden, ohne Stereotype zu reproduzieren</a:t>
            </a:r>
          </a:p>
          <a:p>
            <a:pPr>
              <a:lnSpc>
                <a:spcPct val="108000"/>
              </a:lnSpc>
              <a:spcBef>
                <a:spcPts val="0"/>
              </a:spcBef>
              <a:spcAft>
                <a:spcPts val="600"/>
              </a:spcAft>
            </a:pPr>
            <a:r>
              <a:rPr lang="de-DE" sz="2400" dirty="0" smtClean="0"/>
              <a:t>Rollstuhlfahrer*in ist nicht </a:t>
            </a:r>
          </a:p>
          <a:p>
            <a:pPr lvl="1">
              <a:lnSpc>
                <a:spcPct val="108000"/>
              </a:lnSpc>
              <a:spcBef>
                <a:spcPts val="0"/>
              </a:spcBef>
              <a:spcAft>
                <a:spcPts val="600"/>
              </a:spcAft>
            </a:pPr>
            <a:r>
              <a:rPr lang="de-DE" sz="2000" dirty="0" smtClean="0">
                <a:solidFill>
                  <a:srgbClr val="003057"/>
                </a:solidFill>
              </a:rPr>
              <a:t>„an den Rollstuhl gefesselt“</a:t>
            </a:r>
          </a:p>
          <a:p>
            <a:pPr lvl="1">
              <a:lnSpc>
                <a:spcPct val="108000"/>
              </a:lnSpc>
              <a:spcBef>
                <a:spcPts val="0"/>
              </a:spcBef>
              <a:spcAft>
                <a:spcPts val="600"/>
              </a:spcAft>
            </a:pPr>
            <a:r>
              <a:rPr lang="de-DE" sz="2000" dirty="0">
                <a:solidFill>
                  <a:srgbClr val="003057"/>
                </a:solidFill>
              </a:rPr>
              <a:t>hilflos, sondern </a:t>
            </a:r>
            <a:r>
              <a:rPr lang="de-DE" sz="2000" dirty="0" smtClean="0">
                <a:solidFill>
                  <a:srgbClr val="003057"/>
                </a:solidFill>
              </a:rPr>
              <a:t>selbstbestimmt</a:t>
            </a:r>
          </a:p>
          <a:p>
            <a:pPr lvl="1">
              <a:lnSpc>
                <a:spcPct val="108000"/>
              </a:lnSpc>
              <a:spcBef>
                <a:spcPts val="0"/>
              </a:spcBef>
              <a:spcAft>
                <a:spcPts val="1200"/>
              </a:spcAft>
            </a:pPr>
            <a:r>
              <a:rPr lang="de-DE" sz="2000" dirty="0">
                <a:solidFill>
                  <a:srgbClr val="003057"/>
                </a:solidFill>
              </a:rPr>
              <a:t>nicht starr, sondern </a:t>
            </a:r>
            <a:r>
              <a:rPr lang="de-DE" sz="2000" dirty="0" smtClean="0">
                <a:solidFill>
                  <a:srgbClr val="003057"/>
                </a:solidFill>
              </a:rPr>
              <a:t>in Bewegung</a:t>
            </a:r>
          </a:p>
          <a:p>
            <a:pPr>
              <a:lnSpc>
                <a:spcPct val="108000"/>
              </a:lnSpc>
              <a:spcBef>
                <a:spcPts val="0"/>
              </a:spcBef>
              <a:spcAft>
                <a:spcPts val="600"/>
              </a:spcAft>
            </a:pPr>
            <a:r>
              <a:rPr lang="de-DE" sz="2400" dirty="0" smtClean="0"/>
              <a:t>Rollstuhl schränkt nicht ein, sondern ermöglicht </a:t>
            </a:r>
            <a:br>
              <a:rPr lang="de-DE" sz="2400" dirty="0" smtClean="0"/>
            </a:br>
            <a:r>
              <a:rPr lang="de-DE" sz="2400" dirty="0" smtClean="0"/>
              <a:t>Mobilität und Flexibilität</a:t>
            </a:r>
          </a:p>
        </p:txBody>
      </p:sp>
      <p:pic>
        <p:nvPicPr>
          <p:cNvPr id="12" name="Grafik 11" descr="Piktogramm 1: Mensch im Rollstuhl im Seitenprofil, aufrecht sitzend, Arme nach vorn angewinkelt"/>
          <p:cNvPicPr>
            <a:picLocks noChangeAspect="1"/>
          </p:cNvPicPr>
          <p:nvPr/>
        </p:nvPicPr>
        <p:blipFill>
          <a:blip r:embed="rId3"/>
          <a:stretch>
            <a:fillRect/>
          </a:stretch>
        </p:blipFill>
        <p:spPr>
          <a:xfrm>
            <a:off x="9690661" y="1949797"/>
            <a:ext cx="1647122" cy="1656256"/>
          </a:xfrm>
          <a:prstGeom prst="rect">
            <a:avLst/>
          </a:prstGeom>
        </p:spPr>
      </p:pic>
      <p:sp>
        <p:nvSpPr>
          <p:cNvPr id="13" name="Rechteck 12"/>
          <p:cNvSpPr/>
          <p:nvPr/>
        </p:nvSpPr>
        <p:spPr>
          <a:xfrm>
            <a:off x="10254247" y="3834131"/>
            <a:ext cx="519951" cy="461665"/>
          </a:xfrm>
          <a:prstGeom prst="rect">
            <a:avLst/>
          </a:prstGeom>
        </p:spPr>
        <p:txBody>
          <a:bodyPr wrap="none">
            <a:spAutoFit/>
          </a:bodyPr>
          <a:lstStyle/>
          <a:p>
            <a:r>
              <a:rPr lang="de-DE" sz="2400" dirty="0" smtClean="0">
                <a:solidFill>
                  <a:srgbClr val="003057"/>
                </a:solidFill>
              </a:rPr>
              <a:t>vs.</a:t>
            </a:r>
            <a:endParaRPr lang="de-DE" sz="2400" dirty="0">
              <a:solidFill>
                <a:srgbClr val="003057"/>
              </a:solidFill>
            </a:endParaRPr>
          </a:p>
        </p:txBody>
      </p:sp>
      <p:pic>
        <p:nvPicPr>
          <p:cNvPr id="10" name="Grafik 9" descr="Piktogramm 2: Mensch im Rollstuhl im Seitenprofil, Oberkörper leicht nach vorn gebeugt, die Arme nach hinten angewickel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5196" y="4523874"/>
            <a:ext cx="1658053" cy="1653089"/>
          </a:xfrm>
          <a:prstGeom prst="rect">
            <a:avLst/>
          </a:prstGeom>
        </p:spPr>
      </p:pic>
      <p:sp>
        <p:nvSpPr>
          <p:cNvPr id="11" name="Rechteck 10"/>
          <p:cNvSpPr/>
          <p:nvPr/>
        </p:nvSpPr>
        <p:spPr>
          <a:xfrm>
            <a:off x="838199" y="6378275"/>
            <a:ext cx="4744056" cy="307777"/>
          </a:xfrm>
          <a:prstGeom prst="rect">
            <a:avLst/>
          </a:prstGeom>
        </p:spPr>
        <p:txBody>
          <a:bodyPr wrap="none">
            <a:spAutoFit/>
          </a:bodyPr>
          <a:lstStyle/>
          <a:p>
            <a:r>
              <a:rPr lang="de-DE" sz="1400" dirty="0" smtClean="0">
                <a:solidFill>
                  <a:srgbClr val="003057"/>
                </a:solidFill>
              </a:rPr>
              <a:t>Bildquelle: </a:t>
            </a:r>
            <a:r>
              <a:rPr lang="de-DE" sz="1400" dirty="0" smtClean="0">
                <a:solidFill>
                  <a:srgbClr val="003057"/>
                </a:solidFill>
                <a:hlinkClick r:id="rId5"/>
              </a:rPr>
              <a:t>Zeit-Artikel: Ein Piktogramm wird dynamisch (2014)</a:t>
            </a:r>
            <a:endParaRPr lang="de-DE" sz="1400" dirty="0">
              <a:solidFill>
                <a:srgbClr val="003057"/>
              </a:solidFill>
            </a:endParaRPr>
          </a:p>
        </p:txBody>
      </p:sp>
      <p:sp>
        <p:nvSpPr>
          <p:cNvPr id="4" name="Foliennummernplatzhalter 3"/>
          <p:cNvSpPr>
            <a:spLocks noGrp="1"/>
          </p:cNvSpPr>
          <p:nvPr>
            <p:ph type="sldNum" sz="quarter" idx="12"/>
          </p:nvPr>
        </p:nvSpPr>
        <p:spPr/>
        <p:txBody>
          <a:bodyPr/>
          <a:lstStyle/>
          <a:p>
            <a:fld id="{FB2375C0-7702-4EFE-AA9A-D259F46FFF45}" type="slidenum">
              <a:rPr lang="de-DE" smtClean="0"/>
              <a:t>28</a:t>
            </a:fld>
            <a:endParaRPr lang="de-DE"/>
          </a:p>
        </p:txBody>
      </p:sp>
    </p:spTree>
    <p:extLst>
      <p:ext uri="{BB962C8B-B14F-4D97-AF65-F5344CB8AC3E}">
        <p14:creationId xmlns:p14="http://schemas.microsoft.com/office/powerpoint/2010/main" val="1240082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Authentisch: ja oder nein?</a:t>
            </a:r>
          </a:p>
        </p:txBody>
      </p:sp>
      <p:sp>
        <p:nvSpPr>
          <p:cNvPr id="3" name="Inhaltsplatzhalter 2"/>
          <p:cNvSpPr>
            <a:spLocks noGrp="1"/>
          </p:cNvSpPr>
          <p:nvPr>
            <p:ph sz="half" idx="1"/>
          </p:nvPr>
        </p:nvSpPr>
        <p:spPr/>
        <p:txBody>
          <a:bodyPr/>
          <a:lstStyle/>
          <a:p>
            <a:pPr marL="0" indent="0">
              <a:lnSpc>
                <a:spcPct val="108000"/>
              </a:lnSpc>
              <a:spcBef>
                <a:spcPts val="0"/>
              </a:spcBef>
              <a:spcAft>
                <a:spcPts val="1200"/>
              </a:spcAft>
              <a:buNone/>
            </a:pPr>
            <a:r>
              <a:rPr lang="de-DE" b="1" dirty="0" smtClean="0">
                <a:solidFill>
                  <a:srgbClr val="AC145A"/>
                </a:solidFill>
              </a:rPr>
              <a:t>Lasst uns gemeinsam überlegen:</a:t>
            </a:r>
          </a:p>
          <a:p>
            <a:pPr>
              <a:lnSpc>
                <a:spcPct val="108000"/>
              </a:lnSpc>
              <a:spcBef>
                <a:spcPts val="0"/>
              </a:spcBef>
              <a:spcAft>
                <a:spcPts val="600"/>
              </a:spcAft>
            </a:pPr>
            <a:r>
              <a:rPr lang="de-DE" sz="2400" dirty="0" smtClean="0"/>
              <a:t>Welchen Eindruck erweckt das Bild?</a:t>
            </a:r>
          </a:p>
          <a:p>
            <a:pPr>
              <a:lnSpc>
                <a:spcPct val="108000"/>
              </a:lnSpc>
              <a:spcBef>
                <a:spcPts val="0"/>
              </a:spcBef>
            </a:pPr>
            <a:r>
              <a:rPr lang="de-DE" sz="2400" dirty="0" smtClean="0"/>
              <a:t>Würdet ihr es auf eurer Webseite verwenden?</a:t>
            </a:r>
            <a:endParaRPr lang="de-DE" sz="2400" dirty="0"/>
          </a:p>
        </p:txBody>
      </p:sp>
      <p:pic>
        <p:nvPicPr>
          <p:cNvPr id="6" name="Bildplatzhalter 5" descr="Foto: Drei Personen schauen auf einem Laptop an einem Tisch in einem modernen Gebäude mit großen Fenstern. Eine Person sitzt im Rollstuhl und tippt auf der Tastatur, während die beiden anderen daneben stehen und sich zum Bildschirm runterbeugen."/>
          <p:cNvPicPr>
            <a:picLocks noGrp="1" noChangeAspect="1"/>
          </p:cNvPicPr>
          <p:nvPr>
            <p:ph type="pic" idx="13"/>
          </p:nvPr>
        </p:nvPicPr>
        <p:blipFill>
          <a:blip r:embed="rId2">
            <a:extLst>
              <a:ext uri="{28A0092B-C50C-407E-A947-70E740481C1C}">
                <a14:useLocalDpi xmlns:a14="http://schemas.microsoft.com/office/drawing/2010/main" val="0"/>
              </a:ext>
            </a:extLst>
          </a:blip>
          <a:srcRect l="7124" r="7124"/>
          <a:stretch>
            <a:fillRect/>
          </a:stretch>
        </p:blipFill>
        <p:spPr/>
      </p:pic>
      <p:sp>
        <p:nvSpPr>
          <p:cNvPr id="7" name="Rechteck 6"/>
          <p:cNvSpPr/>
          <p:nvPr/>
        </p:nvSpPr>
        <p:spPr>
          <a:xfrm>
            <a:off x="838199" y="6378275"/>
            <a:ext cx="2430281" cy="307777"/>
          </a:xfrm>
          <a:prstGeom prst="rect">
            <a:avLst/>
          </a:prstGeom>
        </p:spPr>
        <p:txBody>
          <a:bodyPr wrap="none">
            <a:spAutoFit/>
          </a:bodyPr>
          <a:lstStyle/>
          <a:p>
            <a:r>
              <a:rPr lang="de-DE" sz="1400" dirty="0" smtClean="0">
                <a:solidFill>
                  <a:srgbClr val="003057"/>
                </a:solidFill>
              </a:rPr>
              <a:t>Bildquelle: </a:t>
            </a:r>
            <a:r>
              <a:rPr lang="de-DE" sz="1400" dirty="0" smtClean="0">
                <a:solidFill>
                  <a:srgbClr val="003057"/>
                </a:solidFill>
                <a:hlinkClick r:id="rId3"/>
              </a:rPr>
              <a:t>Halfpoint auf iStock</a:t>
            </a:r>
            <a:endParaRPr lang="de-DE" sz="1400" dirty="0">
              <a:solidFill>
                <a:srgbClr val="003057"/>
              </a:solidFill>
            </a:endParaRPr>
          </a:p>
        </p:txBody>
      </p:sp>
      <p:sp>
        <p:nvSpPr>
          <p:cNvPr id="5" name="Foliennummernplatzhalter 4"/>
          <p:cNvSpPr>
            <a:spLocks noGrp="1"/>
          </p:cNvSpPr>
          <p:nvPr>
            <p:ph type="sldNum" sz="quarter" idx="12"/>
          </p:nvPr>
        </p:nvSpPr>
        <p:spPr/>
        <p:txBody>
          <a:bodyPr/>
          <a:lstStyle/>
          <a:p>
            <a:fld id="{FB2375C0-7702-4EFE-AA9A-D259F46FFF45}" type="slidenum">
              <a:rPr lang="de-DE" smtClean="0"/>
              <a:t>29</a:t>
            </a:fld>
            <a:endParaRPr lang="de-DE"/>
          </a:p>
        </p:txBody>
      </p:sp>
    </p:spTree>
    <p:extLst>
      <p:ext uri="{BB962C8B-B14F-4D97-AF65-F5344CB8AC3E}">
        <p14:creationId xmlns:p14="http://schemas.microsoft.com/office/powerpoint/2010/main" val="1218902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Tipps zur </a:t>
            </a:r>
            <a:r>
              <a:rPr lang="de-DE" dirty="0" smtClean="0"/>
              <a:t>Kommunikation in Zoom</a:t>
            </a:r>
            <a:endParaRPr lang="de-DE" dirty="0"/>
          </a:p>
        </p:txBody>
      </p:sp>
      <p:sp>
        <p:nvSpPr>
          <p:cNvPr id="3" name="Inhaltsplatzhalter 2"/>
          <p:cNvSpPr>
            <a:spLocks noGrp="1"/>
          </p:cNvSpPr>
          <p:nvPr>
            <p:ph idx="1"/>
          </p:nvPr>
        </p:nvSpPr>
        <p:spPr>
          <a:xfrm>
            <a:off x="838199" y="1814608"/>
            <a:ext cx="10940807" cy="4351338"/>
          </a:xfrm>
        </p:spPr>
        <p:txBody>
          <a:bodyPr>
            <a:normAutofit/>
          </a:bodyPr>
          <a:lstStyle/>
          <a:p>
            <a:r>
              <a:rPr lang="de-DE" dirty="0" smtClean="0"/>
              <a:t>Mikro gerne zur </a:t>
            </a:r>
            <a:r>
              <a:rPr lang="de-DE" dirty="0"/>
              <a:t>Vermeidung von Hintergrundgeräuschen </a:t>
            </a:r>
            <a:r>
              <a:rPr lang="de-DE" dirty="0" smtClean="0"/>
              <a:t>ausschalten. </a:t>
            </a:r>
            <a:endParaRPr lang="de-DE" dirty="0"/>
          </a:p>
          <a:p>
            <a:r>
              <a:rPr lang="de-DE" dirty="0"/>
              <a:t>Nach dem Input ist Zeit für Fragen und </a:t>
            </a:r>
            <a:r>
              <a:rPr lang="de-DE" dirty="0" smtClean="0"/>
              <a:t>Diskussion.</a:t>
            </a:r>
            <a:endParaRPr lang="de-DE" dirty="0"/>
          </a:p>
          <a:p>
            <a:r>
              <a:rPr lang="de-DE" dirty="0" smtClean="0"/>
              <a:t>Bei </a:t>
            </a:r>
            <a:r>
              <a:rPr lang="de-DE" dirty="0"/>
              <a:t>Wortmeldungen </a:t>
            </a:r>
            <a:r>
              <a:rPr lang="de-DE" dirty="0" smtClean="0"/>
              <a:t>bitte </a:t>
            </a:r>
            <a:r>
              <a:rPr lang="de-DE" dirty="0"/>
              <a:t>die „Hand heben“ Funktion in Zoom </a:t>
            </a:r>
            <a:br>
              <a:rPr lang="de-DE" dirty="0"/>
            </a:br>
            <a:r>
              <a:rPr lang="de-DE" dirty="0"/>
              <a:t>(bei Windows: </a:t>
            </a:r>
            <a:r>
              <a:rPr lang="de-DE" dirty="0" err="1"/>
              <a:t>Alt+Y</a:t>
            </a:r>
            <a:r>
              <a:rPr lang="de-DE" dirty="0" smtClean="0"/>
              <a:t>) nutzen. </a:t>
            </a:r>
            <a:endParaRPr lang="de-DE" dirty="0"/>
          </a:p>
          <a:p>
            <a:r>
              <a:rPr lang="de-DE" dirty="0" smtClean="0"/>
              <a:t>Untertitel können bei </a:t>
            </a:r>
            <a:r>
              <a:rPr lang="de-DE" dirty="0"/>
              <a:t>Zoom </a:t>
            </a:r>
            <a:r>
              <a:rPr lang="de-DE" dirty="0" smtClean="0"/>
              <a:t>eingeschaltet werden.</a:t>
            </a:r>
            <a:endParaRPr lang="de-DE" dirty="0"/>
          </a:p>
        </p:txBody>
      </p:sp>
      <p:sp>
        <p:nvSpPr>
          <p:cNvPr id="5" name="Foliennummernplatzhalter 4"/>
          <p:cNvSpPr>
            <a:spLocks noGrp="1"/>
          </p:cNvSpPr>
          <p:nvPr>
            <p:ph type="sldNum" sz="quarter" idx="12"/>
          </p:nvPr>
        </p:nvSpPr>
        <p:spPr/>
        <p:txBody>
          <a:bodyPr/>
          <a:lstStyle/>
          <a:p>
            <a:fld id="{FB2375C0-7702-4EFE-AA9A-D259F46FFF45}" type="slidenum">
              <a:rPr lang="de-DE" smtClean="0"/>
              <a:t>3</a:t>
            </a:fld>
            <a:endParaRPr lang="de-DE"/>
          </a:p>
        </p:txBody>
      </p:sp>
    </p:spTree>
    <p:extLst>
      <p:ext uri="{BB962C8B-B14F-4D97-AF65-F5344CB8AC3E}">
        <p14:creationId xmlns:p14="http://schemas.microsoft.com/office/powerpoint/2010/main" val="132945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Das Problem mit Stockbildern</a:t>
            </a:r>
            <a:endParaRPr lang="de-DE" dirty="0"/>
          </a:p>
        </p:txBody>
      </p:sp>
      <p:sp>
        <p:nvSpPr>
          <p:cNvPr id="3" name="Inhaltsplatzhalter 2"/>
          <p:cNvSpPr>
            <a:spLocks noGrp="1"/>
          </p:cNvSpPr>
          <p:nvPr>
            <p:ph sz="half" idx="1"/>
          </p:nvPr>
        </p:nvSpPr>
        <p:spPr/>
        <p:txBody>
          <a:bodyPr/>
          <a:lstStyle/>
          <a:p>
            <a:pPr marL="0" indent="0">
              <a:lnSpc>
                <a:spcPct val="108000"/>
              </a:lnSpc>
              <a:spcBef>
                <a:spcPts val="0"/>
              </a:spcBef>
              <a:spcAft>
                <a:spcPts val="1200"/>
              </a:spcAft>
              <a:buNone/>
            </a:pPr>
            <a:r>
              <a:rPr lang="de-DE" b="1" dirty="0" smtClean="0">
                <a:solidFill>
                  <a:srgbClr val="AC145A"/>
                </a:solidFill>
              </a:rPr>
              <a:t>Vorherige Bildauswahl überdenken</a:t>
            </a:r>
          </a:p>
          <a:p>
            <a:pPr>
              <a:lnSpc>
                <a:spcPct val="108000"/>
              </a:lnSpc>
              <a:spcBef>
                <a:spcPts val="0"/>
              </a:spcBef>
              <a:spcAft>
                <a:spcPts val="600"/>
              </a:spcAft>
            </a:pPr>
            <a:r>
              <a:rPr lang="de-DE" sz="2400" dirty="0" smtClean="0"/>
              <a:t>oft Models, die selbst keine Behinderung haben</a:t>
            </a:r>
          </a:p>
          <a:p>
            <a:pPr defTabSz="625475">
              <a:lnSpc>
                <a:spcPct val="108000"/>
              </a:lnSpc>
              <a:spcBef>
                <a:spcPts val="0"/>
              </a:spcBef>
              <a:spcAft>
                <a:spcPts val="600"/>
              </a:spcAft>
            </a:pPr>
            <a:r>
              <a:rPr lang="de-DE" sz="2400" dirty="0"/>
              <a:t>k</a:t>
            </a:r>
            <a:r>
              <a:rPr lang="de-DE" sz="2400" dirty="0" smtClean="0"/>
              <a:t>eine authentische Darstellung</a:t>
            </a:r>
            <a:br>
              <a:rPr lang="de-DE" sz="2400" dirty="0" smtClean="0"/>
            </a:br>
            <a:r>
              <a:rPr lang="de-DE" sz="2400" dirty="0" smtClean="0">
                <a:sym typeface="Wingdings" panose="05000000000000000000" pitchFamily="2" charset="2"/>
              </a:rPr>
              <a:t> das k</a:t>
            </a:r>
            <a:r>
              <a:rPr lang="de-DE" sz="2400" dirty="0" smtClean="0"/>
              <a:t>ann sich auf Betroffene im 	Alltag auswirken</a:t>
            </a:r>
            <a:endParaRPr lang="de-DE" sz="2400" dirty="0"/>
          </a:p>
        </p:txBody>
      </p:sp>
      <p:pic>
        <p:nvPicPr>
          <p:cNvPr id="6" name="Bildplatzhalter 5" descr="Foto: Eine Frau sitzt an einem Tisch vor einem geöffneten Laptop. Neben ihr steht ein Mann, sie schauen sich an. Im Hintergrund läuft ein Mann entlang mit zwei Schnellheftern in den Händen. "/>
          <p:cNvPicPr>
            <a:picLocks noGrp="1" noChangeAspect="1"/>
          </p:cNvPicPr>
          <p:nvPr>
            <p:ph type="pic" idx="13"/>
          </p:nvPr>
        </p:nvPicPr>
        <p:blipFill>
          <a:blip r:embed="rId2">
            <a:extLst>
              <a:ext uri="{28A0092B-C50C-407E-A947-70E740481C1C}">
                <a14:useLocalDpi xmlns:a14="http://schemas.microsoft.com/office/drawing/2010/main" val="0"/>
              </a:ext>
            </a:extLst>
          </a:blip>
          <a:stretch>
            <a:fillRect/>
          </a:stretch>
        </p:blipFill>
        <p:spPr>
          <a:xfrm>
            <a:off x="6184215" y="2138185"/>
            <a:ext cx="5594791" cy="3726218"/>
          </a:xfrm>
        </p:spPr>
      </p:pic>
      <p:sp>
        <p:nvSpPr>
          <p:cNvPr id="7" name="Rechteck 6"/>
          <p:cNvSpPr/>
          <p:nvPr/>
        </p:nvSpPr>
        <p:spPr>
          <a:xfrm>
            <a:off x="838199" y="6378275"/>
            <a:ext cx="2430281" cy="307777"/>
          </a:xfrm>
          <a:prstGeom prst="rect">
            <a:avLst/>
          </a:prstGeom>
        </p:spPr>
        <p:txBody>
          <a:bodyPr wrap="none">
            <a:spAutoFit/>
          </a:bodyPr>
          <a:lstStyle/>
          <a:p>
            <a:r>
              <a:rPr lang="de-DE" sz="1400" dirty="0" smtClean="0">
                <a:solidFill>
                  <a:srgbClr val="003057"/>
                </a:solidFill>
              </a:rPr>
              <a:t>Bildquelle: </a:t>
            </a:r>
            <a:r>
              <a:rPr lang="de-DE" sz="1400" dirty="0" smtClean="0">
                <a:solidFill>
                  <a:srgbClr val="003057"/>
                </a:solidFill>
                <a:hlinkClick r:id="rId3"/>
              </a:rPr>
              <a:t>Halfpoint auf iStock</a:t>
            </a:r>
            <a:endParaRPr lang="de-DE" sz="1400" dirty="0">
              <a:solidFill>
                <a:srgbClr val="003057"/>
              </a:solidFill>
            </a:endParaRPr>
          </a:p>
        </p:txBody>
      </p:sp>
      <p:sp>
        <p:nvSpPr>
          <p:cNvPr id="5" name="Foliennummernplatzhalter 4"/>
          <p:cNvSpPr>
            <a:spLocks noGrp="1"/>
          </p:cNvSpPr>
          <p:nvPr>
            <p:ph type="sldNum" sz="quarter" idx="12"/>
          </p:nvPr>
        </p:nvSpPr>
        <p:spPr/>
        <p:txBody>
          <a:bodyPr/>
          <a:lstStyle/>
          <a:p>
            <a:fld id="{FB2375C0-7702-4EFE-AA9A-D259F46FFF45}" type="slidenum">
              <a:rPr lang="de-DE" smtClean="0"/>
              <a:t>30</a:t>
            </a:fld>
            <a:endParaRPr lang="de-DE"/>
          </a:p>
        </p:txBody>
      </p:sp>
    </p:spTree>
    <p:extLst>
      <p:ext uri="{BB962C8B-B14F-4D97-AF65-F5344CB8AC3E}">
        <p14:creationId xmlns:p14="http://schemas.microsoft.com/office/powerpoint/2010/main" val="34886509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Worauf ausweichen?</a:t>
            </a:r>
            <a:endParaRPr lang="de-DE" dirty="0"/>
          </a:p>
        </p:txBody>
      </p:sp>
      <p:sp>
        <p:nvSpPr>
          <p:cNvPr id="3" name="Inhaltsplatzhalter 2"/>
          <p:cNvSpPr>
            <a:spLocks noGrp="1"/>
          </p:cNvSpPr>
          <p:nvPr>
            <p:ph sz="half" idx="1"/>
          </p:nvPr>
        </p:nvSpPr>
        <p:spPr>
          <a:xfrm>
            <a:off x="838200" y="1825625"/>
            <a:ext cx="5334000" cy="4351338"/>
          </a:xfrm>
        </p:spPr>
        <p:txBody>
          <a:bodyPr>
            <a:noAutofit/>
          </a:bodyPr>
          <a:lstStyle/>
          <a:p>
            <a:r>
              <a:rPr lang="de-DE" sz="1800" b="1" dirty="0" err="1">
                <a:hlinkClick r:id="rId3"/>
              </a:rPr>
              <a:t>Disabled</a:t>
            </a:r>
            <a:r>
              <a:rPr lang="de-DE" sz="1800" b="1" dirty="0">
                <a:hlinkClick r:id="rId3"/>
              </a:rPr>
              <a:t> </a:t>
            </a:r>
            <a:r>
              <a:rPr lang="de-DE" sz="1800" b="1" dirty="0" err="1">
                <a:hlinkClick r:id="rId3"/>
              </a:rPr>
              <a:t>and</a:t>
            </a:r>
            <a:r>
              <a:rPr lang="de-DE" sz="1800" b="1" dirty="0">
                <a:hlinkClick r:id="rId3"/>
              </a:rPr>
              <a:t> </a:t>
            </a:r>
            <a:r>
              <a:rPr lang="de-DE" sz="1800" b="1" dirty="0" err="1">
                <a:hlinkClick r:id="rId3"/>
              </a:rPr>
              <a:t>here</a:t>
            </a:r>
            <a:r>
              <a:rPr lang="de-DE" sz="1800" b="1" dirty="0">
                <a:hlinkClick r:id="rId3"/>
              </a:rPr>
              <a:t> Collection</a:t>
            </a:r>
            <a:r>
              <a:rPr lang="de-DE" sz="1800" dirty="0"/>
              <a:t/>
            </a:r>
            <a:br>
              <a:rPr lang="de-DE" sz="1800" dirty="0"/>
            </a:br>
            <a:r>
              <a:rPr lang="de-DE" sz="1800" dirty="0" err="1"/>
              <a:t>Illus</a:t>
            </a:r>
            <a:r>
              <a:rPr lang="de-DE" sz="1800" dirty="0"/>
              <a:t> / Fotos mit </a:t>
            </a:r>
            <a:r>
              <a:rPr lang="de-DE" sz="1800" dirty="0" err="1"/>
              <a:t>people</a:t>
            </a:r>
            <a:r>
              <a:rPr lang="de-DE" sz="1800" dirty="0"/>
              <a:t> </a:t>
            </a:r>
            <a:r>
              <a:rPr lang="de-DE" sz="1800" dirty="0" err="1"/>
              <a:t>of</a:t>
            </a:r>
            <a:r>
              <a:rPr lang="de-DE" sz="1800" dirty="0"/>
              <a:t> </a:t>
            </a:r>
            <a:r>
              <a:rPr lang="de-DE" sz="1800" dirty="0" err="1"/>
              <a:t>color</a:t>
            </a:r>
            <a:r>
              <a:rPr lang="de-DE" sz="1800" dirty="0"/>
              <a:t> mit Behinderungen,</a:t>
            </a:r>
            <a:br>
              <a:rPr lang="de-DE" sz="1800" dirty="0"/>
            </a:br>
            <a:r>
              <a:rPr lang="de-DE" sz="1800" dirty="0"/>
              <a:t>CC-BY-Lizenz</a:t>
            </a:r>
          </a:p>
          <a:p>
            <a:r>
              <a:rPr lang="de-DE" sz="1800" b="1" dirty="0" err="1" smtClean="0">
                <a:hlinkClick r:id="rId4"/>
              </a:rPr>
              <a:t>Nappy</a:t>
            </a:r>
            <a:r>
              <a:rPr lang="de-DE" sz="1800" dirty="0"/>
              <a:t/>
            </a:r>
            <a:br>
              <a:rPr lang="de-DE" sz="1800" dirty="0"/>
            </a:br>
            <a:r>
              <a:rPr lang="de-DE" sz="1800" dirty="0" smtClean="0"/>
              <a:t>Stockfotos mit </a:t>
            </a:r>
            <a:r>
              <a:rPr lang="de-DE" sz="1800" dirty="0" err="1" smtClean="0"/>
              <a:t>people</a:t>
            </a:r>
            <a:r>
              <a:rPr lang="de-DE" sz="1800" dirty="0" smtClean="0"/>
              <a:t> </a:t>
            </a:r>
            <a:r>
              <a:rPr lang="de-DE" sz="1800" dirty="0" err="1"/>
              <a:t>of</a:t>
            </a:r>
            <a:r>
              <a:rPr lang="de-DE" sz="1800" dirty="0"/>
              <a:t> </a:t>
            </a:r>
            <a:r>
              <a:rPr lang="de-DE" sz="1800" dirty="0" err="1" smtClean="0"/>
              <a:t>color</a:t>
            </a:r>
            <a:r>
              <a:rPr lang="de-DE" sz="1800" dirty="0" smtClean="0"/>
              <a:t>, CC0-Lizenz</a:t>
            </a:r>
            <a:endParaRPr lang="de-DE" sz="1800" dirty="0"/>
          </a:p>
          <a:p>
            <a:r>
              <a:rPr lang="de-DE" sz="1800" b="1" dirty="0">
                <a:hlinkClick r:id="rId5"/>
              </a:rPr>
              <a:t>PICNOI</a:t>
            </a:r>
            <a:r>
              <a:rPr lang="de-DE" sz="1800" dirty="0"/>
              <a:t/>
            </a:r>
            <a:br>
              <a:rPr lang="de-DE" sz="1800" dirty="0"/>
            </a:br>
            <a:r>
              <a:rPr lang="de-DE" sz="1800" dirty="0" smtClean="0"/>
              <a:t>Stockfotos </a:t>
            </a:r>
            <a:r>
              <a:rPr lang="de-DE" sz="1800" dirty="0"/>
              <a:t>mit </a:t>
            </a:r>
            <a:r>
              <a:rPr lang="de-DE" sz="1800" dirty="0" err="1"/>
              <a:t>people</a:t>
            </a:r>
            <a:r>
              <a:rPr lang="de-DE" sz="1800" dirty="0"/>
              <a:t> </a:t>
            </a:r>
            <a:r>
              <a:rPr lang="de-DE" sz="1800" dirty="0" err="1"/>
              <a:t>of</a:t>
            </a:r>
            <a:r>
              <a:rPr lang="de-DE" sz="1800" dirty="0"/>
              <a:t> </a:t>
            </a:r>
            <a:r>
              <a:rPr lang="de-DE" sz="1800" dirty="0" err="1" smtClean="0"/>
              <a:t>color</a:t>
            </a:r>
            <a:r>
              <a:rPr lang="de-DE" sz="1800" dirty="0" smtClean="0"/>
              <a:t>, CC-BY-Lizenz</a:t>
            </a:r>
            <a:endParaRPr lang="de-DE" sz="1800" dirty="0"/>
          </a:p>
          <a:p>
            <a:r>
              <a:rPr lang="de-DE" sz="1800" b="1" dirty="0">
                <a:hlinkClick r:id="rId6"/>
              </a:rPr>
              <a:t>UK Black Tech</a:t>
            </a:r>
            <a:r>
              <a:rPr lang="de-DE" sz="1800" dirty="0"/>
              <a:t/>
            </a:r>
            <a:br>
              <a:rPr lang="de-DE" sz="1800" dirty="0"/>
            </a:br>
            <a:r>
              <a:rPr lang="de-DE" sz="1800" dirty="0" smtClean="0"/>
              <a:t>Stockfotos mit </a:t>
            </a:r>
            <a:r>
              <a:rPr lang="de-DE" sz="1800" dirty="0" err="1" smtClean="0"/>
              <a:t>people</a:t>
            </a:r>
            <a:r>
              <a:rPr lang="de-DE" sz="1800" dirty="0" smtClean="0"/>
              <a:t> </a:t>
            </a:r>
            <a:r>
              <a:rPr lang="de-DE" sz="1800" dirty="0" err="1"/>
              <a:t>of</a:t>
            </a:r>
            <a:r>
              <a:rPr lang="de-DE" sz="1800" dirty="0"/>
              <a:t> </a:t>
            </a:r>
            <a:r>
              <a:rPr lang="de-DE" sz="1800" dirty="0" err="1"/>
              <a:t>color</a:t>
            </a:r>
            <a:r>
              <a:rPr lang="de-DE" sz="1800" dirty="0"/>
              <a:t> in </a:t>
            </a:r>
            <a:r>
              <a:rPr lang="de-DE" sz="1800" dirty="0" smtClean="0"/>
              <a:t>Unterrichtssituationen und technischen Geräten, </a:t>
            </a:r>
            <a:br>
              <a:rPr lang="de-DE" sz="1800" dirty="0" smtClean="0"/>
            </a:br>
            <a:r>
              <a:rPr lang="de-DE" sz="1800" dirty="0" smtClean="0"/>
              <a:t>CC-BY-Lizenz</a:t>
            </a:r>
          </a:p>
          <a:p>
            <a:r>
              <a:rPr lang="de-DE" sz="1800" b="1" dirty="0">
                <a:hlinkClick r:id="rId7"/>
              </a:rPr>
              <a:t>Women </a:t>
            </a:r>
            <a:r>
              <a:rPr lang="de-DE" sz="1800" b="1" dirty="0" err="1">
                <a:hlinkClick r:id="rId7"/>
              </a:rPr>
              <a:t>of</a:t>
            </a:r>
            <a:r>
              <a:rPr lang="de-DE" sz="1800" b="1" dirty="0">
                <a:hlinkClick r:id="rId7"/>
              </a:rPr>
              <a:t> </a:t>
            </a:r>
            <a:r>
              <a:rPr lang="de-DE" sz="1800" b="1" dirty="0" err="1">
                <a:hlinkClick r:id="rId7"/>
              </a:rPr>
              <a:t>color</a:t>
            </a:r>
            <a:r>
              <a:rPr lang="de-DE" sz="1800" b="1" dirty="0">
                <a:hlinkClick r:id="rId7"/>
              </a:rPr>
              <a:t> in Tech</a:t>
            </a:r>
            <a:r>
              <a:rPr lang="de-DE" sz="1800" dirty="0"/>
              <a:t/>
            </a:r>
            <a:br>
              <a:rPr lang="de-DE" sz="1800" dirty="0"/>
            </a:br>
            <a:r>
              <a:rPr lang="de-DE" sz="1800" dirty="0" smtClean="0"/>
              <a:t>Stockfotos mit </a:t>
            </a:r>
            <a:r>
              <a:rPr lang="de-DE" sz="1800" dirty="0" err="1" smtClean="0"/>
              <a:t>women</a:t>
            </a:r>
            <a:r>
              <a:rPr lang="de-DE" sz="1800" dirty="0" smtClean="0"/>
              <a:t> </a:t>
            </a:r>
            <a:r>
              <a:rPr lang="de-DE" sz="1800" dirty="0" err="1"/>
              <a:t>of</a:t>
            </a:r>
            <a:r>
              <a:rPr lang="de-DE" sz="1800" dirty="0"/>
              <a:t> </a:t>
            </a:r>
            <a:r>
              <a:rPr lang="de-DE" sz="1800" dirty="0" err="1"/>
              <a:t>color</a:t>
            </a:r>
            <a:r>
              <a:rPr lang="de-DE" sz="1800" dirty="0"/>
              <a:t> </a:t>
            </a:r>
            <a:r>
              <a:rPr lang="de-DE" sz="1800" dirty="0" smtClean="0"/>
              <a:t>in Arbeitssituationen,</a:t>
            </a:r>
            <a:br>
              <a:rPr lang="de-DE" sz="1800" dirty="0" smtClean="0"/>
            </a:br>
            <a:r>
              <a:rPr lang="de-DE" sz="1800" dirty="0" smtClean="0"/>
              <a:t>CC-BY-Lizenz</a:t>
            </a:r>
            <a:br>
              <a:rPr lang="de-DE" sz="1800" dirty="0" smtClean="0"/>
            </a:br>
            <a:endParaRPr lang="de-DE" sz="1800" dirty="0"/>
          </a:p>
        </p:txBody>
      </p:sp>
      <p:sp>
        <p:nvSpPr>
          <p:cNvPr id="4" name="Inhaltsplatzhalter 3"/>
          <p:cNvSpPr>
            <a:spLocks noGrp="1"/>
          </p:cNvSpPr>
          <p:nvPr>
            <p:ph sz="half" idx="2"/>
          </p:nvPr>
        </p:nvSpPr>
        <p:spPr/>
        <p:txBody>
          <a:bodyPr>
            <a:noAutofit/>
          </a:bodyPr>
          <a:lstStyle/>
          <a:p>
            <a:r>
              <a:rPr lang="de-DE" sz="1800" b="1" dirty="0">
                <a:hlinkClick r:id="rId8"/>
              </a:rPr>
              <a:t>The </a:t>
            </a:r>
            <a:r>
              <a:rPr lang="de-DE" sz="1800" b="1" dirty="0" err="1">
                <a:hlinkClick r:id="rId8"/>
              </a:rPr>
              <a:t>cender</a:t>
            </a:r>
            <a:r>
              <a:rPr lang="de-DE" sz="1800" b="1" dirty="0">
                <a:hlinkClick r:id="rId8"/>
              </a:rPr>
              <a:t> </a:t>
            </a:r>
            <a:r>
              <a:rPr lang="de-DE" sz="1800" b="1" dirty="0" err="1">
                <a:hlinkClick r:id="rId8"/>
              </a:rPr>
              <a:t>spectrum</a:t>
            </a:r>
            <a:r>
              <a:rPr lang="de-DE" sz="1800" b="1" dirty="0">
                <a:hlinkClick r:id="rId8"/>
              </a:rPr>
              <a:t> </a:t>
            </a:r>
            <a:r>
              <a:rPr lang="de-DE" sz="1800" b="1" dirty="0" err="1">
                <a:hlinkClick r:id="rId8"/>
              </a:rPr>
              <a:t>collection</a:t>
            </a:r>
            <a:r>
              <a:rPr lang="de-DE" sz="1800" dirty="0"/>
              <a:t/>
            </a:r>
            <a:br>
              <a:rPr lang="de-DE" sz="1800" dirty="0"/>
            </a:br>
            <a:r>
              <a:rPr lang="de-DE" sz="1800" dirty="0"/>
              <a:t>Stockfotos mit Transgender- und </a:t>
            </a:r>
            <a:r>
              <a:rPr lang="de-DE" sz="1800" dirty="0" err="1"/>
              <a:t>Nonbinary</a:t>
            </a:r>
            <a:r>
              <a:rPr lang="de-DE" sz="1800" dirty="0"/>
              <a:t>-Models, </a:t>
            </a:r>
            <a:br>
              <a:rPr lang="de-DE" sz="1800" dirty="0"/>
            </a:br>
            <a:r>
              <a:rPr lang="de-DE" sz="1800" dirty="0"/>
              <a:t>CC BY-NC-ND 4.0-Lizenz </a:t>
            </a:r>
            <a:endParaRPr lang="de-DE" sz="1800" dirty="0" smtClean="0"/>
          </a:p>
          <a:p>
            <a:r>
              <a:rPr lang="de-DE" sz="1800" b="1" dirty="0" smtClean="0">
                <a:hlinkClick r:id="rId9"/>
              </a:rPr>
              <a:t>Age-positive </a:t>
            </a:r>
            <a:r>
              <a:rPr lang="de-DE" sz="1800" b="1" dirty="0" err="1">
                <a:hlinkClick r:id="rId9"/>
              </a:rPr>
              <a:t>image</a:t>
            </a:r>
            <a:r>
              <a:rPr lang="de-DE" sz="1800" b="1" dirty="0">
                <a:hlinkClick r:id="rId9"/>
              </a:rPr>
              <a:t> </a:t>
            </a:r>
            <a:r>
              <a:rPr lang="de-DE" sz="1800" b="1" dirty="0" err="1">
                <a:hlinkClick r:id="rId9"/>
              </a:rPr>
              <a:t>library</a:t>
            </a:r>
            <a:r>
              <a:rPr lang="de-DE" sz="1800" dirty="0"/>
              <a:t/>
            </a:r>
            <a:br>
              <a:rPr lang="de-DE" sz="1800" dirty="0"/>
            </a:br>
            <a:r>
              <a:rPr lang="de-DE" sz="1800" dirty="0" smtClean="0"/>
              <a:t>Stockfotos, zum Thema Alter(n), CC0-Lizenz</a:t>
            </a:r>
            <a:endParaRPr lang="de-DE" sz="1800" dirty="0"/>
          </a:p>
          <a:p>
            <a:r>
              <a:rPr lang="de-DE" sz="1800" b="1" dirty="0" err="1" smtClean="0">
                <a:hlinkClick r:id="rId10"/>
              </a:rPr>
              <a:t>openpeeps</a:t>
            </a:r>
            <a:r>
              <a:rPr lang="de-DE" sz="1800" dirty="0"/>
              <a:t/>
            </a:r>
            <a:br>
              <a:rPr lang="de-DE" sz="1800" dirty="0"/>
            </a:br>
            <a:r>
              <a:rPr lang="de-DE" sz="1800" dirty="0" smtClean="0"/>
              <a:t>selbst inklusive Illustrationen </a:t>
            </a:r>
            <a:r>
              <a:rPr lang="de-DE" sz="1800" dirty="0"/>
              <a:t>von Personen </a:t>
            </a:r>
            <a:r>
              <a:rPr lang="de-DE" sz="1800" dirty="0" smtClean="0"/>
              <a:t>erstellen, CC0- </a:t>
            </a:r>
            <a:r>
              <a:rPr lang="de-DE" sz="1800" dirty="0"/>
              <a:t>Lizenz</a:t>
            </a:r>
          </a:p>
          <a:p>
            <a:r>
              <a:rPr lang="de-DE" sz="1800" b="1" dirty="0" err="1" smtClean="0">
                <a:hlinkClick r:id="rId11"/>
              </a:rPr>
              <a:t>humaaans</a:t>
            </a:r>
            <a:r>
              <a:rPr lang="de-DE" sz="1800" dirty="0"/>
              <a:t/>
            </a:r>
            <a:br>
              <a:rPr lang="de-DE" sz="1800" dirty="0"/>
            </a:br>
            <a:r>
              <a:rPr lang="de-DE" sz="1800" dirty="0" smtClean="0"/>
              <a:t>ähnlich </a:t>
            </a:r>
            <a:r>
              <a:rPr lang="de-DE" sz="1800" dirty="0"/>
              <a:t>wie bei </a:t>
            </a:r>
            <a:r>
              <a:rPr lang="de-DE" sz="1800" dirty="0" err="1"/>
              <a:t>openpeeps</a:t>
            </a:r>
            <a:r>
              <a:rPr lang="de-DE" sz="1800" dirty="0"/>
              <a:t> kann man sich hier selbst </a:t>
            </a:r>
            <a:r>
              <a:rPr lang="de-DE" sz="1800" dirty="0" smtClean="0"/>
              <a:t>inklusive </a:t>
            </a:r>
            <a:r>
              <a:rPr lang="de-DE" sz="1800" dirty="0"/>
              <a:t>Illustrationen von Personen erstellen, </a:t>
            </a:r>
            <a:r>
              <a:rPr lang="de-DE" sz="1800" dirty="0" smtClean="0"/>
              <a:t/>
            </a:r>
            <a:br>
              <a:rPr lang="de-DE" sz="1800" dirty="0" smtClean="0"/>
            </a:br>
            <a:r>
              <a:rPr lang="de-DE" sz="1800" dirty="0" smtClean="0"/>
              <a:t>CC0- </a:t>
            </a:r>
            <a:r>
              <a:rPr lang="de-DE" sz="1800" dirty="0"/>
              <a:t>Lizenz</a:t>
            </a:r>
          </a:p>
        </p:txBody>
      </p:sp>
      <p:sp>
        <p:nvSpPr>
          <p:cNvPr id="6" name="Rechteck 5"/>
          <p:cNvSpPr/>
          <p:nvPr/>
        </p:nvSpPr>
        <p:spPr>
          <a:xfrm>
            <a:off x="838199" y="6378275"/>
            <a:ext cx="8193461" cy="307777"/>
          </a:xfrm>
          <a:prstGeom prst="rect">
            <a:avLst/>
          </a:prstGeom>
        </p:spPr>
        <p:txBody>
          <a:bodyPr wrap="none">
            <a:spAutoFit/>
          </a:bodyPr>
          <a:lstStyle/>
          <a:p>
            <a:r>
              <a:rPr lang="de-DE" sz="1400" dirty="0" smtClean="0">
                <a:solidFill>
                  <a:srgbClr val="003057"/>
                </a:solidFill>
              </a:rPr>
              <a:t>Anmerkung: </a:t>
            </a:r>
            <a:r>
              <a:rPr lang="de-DE" sz="1400" dirty="0" smtClean="0">
                <a:solidFill>
                  <a:srgbClr val="003057"/>
                </a:solidFill>
                <a:hlinkClick r:id="rId12"/>
              </a:rPr>
              <a:t>Diese Empfehlungen wurden von der Heinrich Heine Universität Düsseldorf zusammengestellt.</a:t>
            </a:r>
            <a:endParaRPr lang="de-DE" sz="1400" dirty="0">
              <a:solidFill>
                <a:srgbClr val="003057"/>
              </a:solidFill>
            </a:endParaRPr>
          </a:p>
        </p:txBody>
      </p:sp>
      <p:sp>
        <p:nvSpPr>
          <p:cNvPr id="5" name="Foliennummernplatzhalter 4"/>
          <p:cNvSpPr>
            <a:spLocks noGrp="1"/>
          </p:cNvSpPr>
          <p:nvPr>
            <p:ph type="sldNum" sz="quarter" idx="12"/>
          </p:nvPr>
        </p:nvSpPr>
        <p:spPr/>
        <p:txBody>
          <a:bodyPr/>
          <a:lstStyle/>
          <a:p>
            <a:fld id="{FB2375C0-7702-4EFE-AA9A-D259F46FFF45}" type="slidenum">
              <a:rPr lang="de-DE" smtClean="0"/>
              <a:t>31</a:t>
            </a:fld>
            <a:endParaRPr lang="de-DE"/>
          </a:p>
        </p:txBody>
      </p:sp>
    </p:spTree>
    <p:extLst>
      <p:ext uri="{BB962C8B-B14F-4D97-AF65-F5344CB8AC3E}">
        <p14:creationId xmlns:p14="http://schemas.microsoft.com/office/powerpoint/2010/main" val="17535428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Alternativtexte</a:t>
            </a:r>
            <a:endParaRPr lang="de-DE" dirty="0"/>
          </a:p>
        </p:txBody>
      </p:sp>
      <p:grpSp>
        <p:nvGrpSpPr>
          <p:cNvPr id="4" name="Gruppieren 20" descr="Schaubild: Layoutbild mit sichtbarem Alternativtext &quot;alt=Gleichstellung&quot;, Copyrightvermerk &quot;Bildrecht istock.com/Christian Chan&quot; und Bildunterschrift &quot;Foto: Zusehen ist eine Waage, auf der einen Seite steht ein Mann, auf der anderen Seite eine Frau.&quot; Pfeile links neben dem Bild enthalten die passende Beschriftung der Textart. Ein zusätzlicher Verweis darunter &quot;ausführliche Bildbeschreibug (sichtbar in der nähe des Bildes).&#10;"/>
          <p:cNvGrpSpPr/>
          <p:nvPr/>
        </p:nvGrpSpPr>
        <p:grpSpPr>
          <a:xfrm>
            <a:off x="838199" y="1464774"/>
            <a:ext cx="10690772" cy="4536810"/>
            <a:chOff x="-63459" y="1358898"/>
            <a:chExt cx="11823657" cy="5017569"/>
          </a:xfrm>
        </p:grpSpPr>
        <p:grpSp>
          <p:nvGrpSpPr>
            <p:cNvPr id="5" name="Gruppieren 18"/>
            <p:cNvGrpSpPr/>
            <p:nvPr/>
          </p:nvGrpSpPr>
          <p:grpSpPr>
            <a:xfrm>
              <a:off x="-63459" y="3711887"/>
              <a:ext cx="7696146" cy="413958"/>
              <a:chOff x="-63459" y="3711887"/>
              <a:chExt cx="7696146" cy="413958"/>
            </a:xfrm>
          </p:grpSpPr>
          <p:sp>
            <p:nvSpPr>
              <p:cNvPr id="15" name="Rechteck 9"/>
              <p:cNvSpPr/>
              <p:nvPr/>
            </p:nvSpPr>
            <p:spPr>
              <a:xfrm>
                <a:off x="-63459" y="3711887"/>
                <a:ext cx="5585456" cy="413958"/>
              </a:xfrm>
              <a:prstGeom prst="rect">
                <a:avLst/>
              </a:prstGeom>
              <a:noFill/>
              <a:ln cap="flat">
                <a:noFill/>
                <a:prstDash val="solid"/>
              </a:ln>
            </p:spPr>
            <p:txBody>
              <a:bodyPr vert="horz" wrap="square" lIns="91440" tIns="45720" rIns="91440" bIns="45720" anchor="t" anchorCtr="0" compatLnSpc="1">
                <a:spAutoFit/>
              </a:bodyPr>
              <a:lstStyle/>
              <a:p>
                <a:pPr marL="0" marR="0" lvl="0" indent="0" algn="r" defTabSz="914400" rtl="0" fontAlgn="auto" hangingPunct="1">
                  <a:lnSpc>
                    <a:spcPct val="110000"/>
                  </a:lnSpc>
                  <a:spcBef>
                    <a:spcPts val="0"/>
                  </a:spcBef>
                  <a:spcAft>
                    <a:spcPts val="0"/>
                  </a:spcAft>
                  <a:buNone/>
                  <a:tabLst/>
                  <a:defRPr sz="1800" b="0" i="0" u="none" strike="noStrike" kern="0" cap="none" spc="0" baseline="0">
                    <a:solidFill>
                      <a:srgbClr val="000000"/>
                    </a:solidFill>
                    <a:uFillTx/>
                  </a:defRPr>
                </a:pPr>
                <a:r>
                  <a:rPr lang="de-DE" sz="2000" b="0" i="0" u="none" strike="noStrike" kern="1200" cap="none" spc="0" baseline="0" dirty="0">
                    <a:solidFill>
                      <a:srgbClr val="000000"/>
                    </a:solidFill>
                    <a:uFillTx/>
                    <a:latin typeface="Calibri"/>
                  </a:rPr>
                  <a:t>Copyright-Angabe (sichtbar)</a:t>
                </a:r>
              </a:p>
            </p:txBody>
          </p:sp>
          <p:sp>
            <p:nvSpPr>
              <p:cNvPr id="16" name="Pfeil nach links 5"/>
              <p:cNvSpPr/>
              <p:nvPr/>
            </p:nvSpPr>
            <p:spPr>
              <a:xfrm rot="10799991">
                <a:off x="5651484" y="3774643"/>
                <a:ext cx="1981203" cy="351202"/>
              </a:xfrm>
              <a:custGeom>
                <a:avLst>
                  <a:gd name="f0" fmla="val 1914"/>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f21 f22 1"/>
                  <a:gd name="f30" fmla="*/ f22 f13 1"/>
                  <a:gd name="f31" fmla="*/ f21 f12 1"/>
                  <a:gd name="f32" fmla="+- f25 0 f3"/>
                  <a:gd name="f33" fmla="+- f26 0 f3"/>
                  <a:gd name="f34" fmla="*/ 21600 f27 1"/>
                  <a:gd name="f35" fmla="*/ 0 f27 1"/>
                  <a:gd name="f36" fmla="*/ f29 1 10800"/>
                  <a:gd name="f37" fmla="*/ f28 f13 1"/>
                  <a:gd name="f38" fmla="+- f21 0 f36"/>
                  <a:gd name="f39" fmla="*/ f35 1 f27"/>
                  <a:gd name="f40" fmla="*/ f34 1 f27"/>
                  <a:gd name="f41" fmla="*/ f38 f12 1"/>
                  <a:gd name="f42" fmla="*/ f40 f12 1"/>
                  <a:gd name="f43" fmla="*/ f39 f13 1"/>
                  <a:gd name="f44" fmla="*/ f40 f13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1" t="f30" r="f42" b="f37"/>
                <a:pathLst>
                  <a:path w="21600" h="21600">
                    <a:moveTo>
                      <a:pt x="f8" y="f22"/>
                    </a:moveTo>
                    <a:lnTo>
                      <a:pt x="f21" y="f22"/>
                    </a:lnTo>
                    <a:lnTo>
                      <a:pt x="f21" y="f7"/>
                    </a:lnTo>
                    <a:lnTo>
                      <a:pt x="f7" y="f9"/>
                    </a:lnTo>
                    <a:lnTo>
                      <a:pt x="f21" y="f8"/>
                    </a:lnTo>
                    <a:lnTo>
                      <a:pt x="f21" y="f28"/>
                    </a:lnTo>
                    <a:lnTo>
                      <a:pt x="f8" y="f28"/>
                    </a:lnTo>
                    <a:close/>
                  </a:path>
                </a:pathLst>
              </a:custGeom>
              <a:solidFill>
                <a:srgbClr val="00305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grpSp>
        <p:grpSp>
          <p:nvGrpSpPr>
            <p:cNvPr id="6" name="Gruppieren 17"/>
            <p:cNvGrpSpPr/>
            <p:nvPr/>
          </p:nvGrpSpPr>
          <p:grpSpPr>
            <a:xfrm>
              <a:off x="-63459" y="4520299"/>
              <a:ext cx="7696146" cy="413958"/>
              <a:chOff x="-63459" y="4520299"/>
              <a:chExt cx="7696146" cy="413958"/>
            </a:xfrm>
          </p:grpSpPr>
          <p:sp>
            <p:nvSpPr>
              <p:cNvPr id="13" name="Rechteck 10"/>
              <p:cNvSpPr/>
              <p:nvPr/>
            </p:nvSpPr>
            <p:spPr>
              <a:xfrm>
                <a:off x="-63459" y="4520299"/>
                <a:ext cx="5585456" cy="413958"/>
              </a:xfrm>
              <a:prstGeom prst="rect">
                <a:avLst/>
              </a:prstGeom>
              <a:noFill/>
              <a:ln cap="flat">
                <a:noFill/>
                <a:prstDash val="solid"/>
              </a:ln>
            </p:spPr>
            <p:txBody>
              <a:bodyPr vert="horz" wrap="square" lIns="91440" tIns="45720" rIns="91440" bIns="45720" anchor="t" anchorCtr="0" compatLnSpc="1">
                <a:spAutoFit/>
              </a:bodyPr>
              <a:lstStyle/>
              <a:p>
                <a:pPr marL="0" marR="0" lvl="0" indent="0" algn="r" defTabSz="914400" rtl="0" fontAlgn="auto" hangingPunct="1">
                  <a:lnSpc>
                    <a:spcPct val="110000"/>
                  </a:lnSpc>
                  <a:spcBef>
                    <a:spcPts val="0"/>
                  </a:spcBef>
                  <a:spcAft>
                    <a:spcPts val="0"/>
                  </a:spcAft>
                  <a:buNone/>
                  <a:tabLst/>
                  <a:defRPr sz="1800" b="0" i="0" u="none" strike="noStrike" kern="0" cap="none" spc="0" baseline="0">
                    <a:solidFill>
                      <a:srgbClr val="000000"/>
                    </a:solidFill>
                    <a:uFillTx/>
                  </a:defRPr>
                </a:pPr>
                <a:r>
                  <a:rPr lang="de-DE" sz="2000" b="0" i="0" u="none" strike="noStrike" kern="1200" cap="none" spc="0" baseline="0">
                    <a:solidFill>
                      <a:srgbClr val="000000"/>
                    </a:solidFill>
                    <a:uFillTx/>
                    <a:latin typeface="Calibri"/>
                  </a:rPr>
                  <a:t>Bildunterschrift (sichtbar)</a:t>
                </a:r>
              </a:p>
            </p:txBody>
          </p:sp>
          <p:sp>
            <p:nvSpPr>
              <p:cNvPr id="14" name="Pfeil nach links 11"/>
              <p:cNvSpPr/>
              <p:nvPr/>
            </p:nvSpPr>
            <p:spPr>
              <a:xfrm rot="10799991">
                <a:off x="5651484" y="4583055"/>
                <a:ext cx="1981203" cy="351202"/>
              </a:xfrm>
              <a:custGeom>
                <a:avLst>
                  <a:gd name="f0" fmla="val 1914"/>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f21 f22 1"/>
                  <a:gd name="f30" fmla="*/ f22 f13 1"/>
                  <a:gd name="f31" fmla="*/ f21 f12 1"/>
                  <a:gd name="f32" fmla="+- f25 0 f3"/>
                  <a:gd name="f33" fmla="+- f26 0 f3"/>
                  <a:gd name="f34" fmla="*/ 21600 f27 1"/>
                  <a:gd name="f35" fmla="*/ 0 f27 1"/>
                  <a:gd name="f36" fmla="*/ f29 1 10800"/>
                  <a:gd name="f37" fmla="*/ f28 f13 1"/>
                  <a:gd name="f38" fmla="+- f21 0 f36"/>
                  <a:gd name="f39" fmla="*/ f35 1 f27"/>
                  <a:gd name="f40" fmla="*/ f34 1 f27"/>
                  <a:gd name="f41" fmla="*/ f38 f12 1"/>
                  <a:gd name="f42" fmla="*/ f40 f12 1"/>
                  <a:gd name="f43" fmla="*/ f39 f13 1"/>
                  <a:gd name="f44" fmla="*/ f40 f13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1" t="f30" r="f42" b="f37"/>
                <a:pathLst>
                  <a:path w="21600" h="21600">
                    <a:moveTo>
                      <a:pt x="f8" y="f22"/>
                    </a:moveTo>
                    <a:lnTo>
                      <a:pt x="f21" y="f22"/>
                    </a:lnTo>
                    <a:lnTo>
                      <a:pt x="f21" y="f7"/>
                    </a:lnTo>
                    <a:lnTo>
                      <a:pt x="f7" y="f9"/>
                    </a:lnTo>
                    <a:lnTo>
                      <a:pt x="f21" y="f8"/>
                    </a:lnTo>
                    <a:lnTo>
                      <a:pt x="f21" y="f28"/>
                    </a:lnTo>
                    <a:lnTo>
                      <a:pt x="f8" y="f28"/>
                    </a:lnTo>
                    <a:close/>
                  </a:path>
                </a:pathLst>
              </a:custGeom>
              <a:solidFill>
                <a:srgbClr val="00305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grpSp>
        <p:pic>
          <p:nvPicPr>
            <p:cNvPr id="7" name="Grafik 6" descr="Foto: 2 aufrecht stehende Personen im Piktogrammstil auf gradem Untergrund in Form einer waagerechten Linie, die auf einem Dreieck aufliegt, das von einer Hand gehalten wird&#10;&#10;Über dem Foto der Alt-Text &quot;Gleichstellung&quot;&#10;&#10;Unter dem Foto die BIldbeschreibung: &quot;Foto: Zu sehen ist eine Waage, auf der einen Seite steht ein Mann, auf der anderen Seite eine Frau&quot;&#10;&#10;&quot;Bildrechte: iStock.com/Christian Chan&quot; ">
              <a:extLst>
                <a:ext uri="{FF2B5EF4-FFF2-40B4-BE49-F238E27FC236}">
                  <a16:creationId xmlns:a16="http://schemas.microsoft.com/office/drawing/2014/main" id="{00000000-0000-0000-0000-000000000000}"/>
                </a:ext>
              </a:extLst>
            </p:cNvPr>
            <p:cNvPicPr>
              <a:picLocks noChangeAspect="1"/>
            </p:cNvPicPr>
            <p:nvPr/>
          </p:nvPicPr>
          <p:blipFill>
            <a:blip r:embed="rId2"/>
            <a:srcRect b="5852"/>
            <a:stretch>
              <a:fillRect/>
            </a:stretch>
          </p:blipFill>
          <p:spPr>
            <a:xfrm>
              <a:off x="7830007" y="1358898"/>
              <a:ext cx="3930191" cy="4178305"/>
            </a:xfrm>
            <a:prstGeom prst="rect">
              <a:avLst/>
            </a:prstGeom>
            <a:noFill/>
            <a:ln cap="flat">
              <a:noFill/>
            </a:ln>
          </p:spPr>
        </p:pic>
        <p:grpSp>
          <p:nvGrpSpPr>
            <p:cNvPr id="8" name="Gruppieren 19"/>
            <p:cNvGrpSpPr/>
            <p:nvPr/>
          </p:nvGrpSpPr>
          <p:grpSpPr>
            <a:xfrm>
              <a:off x="4917628" y="1479874"/>
              <a:ext cx="2715069" cy="1687351"/>
              <a:chOff x="4917628" y="1479874"/>
              <a:chExt cx="2715069" cy="1687351"/>
            </a:xfrm>
          </p:grpSpPr>
          <p:sp>
            <p:nvSpPr>
              <p:cNvPr id="11" name="Rechteckiger Pfeil 12"/>
              <p:cNvSpPr/>
              <p:nvPr/>
            </p:nvSpPr>
            <p:spPr>
              <a:xfrm>
                <a:off x="6019796" y="1479874"/>
                <a:ext cx="1612901" cy="745364"/>
              </a:xfrm>
              <a:custGeom>
                <a:avLst/>
                <a:gdLst>
                  <a:gd name="f0" fmla="val 10800000"/>
                  <a:gd name="f1" fmla="val 5400000"/>
                  <a:gd name="f2" fmla="val 16200000"/>
                  <a:gd name="f3" fmla="val 180"/>
                  <a:gd name="f4" fmla="val w"/>
                  <a:gd name="f5" fmla="val h"/>
                  <a:gd name="f6" fmla="val ss"/>
                  <a:gd name="f7" fmla="val 0"/>
                  <a:gd name="f8" fmla="+- 0 0 5400000"/>
                  <a:gd name="f9" fmla="val 25000"/>
                  <a:gd name="f10" fmla="val 43750"/>
                  <a:gd name="f11" fmla="+- 0 0 -360"/>
                  <a:gd name="f12" fmla="+- 0 0 -180"/>
                  <a:gd name="f13" fmla="+- 0 0 -90"/>
                  <a:gd name="f14" fmla="abs f4"/>
                  <a:gd name="f15" fmla="abs f5"/>
                  <a:gd name="f16" fmla="abs f6"/>
                  <a:gd name="f17" fmla="*/ f11 f0 1"/>
                  <a:gd name="f18" fmla="*/ f12 f0 1"/>
                  <a:gd name="f19" fmla="*/ f13 f0 1"/>
                  <a:gd name="f20" fmla="?: f14 f4 1"/>
                  <a:gd name="f21" fmla="?: f15 f5 1"/>
                  <a:gd name="f22" fmla="?: f16 f6 1"/>
                  <a:gd name="f23" fmla="*/ f17 1 f3"/>
                  <a:gd name="f24" fmla="*/ f18 1 f3"/>
                  <a:gd name="f25" fmla="*/ f19 1 f3"/>
                  <a:gd name="f26" fmla="*/ f20 1 21600"/>
                  <a:gd name="f27" fmla="*/ f21 1 21600"/>
                  <a:gd name="f28" fmla="*/ 21600 f20 1"/>
                  <a:gd name="f29" fmla="*/ 21600 f21 1"/>
                  <a:gd name="f30" fmla="+- f23 0 f1"/>
                  <a:gd name="f31" fmla="+- f24 0 f1"/>
                  <a:gd name="f32" fmla="+- f25 0 f1"/>
                  <a:gd name="f33" fmla="min f27 f26"/>
                  <a:gd name="f34" fmla="*/ f28 1 f22"/>
                  <a:gd name="f35" fmla="*/ f29 1 f22"/>
                  <a:gd name="f36" fmla="val f34"/>
                  <a:gd name="f37" fmla="val f35"/>
                  <a:gd name="f38" fmla="*/ f7 f33 1"/>
                  <a:gd name="f39" fmla="+- f37 0 f7"/>
                  <a:gd name="f40" fmla="+- f36 0 f7"/>
                  <a:gd name="f41" fmla="*/ f36 f33 1"/>
                  <a:gd name="f42" fmla="*/ f37 f33 1"/>
                  <a:gd name="f43" fmla="min f40 f39"/>
                  <a:gd name="f44" fmla="*/ f43 f9 1"/>
                  <a:gd name="f45" fmla="*/ f43 f10 1"/>
                  <a:gd name="f46" fmla="*/ f44 1 100000"/>
                  <a:gd name="f47" fmla="*/ f45 1 100000"/>
                  <a:gd name="f48" fmla="*/ f46 1 2"/>
                  <a:gd name="f49" fmla="+- f36 0 f46"/>
                  <a:gd name="f50" fmla="+- f47 0 f46"/>
                  <a:gd name="f51" fmla="*/ f47 f33 1"/>
                  <a:gd name="f52" fmla="*/ f46 f33 1"/>
                  <a:gd name="f53" fmla="+- f46 0 f48"/>
                  <a:gd name="f54" fmla="max f50 0"/>
                  <a:gd name="f55" fmla="*/ f49 f33 1"/>
                  <a:gd name="f56" fmla="*/ f48 f33 1"/>
                  <a:gd name="f57" fmla="+- f46 f54 0"/>
                  <a:gd name="f58" fmla="+- f53 f46 0"/>
                  <a:gd name="f59" fmla="+- f53 f47 0"/>
                  <a:gd name="f60" fmla="*/ f53 f33 1"/>
                  <a:gd name="f61" fmla="*/ f54 f33 1"/>
                  <a:gd name="f62" fmla="+- f58 f53 0"/>
                  <a:gd name="f63" fmla="*/ f59 f33 1"/>
                  <a:gd name="f64" fmla="*/ f58 f33 1"/>
                  <a:gd name="f65" fmla="*/ f57 f33 1"/>
                  <a:gd name="f66" fmla="*/ f62 f33 1"/>
                </a:gdLst>
                <a:ahLst/>
                <a:cxnLst>
                  <a:cxn ang="3cd4">
                    <a:pos x="hc" y="t"/>
                  </a:cxn>
                  <a:cxn ang="0">
                    <a:pos x="r" y="vc"/>
                  </a:cxn>
                  <a:cxn ang="cd4">
                    <a:pos x="hc" y="b"/>
                  </a:cxn>
                  <a:cxn ang="cd2">
                    <a:pos x="l" y="vc"/>
                  </a:cxn>
                  <a:cxn ang="f30">
                    <a:pos x="f55" y="f38"/>
                  </a:cxn>
                  <a:cxn ang="f31">
                    <a:pos x="f55" y="f66"/>
                  </a:cxn>
                  <a:cxn ang="f31">
                    <a:pos x="f56" y="f42"/>
                  </a:cxn>
                  <a:cxn ang="f32">
                    <a:pos x="f41" y="f52"/>
                  </a:cxn>
                </a:cxnLst>
                <a:rect l="f38" t="f38" r="f41" b="f42"/>
                <a:pathLst>
                  <a:path>
                    <a:moveTo>
                      <a:pt x="f38" y="f42"/>
                    </a:moveTo>
                    <a:lnTo>
                      <a:pt x="f38" y="f63"/>
                    </a:lnTo>
                    <a:arcTo wR="f51" hR="f51" stAng="f0" swAng="f1"/>
                    <a:lnTo>
                      <a:pt x="f55" y="f60"/>
                    </a:lnTo>
                    <a:lnTo>
                      <a:pt x="f55" y="f38"/>
                    </a:lnTo>
                    <a:lnTo>
                      <a:pt x="f41" y="f52"/>
                    </a:lnTo>
                    <a:lnTo>
                      <a:pt x="f55" y="f66"/>
                    </a:lnTo>
                    <a:lnTo>
                      <a:pt x="f55" y="f64"/>
                    </a:lnTo>
                    <a:lnTo>
                      <a:pt x="f65" y="f64"/>
                    </a:lnTo>
                    <a:arcTo wR="f61" hR="f61" stAng="f2" swAng="f8"/>
                    <a:lnTo>
                      <a:pt x="f52" y="f42"/>
                    </a:lnTo>
                    <a:close/>
                  </a:path>
                </a:pathLst>
              </a:custGeom>
              <a:solidFill>
                <a:srgbClr val="00305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sp>
            <p:nvSpPr>
              <p:cNvPr id="12" name="Rechteck 13"/>
              <p:cNvSpPr/>
              <p:nvPr/>
            </p:nvSpPr>
            <p:spPr>
              <a:xfrm>
                <a:off x="4917628" y="2316248"/>
                <a:ext cx="2399063" cy="850977"/>
              </a:xfrm>
              <a:prstGeom prst="rect">
                <a:avLst/>
              </a:prstGeom>
              <a:noFill/>
              <a:ln cap="flat">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10000"/>
                  </a:lnSpc>
                  <a:spcBef>
                    <a:spcPts val="0"/>
                  </a:spcBef>
                  <a:spcAft>
                    <a:spcPts val="0"/>
                  </a:spcAft>
                  <a:buNone/>
                  <a:tabLst/>
                  <a:defRPr sz="1800" b="0" i="0" u="none" strike="noStrike" kern="0" cap="none" spc="0" baseline="0">
                    <a:solidFill>
                      <a:srgbClr val="000000"/>
                    </a:solidFill>
                    <a:uFillTx/>
                  </a:defRPr>
                </a:pPr>
                <a:r>
                  <a:rPr lang="de-DE" sz="2000" b="0" i="0" u="none" strike="noStrike" kern="1200" cap="none" spc="0" baseline="0" dirty="0">
                    <a:solidFill>
                      <a:srgbClr val="000000"/>
                    </a:solidFill>
                    <a:uFillTx/>
                    <a:latin typeface="Calibri"/>
                  </a:rPr>
                  <a:t>Alternativtext </a:t>
                </a:r>
                <a:r>
                  <a:rPr lang="de-DE" sz="2000" b="0" i="0" u="none" strike="noStrike" kern="1200" cap="none" spc="0" baseline="0" dirty="0" smtClean="0">
                    <a:solidFill>
                      <a:srgbClr val="000000"/>
                    </a:solidFill>
                    <a:uFillTx/>
                    <a:latin typeface="Calibri"/>
                  </a:rPr>
                  <a:t>(</a:t>
                </a:r>
                <a:r>
                  <a:rPr lang="de-DE" sz="2000" b="1" i="0" u="none" strike="noStrike" kern="1200" cap="none" spc="0" baseline="0" dirty="0">
                    <a:solidFill>
                      <a:srgbClr val="000000"/>
                    </a:solidFill>
                    <a:uFillTx/>
                    <a:latin typeface="Calibri"/>
                  </a:rPr>
                  <a:t>nicht</a:t>
                </a:r>
                <a:r>
                  <a:rPr lang="de-DE" sz="2000" b="0" i="0" u="none" strike="noStrike" kern="1200" cap="none" spc="0" baseline="0" dirty="0">
                    <a:solidFill>
                      <a:srgbClr val="000000"/>
                    </a:solidFill>
                    <a:uFillTx/>
                    <a:latin typeface="Calibri"/>
                  </a:rPr>
                  <a:t> sichtbar)</a:t>
                </a:r>
              </a:p>
            </p:txBody>
          </p:sp>
        </p:grpSp>
        <p:sp>
          <p:nvSpPr>
            <p:cNvPr id="9" name="Rechteck 14"/>
            <p:cNvSpPr/>
            <p:nvPr/>
          </p:nvSpPr>
          <p:spPr>
            <a:xfrm>
              <a:off x="-63459" y="5945584"/>
              <a:ext cx="7696157" cy="430883"/>
            </a:xfrm>
            <a:prstGeom prst="rect">
              <a:avLst/>
            </a:prstGeom>
            <a:noFill/>
            <a:ln cap="flat">
              <a:noFill/>
              <a:prstDash val="solid"/>
            </a:ln>
          </p:spPr>
          <p:txBody>
            <a:bodyPr vert="horz" wrap="square" lIns="91440" tIns="45720" rIns="91440" bIns="45720" anchor="t" anchorCtr="0" compatLnSpc="1">
              <a:spAutoFit/>
            </a:bodyPr>
            <a:lstStyle/>
            <a:p>
              <a:pPr marL="0" marR="0" lvl="0" indent="0" algn="r" defTabSz="914400" rtl="0" fontAlgn="auto" hangingPunct="1">
                <a:lnSpc>
                  <a:spcPct val="110000"/>
                </a:lnSpc>
                <a:spcBef>
                  <a:spcPts val="0"/>
                </a:spcBef>
                <a:spcAft>
                  <a:spcPts val="0"/>
                </a:spcAft>
                <a:buNone/>
                <a:tabLst/>
                <a:defRPr sz="1800" b="0" i="0" u="none" strike="noStrike" kern="0" cap="none" spc="0" baseline="0">
                  <a:solidFill>
                    <a:srgbClr val="000000"/>
                  </a:solidFill>
                  <a:uFillTx/>
                </a:defRPr>
              </a:pPr>
              <a:r>
                <a:rPr lang="de-DE" sz="2000" b="0" i="0" u="none" strike="noStrike" kern="1200" cap="none" spc="0" baseline="0">
                  <a:solidFill>
                    <a:srgbClr val="000000"/>
                  </a:solidFill>
                  <a:uFillTx/>
                  <a:latin typeface="Calibri"/>
                </a:rPr>
                <a:t>ausführliche Bildbeschreibung (sichtbar, in der Nähe des Bildes)</a:t>
              </a:r>
            </a:p>
          </p:txBody>
        </p:sp>
        <p:cxnSp>
          <p:nvCxnSpPr>
            <p:cNvPr id="10" name="Gerader Verbinder 16"/>
            <p:cNvCxnSpPr/>
            <p:nvPr/>
          </p:nvCxnSpPr>
          <p:spPr>
            <a:xfrm>
              <a:off x="1562096" y="5524503"/>
              <a:ext cx="6070601" cy="0"/>
            </a:xfrm>
            <a:prstGeom prst="straightConnector1">
              <a:avLst/>
            </a:prstGeom>
            <a:noFill/>
            <a:ln w="38103" cap="flat">
              <a:solidFill>
                <a:srgbClr val="AC145A"/>
              </a:solidFill>
              <a:custDash>
                <a:ds d="299976" sp="299976"/>
              </a:custDash>
              <a:miter/>
            </a:ln>
          </p:spPr>
        </p:cxnSp>
      </p:grpSp>
      <p:sp>
        <p:nvSpPr>
          <p:cNvPr id="20" name="Rechteck 19"/>
          <p:cNvSpPr/>
          <p:nvPr/>
        </p:nvSpPr>
        <p:spPr>
          <a:xfrm>
            <a:off x="838199" y="6378275"/>
            <a:ext cx="6992171" cy="307777"/>
          </a:xfrm>
          <a:prstGeom prst="rect">
            <a:avLst/>
          </a:prstGeom>
        </p:spPr>
        <p:txBody>
          <a:bodyPr wrap="none">
            <a:spAutoFit/>
          </a:bodyPr>
          <a:lstStyle/>
          <a:p>
            <a:r>
              <a:rPr lang="de-DE" sz="1400" dirty="0">
                <a:solidFill>
                  <a:srgbClr val="003057"/>
                </a:solidFill>
              </a:rPr>
              <a:t>Bildquelle: </a:t>
            </a:r>
            <a:r>
              <a:rPr lang="de-DE" sz="1400" dirty="0">
                <a:solidFill>
                  <a:srgbClr val="003057"/>
                </a:solidFill>
                <a:hlinkClick r:id="rId3"/>
              </a:rPr>
              <a:t>Niedersächsisches Ministerium für Soziales, Arbeit, Gesundheit und Gleichstellung</a:t>
            </a:r>
            <a:endParaRPr lang="de-DE" sz="1400" dirty="0">
              <a:solidFill>
                <a:srgbClr val="003057"/>
              </a:solidFill>
            </a:endParaRPr>
          </a:p>
        </p:txBody>
      </p:sp>
      <p:sp>
        <p:nvSpPr>
          <p:cNvPr id="3" name="Foliennummernplatzhalter 2"/>
          <p:cNvSpPr>
            <a:spLocks noGrp="1"/>
          </p:cNvSpPr>
          <p:nvPr>
            <p:ph type="sldNum" sz="quarter" idx="12"/>
          </p:nvPr>
        </p:nvSpPr>
        <p:spPr/>
        <p:txBody>
          <a:bodyPr/>
          <a:lstStyle/>
          <a:p>
            <a:fld id="{FB2375C0-7702-4EFE-AA9A-D259F46FFF45}" type="slidenum">
              <a:rPr lang="de-DE" smtClean="0"/>
              <a:t>32</a:t>
            </a:fld>
            <a:endParaRPr lang="de-DE"/>
          </a:p>
        </p:txBody>
      </p:sp>
    </p:spTree>
    <p:extLst>
      <p:ext uri="{BB962C8B-B14F-4D97-AF65-F5344CB8AC3E}">
        <p14:creationId xmlns:p14="http://schemas.microsoft.com/office/powerpoint/2010/main" val="3476892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wichtigsten Regeln für Alternativtexte</a:t>
            </a:r>
            <a:endParaRPr lang="de-DE" dirty="0"/>
          </a:p>
        </p:txBody>
      </p:sp>
      <p:sp>
        <p:nvSpPr>
          <p:cNvPr id="3" name="Inhaltsplatzhalter 2"/>
          <p:cNvSpPr>
            <a:spLocks noGrp="1"/>
          </p:cNvSpPr>
          <p:nvPr>
            <p:ph idx="1"/>
          </p:nvPr>
        </p:nvSpPr>
        <p:spPr>
          <a:xfrm>
            <a:off x="838199" y="1825625"/>
            <a:ext cx="10940807" cy="4895850"/>
          </a:xfrm>
        </p:spPr>
        <p:txBody>
          <a:bodyPr>
            <a:normAutofit/>
          </a:bodyPr>
          <a:lstStyle/>
          <a:p>
            <a:pPr marL="0" lvl="0" indent="0">
              <a:lnSpc>
                <a:spcPct val="100000"/>
              </a:lnSpc>
              <a:spcBef>
                <a:spcPts val="0"/>
              </a:spcBef>
              <a:spcAft>
                <a:spcPts val="600"/>
              </a:spcAft>
              <a:buNone/>
              <a:defRPr/>
            </a:pPr>
            <a:r>
              <a:rPr lang="de-DE" sz="2400" b="1" dirty="0" smtClean="0">
                <a:solidFill>
                  <a:srgbClr val="AC145A"/>
                </a:solidFill>
                <a:ea typeface="Calibri"/>
              </a:rPr>
              <a:t>Was muss beschrieben werden?</a:t>
            </a:r>
          </a:p>
          <a:p>
            <a:pPr marL="174625" lvl="1" indent="-174625">
              <a:lnSpc>
                <a:spcPct val="100000"/>
              </a:lnSpc>
              <a:spcBef>
                <a:spcPts val="600"/>
              </a:spcBef>
              <a:spcAft>
                <a:spcPts val="200"/>
              </a:spcAft>
              <a:defRPr/>
            </a:pPr>
            <a:r>
              <a:rPr lang="de-DE" sz="2200" dirty="0">
                <a:solidFill>
                  <a:srgbClr val="003057"/>
                </a:solidFill>
              </a:rPr>
              <a:t>Bildtyp (Foto, Illustration, Diagramm etc.) </a:t>
            </a:r>
          </a:p>
          <a:p>
            <a:pPr marL="174625" lvl="1" indent="-174625">
              <a:lnSpc>
                <a:spcPct val="100000"/>
              </a:lnSpc>
              <a:spcBef>
                <a:spcPts val="600"/>
              </a:spcBef>
              <a:spcAft>
                <a:spcPts val="200"/>
              </a:spcAft>
              <a:defRPr/>
            </a:pPr>
            <a:r>
              <a:rPr lang="de-DE" sz="2200" dirty="0">
                <a:solidFill>
                  <a:srgbClr val="003057"/>
                </a:solidFill>
              </a:rPr>
              <a:t>kurze, objektive Beschreibung dessen, was zu sehen ist – </a:t>
            </a:r>
            <a:br>
              <a:rPr lang="de-DE" sz="2200" dirty="0">
                <a:solidFill>
                  <a:srgbClr val="003057"/>
                </a:solidFill>
              </a:rPr>
            </a:br>
            <a:r>
              <a:rPr lang="de-DE" sz="2200" dirty="0">
                <a:solidFill>
                  <a:srgbClr val="003057"/>
                </a:solidFill>
              </a:rPr>
              <a:t>ohne Interpretation (das Wichtigste zuerst)</a:t>
            </a:r>
          </a:p>
          <a:p>
            <a:pPr marL="174625" lvl="1" indent="-174625">
              <a:lnSpc>
                <a:spcPct val="100000"/>
              </a:lnSpc>
              <a:spcBef>
                <a:spcPts val="600"/>
              </a:spcBef>
              <a:spcAft>
                <a:spcPts val="200"/>
              </a:spcAft>
              <a:defRPr/>
            </a:pPr>
            <a:r>
              <a:rPr lang="de-DE" sz="2200" dirty="0">
                <a:solidFill>
                  <a:srgbClr val="003057"/>
                </a:solidFill>
              </a:rPr>
              <a:t>vom Wichtigen zum weniger Wichtigen vorgehen</a:t>
            </a:r>
          </a:p>
          <a:p>
            <a:pPr marL="174625" lvl="1" indent="-174625">
              <a:lnSpc>
                <a:spcPct val="100000"/>
              </a:lnSpc>
              <a:spcBef>
                <a:spcPts val="600"/>
              </a:spcBef>
              <a:spcAft>
                <a:spcPts val="200"/>
              </a:spcAft>
              <a:defRPr/>
            </a:pPr>
            <a:r>
              <a:rPr lang="de-DE" sz="2200" dirty="0">
                <a:solidFill>
                  <a:srgbClr val="003057"/>
                </a:solidFill>
              </a:rPr>
              <a:t>Text im Bild in Anführungszeichen in den Alternativtext aufnehmen</a:t>
            </a:r>
            <a:br>
              <a:rPr lang="de-DE" sz="2200" dirty="0">
                <a:solidFill>
                  <a:srgbClr val="003057"/>
                </a:solidFill>
              </a:rPr>
            </a:br>
            <a:r>
              <a:rPr lang="de-DE" sz="2200" dirty="0">
                <a:solidFill>
                  <a:srgbClr val="003057"/>
                </a:solidFill>
              </a:rPr>
              <a:t>(Copyright / Urheberrechtshinweise in die  Bildunterschrift)</a:t>
            </a:r>
            <a:endParaRPr lang="en-US" sz="2200" dirty="0">
              <a:solidFill>
                <a:srgbClr val="003057"/>
              </a:solidFill>
            </a:endParaRPr>
          </a:p>
          <a:p>
            <a:pPr marL="0" lvl="0" indent="0">
              <a:lnSpc>
                <a:spcPct val="108000"/>
              </a:lnSpc>
              <a:spcBef>
                <a:spcPts val="600"/>
              </a:spcBef>
              <a:spcAft>
                <a:spcPts val="600"/>
              </a:spcAft>
              <a:buNone/>
            </a:pPr>
            <a:r>
              <a:rPr lang="de-DE" sz="2400" b="1" dirty="0">
                <a:solidFill>
                  <a:srgbClr val="AC145A"/>
                </a:solidFill>
              </a:rPr>
              <a:t>Bitte keine Formulierungen wie:</a:t>
            </a:r>
          </a:p>
          <a:p>
            <a:pPr marL="174625" lvl="1" indent="-174625">
              <a:lnSpc>
                <a:spcPct val="100000"/>
              </a:lnSpc>
              <a:spcBef>
                <a:spcPts val="600"/>
              </a:spcBef>
              <a:spcAft>
                <a:spcPts val="200"/>
              </a:spcAft>
              <a:defRPr/>
            </a:pPr>
            <a:r>
              <a:rPr lang="de-DE" sz="2200" dirty="0">
                <a:solidFill>
                  <a:srgbClr val="003057"/>
                </a:solidFill>
              </a:rPr>
              <a:t>„im Bild zu sehen“ oder „in der Grafik wird dargestellt“</a:t>
            </a:r>
          </a:p>
          <a:p>
            <a:pPr marL="174625" lvl="1" indent="-174625">
              <a:lnSpc>
                <a:spcPct val="100000"/>
              </a:lnSpc>
              <a:spcBef>
                <a:spcPts val="600"/>
              </a:spcBef>
              <a:spcAft>
                <a:spcPts val="200"/>
              </a:spcAft>
              <a:defRPr/>
            </a:pPr>
            <a:r>
              <a:rPr lang="de-DE" sz="2200" dirty="0">
                <a:solidFill>
                  <a:srgbClr val="003057"/>
                </a:solidFill>
              </a:rPr>
              <a:t>„trotz seiner Einschränkung“, „wirkt hilflos“, „leidet an…“ </a:t>
            </a:r>
            <a:br>
              <a:rPr lang="de-DE" sz="2200" dirty="0">
                <a:solidFill>
                  <a:srgbClr val="003057"/>
                </a:solidFill>
              </a:rPr>
            </a:br>
            <a:r>
              <a:rPr lang="de-DE" sz="2200" dirty="0">
                <a:solidFill>
                  <a:srgbClr val="003057"/>
                </a:solidFill>
              </a:rPr>
              <a:t>(ohne Wertung)</a:t>
            </a:r>
          </a:p>
        </p:txBody>
      </p:sp>
      <p:pic>
        <p:nvPicPr>
          <p:cNvPr id="11" name="Grafik 10" descr="Illustration: weiblich gelesene Person, an eine Wand angelehnt, hält mit der linken Hand ein Smartphone an ihr Ohr, rechts neben ihrem Kopf eine Sprechblase, darin 3 Punkte"/>
          <p:cNvPicPr>
            <a:picLocks noChangeAspect="1"/>
          </p:cNvPicPr>
          <p:nvPr/>
        </p:nvPicPr>
        <p:blipFill rotWithShape="1">
          <a:blip r:embed="rId3">
            <a:extLst>
              <a:ext uri="{28A0092B-C50C-407E-A947-70E740481C1C}">
                <a14:useLocalDpi xmlns:a14="http://schemas.microsoft.com/office/drawing/2010/main" val="0"/>
              </a:ext>
            </a:extLst>
          </a:blip>
          <a:srcRect l="64408" t="15608"/>
          <a:stretch/>
        </p:blipFill>
        <p:spPr>
          <a:xfrm>
            <a:off x="9880600" y="1714500"/>
            <a:ext cx="2260600" cy="5360123"/>
          </a:xfrm>
          <a:prstGeom prst="rect">
            <a:avLst/>
          </a:prstGeom>
        </p:spPr>
      </p:pic>
      <p:sp>
        <p:nvSpPr>
          <p:cNvPr id="12" name="Rechteck 11"/>
          <p:cNvSpPr/>
          <p:nvPr/>
        </p:nvSpPr>
        <p:spPr>
          <a:xfrm>
            <a:off x="6891019" y="6436331"/>
            <a:ext cx="4119881" cy="307777"/>
          </a:xfrm>
          <a:prstGeom prst="rect">
            <a:avLst/>
          </a:prstGeom>
        </p:spPr>
        <p:txBody>
          <a:bodyPr wrap="square">
            <a:spAutoFit/>
          </a:bodyPr>
          <a:lstStyle/>
          <a:p>
            <a:r>
              <a:rPr lang="de-DE" sz="1400" dirty="0">
                <a:solidFill>
                  <a:srgbClr val="003057"/>
                </a:solidFill>
              </a:rPr>
              <a:t>Abbildung: </a:t>
            </a:r>
            <a:r>
              <a:rPr lang="de-DE" sz="1400" dirty="0" smtClean="0">
                <a:solidFill>
                  <a:srgbClr val="003057"/>
                </a:solidFill>
                <a:hlinkClick r:id="rId4"/>
              </a:rPr>
              <a:t>Storyset auf freepik.com</a:t>
            </a:r>
            <a:endParaRPr lang="de-DE" sz="1400" dirty="0">
              <a:solidFill>
                <a:srgbClr val="003057"/>
              </a:solidFill>
            </a:endParaRPr>
          </a:p>
        </p:txBody>
      </p:sp>
      <p:sp>
        <p:nvSpPr>
          <p:cNvPr id="5" name="Foliennummernplatzhalter 4"/>
          <p:cNvSpPr>
            <a:spLocks noGrp="1"/>
          </p:cNvSpPr>
          <p:nvPr>
            <p:ph type="sldNum" sz="quarter" idx="12"/>
          </p:nvPr>
        </p:nvSpPr>
        <p:spPr/>
        <p:txBody>
          <a:bodyPr/>
          <a:lstStyle/>
          <a:p>
            <a:fld id="{FB2375C0-7702-4EFE-AA9A-D259F46FFF45}" type="slidenum">
              <a:rPr lang="de-DE" smtClean="0"/>
              <a:t>33</a:t>
            </a:fld>
            <a:endParaRPr lang="de-DE"/>
          </a:p>
        </p:txBody>
      </p:sp>
    </p:spTree>
    <p:extLst>
      <p:ext uri="{BB962C8B-B14F-4D97-AF65-F5344CB8AC3E}">
        <p14:creationId xmlns:p14="http://schemas.microsoft.com/office/powerpoint/2010/main" val="1193463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Tipps für Prompts</a:t>
            </a:r>
          </a:p>
        </p:txBody>
      </p:sp>
      <p:sp>
        <p:nvSpPr>
          <p:cNvPr id="3" name="Inhaltsplatzhalter 2"/>
          <p:cNvSpPr>
            <a:spLocks noGrp="1"/>
          </p:cNvSpPr>
          <p:nvPr>
            <p:ph idx="1"/>
          </p:nvPr>
        </p:nvSpPr>
        <p:spPr/>
        <p:txBody>
          <a:bodyPr>
            <a:normAutofit lnSpcReduction="10000"/>
          </a:bodyPr>
          <a:lstStyle/>
          <a:p>
            <a:pPr marL="0" indent="0">
              <a:lnSpc>
                <a:spcPct val="100000"/>
              </a:lnSpc>
              <a:buNone/>
            </a:pPr>
            <a:r>
              <a:rPr lang="de-DE" dirty="0"/>
              <a:t>*Die Beschreibung dient als Alternativtext für blinde Nutzende. </a:t>
            </a:r>
          </a:p>
          <a:p>
            <a:pPr marL="0" indent="0">
              <a:lnSpc>
                <a:spcPct val="100000"/>
              </a:lnSpc>
              <a:buNone/>
            </a:pPr>
            <a:r>
              <a:rPr lang="de-DE" dirty="0"/>
              <a:t>*Der Alt-Text ist knapp, prägnant und verständlich. </a:t>
            </a:r>
          </a:p>
          <a:p>
            <a:pPr marL="0" indent="0">
              <a:lnSpc>
                <a:spcPct val="100000"/>
              </a:lnSpc>
              <a:buNone/>
            </a:pPr>
            <a:r>
              <a:rPr lang="de-DE" dirty="0"/>
              <a:t>*Vermeide einleitende Wort wie „Im Bild ist zu sehen“ oder „Gezeigt wird“. </a:t>
            </a:r>
          </a:p>
          <a:p>
            <a:pPr marL="0" indent="0">
              <a:lnSpc>
                <a:spcPct val="100000"/>
              </a:lnSpc>
              <a:buNone/>
            </a:pPr>
            <a:r>
              <a:rPr lang="de-DE" dirty="0"/>
              <a:t>*Nenne am Anfang den </a:t>
            </a:r>
            <a:r>
              <a:rPr lang="de-DE" dirty="0" err="1"/>
              <a:t>Bildtyp</a:t>
            </a:r>
            <a:r>
              <a:rPr lang="de-DE" dirty="0"/>
              <a:t> [Foto].</a:t>
            </a:r>
          </a:p>
          <a:p>
            <a:pPr marL="0" indent="0">
              <a:lnSpc>
                <a:spcPct val="100000"/>
              </a:lnSpc>
              <a:buNone/>
            </a:pPr>
            <a:r>
              <a:rPr lang="de-DE" dirty="0"/>
              <a:t>[*Text im Bild muss in Anführungsstrichen wiedergegeben werden.]</a:t>
            </a:r>
          </a:p>
          <a:p>
            <a:pPr marL="0" indent="0">
              <a:lnSpc>
                <a:spcPct val="100000"/>
              </a:lnSpc>
              <a:buNone/>
            </a:pPr>
            <a:r>
              <a:rPr lang="de-DE" dirty="0"/>
              <a:t>*Beschreibe das Bild, erkläre es nicht.</a:t>
            </a:r>
          </a:p>
          <a:p>
            <a:pPr marL="0" indent="0">
              <a:lnSpc>
                <a:spcPct val="100000"/>
              </a:lnSpc>
              <a:buNone/>
            </a:pPr>
            <a:r>
              <a:rPr lang="de-DE" dirty="0"/>
              <a:t>[*je nach Bild: Angaben zur Ausführlichkeit z.B. bei Diagrammen mit vielen Daten] </a:t>
            </a:r>
          </a:p>
        </p:txBody>
      </p:sp>
      <p:sp>
        <p:nvSpPr>
          <p:cNvPr id="4" name="Foliennummernplatzhalter 3"/>
          <p:cNvSpPr>
            <a:spLocks noGrp="1"/>
          </p:cNvSpPr>
          <p:nvPr>
            <p:ph type="sldNum" sz="quarter" idx="12"/>
          </p:nvPr>
        </p:nvSpPr>
        <p:spPr/>
        <p:txBody>
          <a:bodyPr/>
          <a:lstStyle/>
          <a:p>
            <a:fld id="{FB2375C0-7702-4EFE-AA9A-D259F46FFF45}" type="slidenum">
              <a:rPr lang="de-DE" smtClean="0"/>
              <a:t>34</a:t>
            </a:fld>
            <a:endParaRPr lang="de-DE"/>
          </a:p>
        </p:txBody>
      </p:sp>
    </p:spTree>
    <p:extLst>
      <p:ext uri="{BB962C8B-B14F-4D97-AF65-F5344CB8AC3E}">
        <p14:creationId xmlns:p14="http://schemas.microsoft.com/office/powerpoint/2010/main" val="31655692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nSpc>
                <a:spcPct val="100000"/>
              </a:lnSpc>
              <a:spcAft>
                <a:spcPts val="600"/>
              </a:spcAft>
            </a:pPr>
            <a:r>
              <a:rPr lang="de-DE" dirty="0" smtClean="0"/>
              <a:t>Wo Alt-Texte einsehen? </a:t>
            </a:r>
            <a:endParaRPr lang="de-DE" dirty="0"/>
          </a:p>
        </p:txBody>
      </p:sp>
      <p:sp>
        <p:nvSpPr>
          <p:cNvPr id="3" name="Inhaltsplatzhalter 2"/>
          <p:cNvSpPr>
            <a:spLocks noGrp="1"/>
          </p:cNvSpPr>
          <p:nvPr>
            <p:ph idx="1"/>
          </p:nvPr>
        </p:nvSpPr>
        <p:spPr/>
        <p:txBody>
          <a:bodyPr>
            <a:normAutofit/>
          </a:bodyPr>
          <a:lstStyle/>
          <a:p>
            <a:pPr marL="0" indent="0">
              <a:lnSpc>
                <a:spcPct val="100000"/>
              </a:lnSpc>
              <a:spcAft>
                <a:spcPts val="1200"/>
              </a:spcAft>
              <a:buNone/>
            </a:pPr>
            <a:r>
              <a:rPr lang="en-US" b="1" dirty="0" smtClean="0">
                <a:solidFill>
                  <a:srgbClr val="AC145A"/>
                </a:solidFill>
              </a:rPr>
              <a:t>Web Developer</a:t>
            </a:r>
            <a:endParaRPr lang="en-US" b="1" dirty="0">
              <a:solidFill>
                <a:srgbClr val="AC145A"/>
              </a:solidFill>
            </a:endParaRPr>
          </a:p>
          <a:p>
            <a:pPr marL="0" indent="0">
              <a:lnSpc>
                <a:spcPct val="100000"/>
              </a:lnSpc>
              <a:spcAft>
                <a:spcPts val="600"/>
              </a:spcAft>
              <a:buNone/>
            </a:pPr>
            <a:r>
              <a:rPr lang="de-DE" sz="2400" dirty="0"/>
              <a:t>kostenloses Browser Add-on </a:t>
            </a:r>
            <a:r>
              <a:rPr lang="de-DE" sz="2400" dirty="0" smtClean="0"/>
              <a:t>für </a:t>
            </a:r>
            <a:r>
              <a:rPr lang="de-DE" sz="2400" dirty="0">
                <a:hlinkClick r:id="rId3"/>
              </a:rPr>
              <a:t>Firefox</a:t>
            </a:r>
            <a:r>
              <a:rPr lang="de-DE" sz="2400" dirty="0"/>
              <a:t> und </a:t>
            </a:r>
            <a:r>
              <a:rPr lang="de-DE" sz="2400" dirty="0" smtClean="0">
                <a:hlinkClick r:id="rId4"/>
              </a:rPr>
              <a:t>Chrome</a:t>
            </a:r>
            <a:endParaRPr lang="de-DE" sz="2400" dirty="0"/>
          </a:p>
        </p:txBody>
      </p:sp>
      <p:pic>
        <p:nvPicPr>
          <p:cNvPr id="12" name="Grafik 11" descr="Screenshot: Web Developer-Logo, bestehend aus grauem Zahnrad-Icon. "/>
          <p:cNvPicPr>
            <a:picLocks noChangeAspect="1"/>
          </p:cNvPicPr>
          <p:nvPr/>
        </p:nvPicPr>
        <p:blipFill>
          <a:blip r:embed="rId5"/>
          <a:stretch>
            <a:fillRect/>
          </a:stretch>
        </p:blipFill>
        <p:spPr>
          <a:xfrm>
            <a:off x="7626095" y="1490592"/>
            <a:ext cx="943107" cy="1000265"/>
          </a:xfrm>
          <a:prstGeom prst="rect">
            <a:avLst/>
          </a:prstGeom>
        </p:spPr>
      </p:pic>
      <p:grpSp>
        <p:nvGrpSpPr>
          <p:cNvPr id="10" name="Gruppieren 9" descr="Scrrenshot: Benutzeroberfläche Web Developer. Der Menü-Punkt &quot;Images&quot; und der erste Auswahlpunkt &quot;Display Alt Attributes&quot; sind rot eingekreist."/>
          <p:cNvGrpSpPr/>
          <p:nvPr/>
        </p:nvGrpSpPr>
        <p:grpSpPr>
          <a:xfrm>
            <a:off x="8569202" y="566872"/>
            <a:ext cx="2933703" cy="1591529"/>
            <a:chOff x="838198" y="2945606"/>
            <a:chExt cx="4425990" cy="2401092"/>
          </a:xfrm>
        </p:grpSpPr>
        <p:pic>
          <p:nvPicPr>
            <p:cNvPr id="8" name="Grafik 7" descr="Screenshot: Benutzeroberläche des Add-ons. Menü-Reiter &quot;Images&quot; und Unterpunkt &quot;Display Alt Attributes&quot; sind rot eingekreist."/>
            <p:cNvPicPr>
              <a:picLocks noChangeAspect="1"/>
            </p:cNvPicPr>
            <p:nvPr/>
          </p:nvPicPr>
          <p:blipFill rotWithShape="1">
            <a:blip r:embed="rId6"/>
            <a:srcRect l="28548" t="14904" r="45204" b="60535"/>
            <a:stretch/>
          </p:blipFill>
          <p:spPr>
            <a:xfrm>
              <a:off x="838200" y="3017043"/>
              <a:ext cx="4425988" cy="2329655"/>
            </a:xfrm>
            <a:prstGeom prst="rect">
              <a:avLst/>
            </a:prstGeom>
          </p:spPr>
        </p:pic>
        <p:sp>
          <p:nvSpPr>
            <p:cNvPr id="5" name="Ellipse 4"/>
            <p:cNvSpPr/>
            <p:nvPr/>
          </p:nvSpPr>
          <p:spPr>
            <a:xfrm>
              <a:off x="3111500" y="2945606"/>
              <a:ext cx="1079500" cy="559593"/>
            </a:xfrm>
            <a:prstGeom prst="ellipse">
              <a:avLst/>
            </a:prstGeom>
            <a:noFill/>
            <a:ln w="19050">
              <a:solidFill>
                <a:srgbClr val="AC14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p:cNvSpPr/>
            <p:nvPr/>
          </p:nvSpPr>
          <p:spPr>
            <a:xfrm>
              <a:off x="838198" y="3377407"/>
              <a:ext cx="1981201" cy="559593"/>
            </a:xfrm>
            <a:prstGeom prst="ellipse">
              <a:avLst/>
            </a:prstGeom>
            <a:noFill/>
            <a:ln w="19050">
              <a:solidFill>
                <a:srgbClr val="AC14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6" name="Grafik 5" descr="Screenshot: Startseite des Kompetenzzentrum digitale Barrierefreiheit NRW"/>
          <p:cNvPicPr>
            <a:picLocks noChangeAspect="1"/>
          </p:cNvPicPr>
          <p:nvPr/>
        </p:nvPicPr>
        <p:blipFill rotWithShape="1">
          <a:blip r:embed="rId7"/>
          <a:srcRect l="14008" t="42767" r="15461" b="6548"/>
          <a:stretch/>
        </p:blipFill>
        <p:spPr>
          <a:xfrm>
            <a:off x="732579" y="3222540"/>
            <a:ext cx="8117073" cy="3281109"/>
          </a:xfrm>
          <a:prstGeom prst="rect">
            <a:avLst/>
          </a:prstGeom>
        </p:spPr>
      </p:pic>
      <p:sp>
        <p:nvSpPr>
          <p:cNvPr id="4" name="Foliennummernplatzhalter 3"/>
          <p:cNvSpPr>
            <a:spLocks noGrp="1"/>
          </p:cNvSpPr>
          <p:nvPr>
            <p:ph type="sldNum" sz="quarter" idx="12"/>
          </p:nvPr>
        </p:nvSpPr>
        <p:spPr/>
        <p:txBody>
          <a:bodyPr/>
          <a:lstStyle/>
          <a:p>
            <a:fld id="{FB2375C0-7702-4EFE-AA9A-D259F46FFF45}" type="slidenum">
              <a:rPr lang="de-DE" smtClean="0"/>
              <a:t>35</a:t>
            </a:fld>
            <a:endParaRPr lang="de-DE"/>
          </a:p>
        </p:txBody>
      </p:sp>
    </p:spTree>
    <p:extLst>
      <p:ext uri="{BB962C8B-B14F-4D97-AF65-F5344CB8AC3E}">
        <p14:creationId xmlns:p14="http://schemas.microsoft.com/office/powerpoint/2010/main" val="23890806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Abschließende Gedanken</a:t>
            </a:r>
            <a:endParaRPr lang="de-DE" dirty="0"/>
          </a:p>
        </p:txBody>
      </p:sp>
      <p:sp>
        <p:nvSpPr>
          <p:cNvPr id="3" name="Inhaltsplatzhalter 2"/>
          <p:cNvSpPr>
            <a:spLocks noGrp="1"/>
          </p:cNvSpPr>
          <p:nvPr>
            <p:ph idx="1"/>
          </p:nvPr>
        </p:nvSpPr>
        <p:spPr/>
        <p:txBody>
          <a:bodyPr/>
          <a:lstStyle/>
          <a:p>
            <a:pPr marL="0" indent="0">
              <a:spcBef>
                <a:spcPts val="0"/>
              </a:spcBef>
              <a:spcAft>
                <a:spcPts val="1200"/>
              </a:spcAft>
              <a:buNone/>
            </a:pPr>
            <a:r>
              <a:rPr lang="de-DE" b="1" dirty="0" smtClean="0">
                <a:solidFill>
                  <a:srgbClr val="AC145A"/>
                </a:solidFill>
              </a:rPr>
              <a:t>Gerne möchte ich kurz von Ihnen wissen:</a:t>
            </a:r>
          </a:p>
          <a:p>
            <a:r>
              <a:rPr lang="de-DE" dirty="0" smtClean="0"/>
              <a:t>Was nehmen Sie heute mit?</a:t>
            </a:r>
          </a:p>
          <a:p>
            <a:pPr>
              <a:spcAft>
                <a:spcPts val="15000"/>
              </a:spcAft>
            </a:pPr>
            <a:r>
              <a:rPr lang="de-DE" dirty="0" smtClean="0"/>
              <a:t>Welche Fragen sind offen geblieben</a:t>
            </a:r>
            <a:r>
              <a:rPr lang="de-DE" dirty="0"/>
              <a:t>?</a:t>
            </a:r>
            <a:endParaRPr lang="de-DE" dirty="0" smtClean="0"/>
          </a:p>
        </p:txBody>
      </p:sp>
      <p:sp>
        <p:nvSpPr>
          <p:cNvPr id="4" name="Foliennummernplatzhalter 3"/>
          <p:cNvSpPr>
            <a:spLocks noGrp="1"/>
          </p:cNvSpPr>
          <p:nvPr>
            <p:ph type="sldNum" sz="quarter" idx="12"/>
          </p:nvPr>
        </p:nvSpPr>
        <p:spPr/>
        <p:txBody>
          <a:bodyPr/>
          <a:lstStyle/>
          <a:p>
            <a:fld id="{FB2375C0-7702-4EFE-AA9A-D259F46FFF45}" type="slidenum">
              <a:rPr lang="de-DE" smtClean="0"/>
              <a:t>36</a:t>
            </a:fld>
            <a:endParaRPr lang="de-DE"/>
          </a:p>
        </p:txBody>
      </p:sp>
    </p:spTree>
    <p:extLst>
      <p:ext uri="{BB962C8B-B14F-4D97-AF65-F5344CB8AC3E}">
        <p14:creationId xmlns:p14="http://schemas.microsoft.com/office/powerpoint/2010/main" val="1461687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41375"/>
            <a:ext cx="10940806" cy="1325563"/>
          </a:xfrm>
        </p:spPr>
        <p:txBody>
          <a:bodyPr/>
          <a:lstStyle/>
          <a:p>
            <a:r>
              <a:rPr lang="de-DE" dirty="0" smtClean="0"/>
              <a:t>Materialien</a:t>
            </a:r>
            <a:endParaRPr lang="de-DE" dirty="0"/>
          </a:p>
        </p:txBody>
      </p:sp>
      <p:sp>
        <p:nvSpPr>
          <p:cNvPr id="3" name="Inhaltsplatzhalter 2"/>
          <p:cNvSpPr>
            <a:spLocks noGrp="1"/>
          </p:cNvSpPr>
          <p:nvPr>
            <p:ph idx="1"/>
          </p:nvPr>
        </p:nvSpPr>
        <p:spPr/>
        <p:txBody>
          <a:bodyPr>
            <a:noAutofit/>
          </a:bodyPr>
          <a:lstStyle/>
          <a:p>
            <a:pPr marL="0" indent="0">
              <a:lnSpc>
                <a:spcPct val="108000"/>
              </a:lnSpc>
              <a:spcBef>
                <a:spcPts val="0"/>
              </a:spcBef>
              <a:buNone/>
            </a:pPr>
            <a:r>
              <a:rPr lang="de-DE" b="1" dirty="0" smtClean="0">
                <a:solidFill>
                  <a:srgbClr val="AC145A"/>
                </a:solidFill>
              </a:rPr>
              <a:t>Checklisten, Leitfäden und Handreichungen</a:t>
            </a:r>
          </a:p>
          <a:p>
            <a:pPr>
              <a:lnSpc>
                <a:spcPct val="108000"/>
              </a:lnSpc>
              <a:spcBef>
                <a:spcPts val="0"/>
              </a:spcBef>
            </a:pPr>
            <a:r>
              <a:rPr lang="de-DE" sz="2400" dirty="0">
                <a:hlinkClick r:id="rId3"/>
              </a:rPr>
              <a:t>Checkliste: Barrierefreie </a:t>
            </a:r>
            <a:r>
              <a:rPr lang="de-DE" sz="2400" dirty="0" smtClean="0">
                <a:hlinkClick r:id="rId3"/>
              </a:rPr>
              <a:t>Webseiten</a:t>
            </a:r>
            <a:endParaRPr lang="de-DE" sz="2400" dirty="0" smtClean="0"/>
          </a:p>
          <a:p>
            <a:pPr>
              <a:lnSpc>
                <a:spcPct val="108000"/>
              </a:lnSpc>
              <a:spcBef>
                <a:spcPts val="0"/>
              </a:spcBef>
            </a:pPr>
            <a:r>
              <a:rPr lang="de-DE" sz="2400" dirty="0" smtClean="0">
                <a:hlinkClick r:id="rId4"/>
              </a:rPr>
              <a:t>Checkliste </a:t>
            </a:r>
            <a:r>
              <a:rPr lang="de-DE" sz="2400" dirty="0">
                <a:hlinkClick r:id="rId4"/>
              </a:rPr>
              <a:t>zur Erstellung von Alternativtexten für </a:t>
            </a:r>
            <a:r>
              <a:rPr lang="de-DE" sz="2400" dirty="0" smtClean="0">
                <a:hlinkClick r:id="rId4"/>
              </a:rPr>
              <a:t>Abbildungen</a:t>
            </a:r>
            <a:endParaRPr lang="de-DE" sz="2400" dirty="0" smtClean="0"/>
          </a:p>
          <a:p>
            <a:pPr>
              <a:lnSpc>
                <a:spcPct val="108000"/>
              </a:lnSpc>
              <a:spcBef>
                <a:spcPts val="0"/>
              </a:spcBef>
            </a:pPr>
            <a:r>
              <a:rPr lang="de-DE" sz="2400" dirty="0">
                <a:hlinkClick r:id="rId5"/>
              </a:rPr>
              <a:t>Checkliste: Barrierefreie </a:t>
            </a:r>
            <a:r>
              <a:rPr lang="de-DE" sz="2400" dirty="0" smtClean="0">
                <a:hlinkClick r:id="rId5"/>
              </a:rPr>
              <a:t>Dokumente</a:t>
            </a:r>
            <a:endParaRPr lang="de-DE" sz="2400" dirty="0" smtClean="0"/>
          </a:p>
          <a:p>
            <a:pPr>
              <a:lnSpc>
                <a:spcPct val="108000"/>
              </a:lnSpc>
              <a:spcBef>
                <a:spcPts val="0"/>
              </a:spcBef>
            </a:pPr>
            <a:r>
              <a:rPr lang="de-DE" sz="2400" dirty="0">
                <a:hlinkClick r:id="rId6"/>
              </a:rPr>
              <a:t>Checkliste: Barrierefreie </a:t>
            </a:r>
            <a:r>
              <a:rPr lang="de-DE" sz="2400" dirty="0" smtClean="0">
                <a:hlinkClick r:id="rId6"/>
              </a:rPr>
              <a:t>Präsentationen</a:t>
            </a:r>
            <a:endParaRPr lang="de-DE" sz="2400" dirty="0" smtClean="0"/>
          </a:p>
          <a:p>
            <a:pPr>
              <a:lnSpc>
                <a:spcPct val="108000"/>
              </a:lnSpc>
              <a:spcBef>
                <a:spcPts val="0"/>
              </a:spcBef>
            </a:pPr>
            <a:r>
              <a:rPr lang="de-DE" sz="2400" dirty="0">
                <a:hlinkClick r:id="rId7"/>
              </a:rPr>
              <a:t>Checkliste: Barrierefreie </a:t>
            </a:r>
            <a:r>
              <a:rPr lang="de-DE" sz="2400" dirty="0" smtClean="0">
                <a:hlinkClick r:id="rId7"/>
              </a:rPr>
              <a:t>PDFs</a:t>
            </a:r>
            <a:endParaRPr lang="de-DE" sz="2400" dirty="0" smtClean="0"/>
          </a:p>
          <a:p>
            <a:pPr>
              <a:lnSpc>
                <a:spcPct val="108000"/>
              </a:lnSpc>
              <a:spcBef>
                <a:spcPts val="0"/>
              </a:spcBef>
            </a:pPr>
            <a:r>
              <a:rPr lang="de-DE" sz="2400" dirty="0">
                <a:hlinkClick r:id="rId8"/>
              </a:rPr>
              <a:t>Leitfaden zur Erstellung von </a:t>
            </a:r>
            <a:r>
              <a:rPr lang="de-DE" sz="2400" dirty="0" smtClean="0">
                <a:hlinkClick r:id="rId8"/>
              </a:rPr>
              <a:t>Untertiteln</a:t>
            </a:r>
            <a:endParaRPr lang="de-DE" sz="2400" dirty="0" smtClean="0"/>
          </a:p>
          <a:p>
            <a:pPr>
              <a:lnSpc>
                <a:spcPct val="108000"/>
              </a:lnSpc>
              <a:spcBef>
                <a:spcPts val="0"/>
              </a:spcBef>
            </a:pPr>
            <a:r>
              <a:rPr lang="de-DE" sz="2400" dirty="0">
                <a:hlinkClick r:id="rId9"/>
              </a:rPr>
              <a:t>Leitfaden: Erstellung von </a:t>
            </a:r>
            <a:r>
              <a:rPr lang="de-DE" sz="2400" dirty="0" smtClean="0">
                <a:hlinkClick r:id="rId9"/>
              </a:rPr>
              <a:t>Audiodeskription</a:t>
            </a:r>
            <a:endParaRPr lang="de-DE" sz="2400" dirty="0"/>
          </a:p>
          <a:p>
            <a:pPr>
              <a:lnSpc>
                <a:spcPct val="108000"/>
              </a:lnSpc>
              <a:spcBef>
                <a:spcPts val="0"/>
              </a:spcBef>
            </a:pPr>
            <a:r>
              <a:rPr lang="de-DE" sz="2400" dirty="0">
                <a:hlinkClick r:id="rId10"/>
              </a:rPr>
              <a:t>Handreichung: Barrierefreiheit im Web-Relaunch an Hochschulen </a:t>
            </a:r>
            <a:r>
              <a:rPr lang="de-DE" sz="2400" dirty="0" smtClean="0">
                <a:hlinkClick r:id="rId10"/>
              </a:rPr>
              <a:t/>
            </a:r>
            <a:br>
              <a:rPr lang="de-DE" sz="2400" dirty="0" smtClean="0">
                <a:hlinkClick r:id="rId10"/>
              </a:rPr>
            </a:br>
            <a:r>
              <a:rPr lang="de-DE" sz="2400" dirty="0" smtClean="0">
                <a:hlinkClick r:id="rId10"/>
              </a:rPr>
              <a:t>von </a:t>
            </a:r>
            <a:r>
              <a:rPr lang="de-DE" sz="2400" dirty="0">
                <a:hlinkClick r:id="rId10"/>
              </a:rPr>
              <a:t>Beginn an </a:t>
            </a:r>
            <a:r>
              <a:rPr lang="de-DE" sz="2400" dirty="0" smtClean="0">
                <a:hlinkClick r:id="rId10"/>
              </a:rPr>
              <a:t>berücksichtigen</a:t>
            </a:r>
            <a:endParaRPr lang="de-DE" sz="2400" dirty="0" smtClean="0"/>
          </a:p>
          <a:p>
            <a:pPr marL="0" indent="0">
              <a:lnSpc>
                <a:spcPct val="108000"/>
              </a:lnSpc>
              <a:spcBef>
                <a:spcPts val="0"/>
              </a:spcBef>
              <a:buNone/>
            </a:pPr>
            <a:endParaRPr lang="de-DE" sz="2400" dirty="0"/>
          </a:p>
          <a:p>
            <a:pPr marL="0" indent="0">
              <a:lnSpc>
                <a:spcPct val="108000"/>
              </a:lnSpc>
              <a:spcBef>
                <a:spcPts val="0"/>
              </a:spcBef>
              <a:buNone/>
            </a:pPr>
            <a:r>
              <a:rPr lang="de-DE" sz="2400" dirty="0" smtClean="0">
                <a:hlinkClick r:id="rId11"/>
              </a:rPr>
              <a:t>Weitere Materialien des Kompetenzzentrums</a:t>
            </a:r>
            <a:endParaRPr lang="de-DE" sz="2400" dirty="0" smtClean="0"/>
          </a:p>
        </p:txBody>
      </p:sp>
      <p:sp>
        <p:nvSpPr>
          <p:cNvPr id="4" name="Foliennummernplatzhalter 3"/>
          <p:cNvSpPr>
            <a:spLocks noGrp="1"/>
          </p:cNvSpPr>
          <p:nvPr>
            <p:ph type="sldNum" sz="quarter" idx="12"/>
          </p:nvPr>
        </p:nvSpPr>
        <p:spPr/>
        <p:txBody>
          <a:bodyPr/>
          <a:lstStyle/>
          <a:p>
            <a:fld id="{FB2375C0-7702-4EFE-AA9A-D259F46FFF45}" type="slidenum">
              <a:rPr lang="de-DE" smtClean="0"/>
              <a:t>37</a:t>
            </a:fld>
            <a:endParaRPr lang="de-DE" dirty="0"/>
          </a:p>
        </p:txBody>
      </p:sp>
    </p:spTree>
    <p:extLst>
      <p:ext uri="{BB962C8B-B14F-4D97-AF65-F5344CB8AC3E}">
        <p14:creationId xmlns:p14="http://schemas.microsoft.com/office/powerpoint/2010/main" val="26692339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41375"/>
            <a:ext cx="10940806" cy="1325563"/>
          </a:xfrm>
        </p:spPr>
        <p:txBody>
          <a:bodyPr/>
          <a:lstStyle/>
          <a:p>
            <a:r>
              <a:rPr lang="de-DE" dirty="0" smtClean="0"/>
              <a:t>Evaluation</a:t>
            </a:r>
            <a:endParaRPr lang="de-DE" dirty="0">
              <a:solidFill>
                <a:srgbClr val="FF0000"/>
              </a:solidFill>
            </a:endParaRPr>
          </a:p>
        </p:txBody>
      </p:sp>
      <p:sp>
        <p:nvSpPr>
          <p:cNvPr id="3" name="Inhaltsplatzhalter 2"/>
          <p:cNvSpPr>
            <a:spLocks noGrp="1"/>
          </p:cNvSpPr>
          <p:nvPr>
            <p:ph idx="1"/>
          </p:nvPr>
        </p:nvSpPr>
        <p:spPr/>
        <p:txBody>
          <a:bodyPr>
            <a:noAutofit/>
          </a:bodyPr>
          <a:lstStyle/>
          <a:p>
            <a:pPr marL="0" indent="0">
              <a:spcAft>
                <a:spcPts val="600"/>
              </a:spcAft>
              <a:buNone/>
            </a:pPr>
            <a:r>
              <a:rPr lang="de-DE" b="1" dirty="0" smtClean="0">
                <a:solidFill>
                  <a:srgbClr val="AC145A"/>
                </a:solidFill>
              </a:rPr>
              <a:t>Ihr Feedback ist sehr wertvoll für uns!</a:t>
            </a:r>
          </a:p>
          <a:p>
            <a:pPr marL="0" indent="0">
              <a:spcAft>
                <a:spcPts val="600"/>
              </a:spcAft>
              <a:buNone/>
            </a:pPr>
            <a:r>
              <a:rPr lang="de-DE" dirty="0" smtClean="0"/>
              <a:t>Wir würden uns daher freuen, wenn Sie unsere anonymisierte</a:t>
            </a:r>
            <a:br>
              <a:rPr lang="de-DE" dirty="0" smtClean="0"/>
            </a:br>
            <a:r>
              <a:rPr lang="de-DE" b="1" dirty="0" smtClean="0">
                <a:hlinkClick r:id="rId3"/>
              </a:rPr>
              <a:t>Evaluation</a:t>
            </a:r>
            <a:r>
              <a:rPr lang="de-DE" dirty="0" smtClean="0"/>
              <a:t> ausfüllen.</a:t>
            </a:r>
          </a:p>
        </p:txBody>
      </p:sp>
      <p:sp>
        <p:nvSpPr>
          <p:cNvPr id="4" name="Foliennummernplatzhalter 3"/>
          <p:cNvSpPr>
            <a:spLocks noGrp="1"/>
          </p:cNvSpPr>
          <p:nvPr>
            <p:ph type="sldNum" sz="quarter" idx="12"/>
          </p:nvPr>
        </p:nvSpPr>
        <p:spPr/>
        <p:txBody>
          <a:bodyPr/>
          <a:lstStyle/>
          <a:p>
            <a:fld id="{FB2375C0-7702-4EFE-AA9A-D259F46FFF45}" type="slidenum">
              <a:rPr lang="de-DE" smtClean="0"/>
              <a:t>38</a:t>
            </a:fld>
            <a:endParaRPr lang="de-DE" dirty="0"/>
          </a:p>
        </p:txBody>
      </p:sp>
      <p:pic>
        <p:nvPicPr>
          <p:cNvPr id="5" name="Grafik 4" descr="QR-Code führt zur Evalua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900" y="3211450"/>
            <a:ext cx="3124200" cy="3124200"/>
          </a:xfrm>
          <a:prstGeom prst="rect">
            <a:avLst/>
          </a:prstGeom>
        </p:spPr>
      </p:pic>
    </p:spTree>
    <p:extLst>
      <p:ext uri="{BB962C8B-B14F-4D97-AF65-F5344CB8AC3E}">
        <p14:creationId xmlns:p14="http://schemas.microsoft.com/office/powerpoint/2010/main" val="22380076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Kompetenzzentrum in den sozialen Medien</a:t>
            </a:r>
            <a:endParaRPr lang="de-DE" dirty="0"/>
          </a:p>
        </p:txBody>
      </p:sp>
      <p:sp>
        <p:nvSpPr>
          <p:cNvPr id="3" name="Inhaltsplatzhalter 2"/>
          <p:cNvSpPr>
            <a:spLocks noGrp="1"/>
          </p:cNvSpPr>
          <p:nvPr>
            <p:ph idx="1"/>
          </p:nvPr>
        </p:nvSpPr>
        <p:spPr>
          <a:xfrm>
            <a:off x="838200" y="1871557"/>
            <a:ext cx="5621978" cy="4351338"/>
          </a:xfrm>
        </p:spPr>
        <p:txBody>
          <a:bodyPr>
            <a:noAutofit/>
          </a:bodyPr>
          <a:lstStyle/>
          <a:p>
            <a:pPr marL="0" indent="0">
              <a:spcAft>
                <a:spcPts val="600"/>
              </a:spcAft>
              <a:buNone/>
            </a:pPr>
            <a:r>
              <a:rPr lang="de-DE" sz="2200" b="1" dirty="0" smtClean="0">
                <a:solidFill>
                  <a:srgbClr val="AC145A"/>
                </a:solidFill>
              </a:rPr>
              <a:t>Nichts mehr verpassen:</a:t>
            </a:r>
          </a:p>
          <a:p>
            <a:pPr marL="0" indent="0">
              <a:spcAft>
                <a:spcPts val="600"/>
              </a:spcAft>
              <a:buNone/>
            </a:pPr>
            <a:r>
              <a:rPr lang="de-DE" sz="2200" dirty="0"/>
              <a:t>A</a:t>
            </a:r>
            <a:r>
              <a:rPr lang="de-DE" sz="2200" dirty="0" smtClean="0"/>
              <a:t>ktuellen </a:t>
            </a:r>
            <a:r>
              <a:rPr lang="de-DE" sz="2200" dirty="0"/>
              <a:t>Entwicklungen im Bereich </a:t>
            </a:r>
            <a:r>
              <a:rPr lang="de-DE" sz="2200" dirty="0" smtClean="0"/>
              <a:t>digitale Barrierefreiheit und Angebote des Kompetenz-zentrums finden Sie auf </a:t>
            </a:r>
            <a:r>
              <a:rPr lang="de-DE" sz="2200" b="1" dirty="0" smtClean="0">
                <a:solidFill>
                  <a:srgbClr val="AC145A"/>
                </a:solidFill>
                <a:hlinkClick r:id="rId3"/>
              </a:rPr>
              <a:t>LinkedIn</a:t>
            </a:r>
            <a:r>
              <a:rPr lang="de-DE" sz="2200" dirty="0" smtClean="0"/>
              <a:t>.</a:t>
            </a:r>
          </a:p>
          <a:p>
            <a:pPr marL="0" indent="0">
              <a:buNone/>
            </a:pPr>
            <a:r>
              <a:rPr lang="de-DE" sz="2200" dirty="0" smtClean="0"/>
              <a:t>Sie kennen studierende mit einer Behinderung? Dann empfehlen Sie gerne auch unsere Profil auf </a:t>
            </a:r>
            <a:r>
              <a:rPr lang="de-DE" sz="2200" b="1" dirty="0" smtClean="0">
                <a:solidFill>
                  <a:srgbClr val="AC145A"/>
                </a:solidFill>
                <a:hlinkClick r:id="rId4"/>
              </a:rPr>
              <a:t>Instagram</a:t>
            </a:r>
            <a:r>
              <a:rPr lang="de-DE" sz="2200" dirty="0" smtClean="0"/>
              <a:t> (mit nützlichen Informationen zum Thema Studieren mit Behinderung) weiter. </a:t>
            </a:r>
            <a:endParaRPr lang="de-DE" sz="2200" dirty="0"/>
          </a:p>
        </p:txBody>
      </p:sp>
      <p:pic>
        <p:nvPicPr>
          <p:cNvPr id="7" name="Grafik 6" descr="Illustration: Bildmarke des Kompetenzzentrums zentral angeordnet, darauf und daneben sitzt bzw. steht jeweils eine Person, sie schauen in ihren Laptop bzw in ihr Smartphone. Im Hintergrund ist ein angedeutetes Social Media Profil."/>
          <p:cNvPicPr>
            <a:picLocks noChangeAspect="1"/>
          </p:cNvPicPr>
          <p:nvPr/>
        </p:nvPicPr>
        <p:blipFill rotWithShape="1">
          <a:blip r:embed="rId5">
            <a:extLst>
              <a:ext uri="{28A0092B-C50C-407E-A947-70E740481C1C}">
                <a14:useLocalDpi xmlns:a14="http://schemas.microsoft.com/office/drawing/2010/main" val="0"/>
              </a:ext>
            </a:extLst>
          </a:blip>
          <a:srcRect l="8380" t="12491" r="2792" b="5391"/>
          <a:stretch/>
        </p:blipFill>
        <p:spPr>
          <a:xfrm>
            <a:off x="6735177" y="2963917"/>
            <a:ext cx="4917519" cy="3810956"/>
          </a:xfrm>
          <a:prstGeom prst="rect">
            <a:avLst/>
          </a:prstGeom>
        </p:spPr>
      </p:pic>
      <p:sp>
        <p:nvSpPr>
          <p:cNvPr id="5" name="Foliennummernplatzhalter 4"/>
          <p:cNvSpPr>
            <a:spLocks noGrp="1"/>
          </p:cNvSpPr>
          <p:nvPr>
            <p:ph type="sldNum" sz="quarter" idx="12"/>
          </p:nvPr>
        </p:nvSpPr>
        <p:spPr/>
        <p:txBody>
          <a:bodyPr/>
          <a:lstStyle/>
          <a:p>
            <a:fld id="{FB2375C0-7702-4EFE-AA9A-D259F46FFF45}" type="slidenum">
              <a:rPr lang="de-DE" smtClean="0"/>
              <a:t>39</a:t>
            </a:fld>
            <a:endParaRPr lang="de-DE"/>
          </a:p>
        </p:txBody>
      </p:sp>
      <p:sp>
        <p:nvSpPr>
          <p:cNvPr id="9" name="Rechteck 8"/>
          <p:cNvSpPr/>
          <p:nvPr/>
        </p:nvSpPr>
        <p:spPr>
          <a:xfrm>
            <a:off x="838200" y="6374513"/>
            <a:ext cx="3421117" cy="307777"/>
          </a:xfrm>
          <a:prstGeom prst="rect">
            <a:avLst/>
          </a:prstGeom>
        </p:spPr>
        <p:txBody>
          <a:bodyPr wrap="square">
            <a:spAutoFit/>
          </a:bodyPr>
          <a:lstStyle/>
          <a:p>
            <a:r>
              <a:rPr lang="de-DE" sz="1400" dirty="0">
                <a:solidFill>
                  <a:schemeClr val="bg1">
                    <a:lumMod val="50000"/>
                  </a:schemeClr>
                </a:solidFill>
              </a:rPr>
              <a:t>Bildnachweis: </a:t>
            </a:r>
            <a:r>
              <a:rPr lang="de-DE" sz="1400" dirty="0" err="1" smtClean="0">
                <a:solidFill>
                  <a:schemeClr val="bg1">
                    <a:lumMod val="50000"/>
                  </a:schemeClr>
                </a:solidFill>
              </a:rPr>
              <a:t>storyset</a:t>
            </a:r>
            <a:r>
              <a:rPr lang="de-DE" sz="1400" dirty="0" smtClean="0">
                <a:solidFill>
                  <a:schemeClr val="bg1">
                    <a:lumMod val="50000"/>
                  </a:schemeClr>
                </a:solidFill>
              </a:rPr>
              <a:t> </a:t>
            </a:r>
            <a:r>
              <a:rPr lang="de-DE" sz="1400" dirty="0">
                <a:solidFill>
                  <a:schemeClr val="bg1">
                    <a:lumMod val="50000"/>
                  </a:schemeClr>
                </a:solidFill>
              </a:rPr>
              <a:t>auf </a:t>
            </a:r>
            <a:r>
              <a:rPr lang="de-DE" sz="1400" dirty="0" smtClean="0">
                <a:solidFill>
                  <a:schemeClr val="bg1">
                    <a:lumMod val="50000"/>
                  </a:schemeClr>
                </a:solidFill>
                <a:hlinkClick r:id="rId6"/>
              </a:rPr>
              <a:t>Freepik</a:t>
            </a:r>
            <a:endParaRPr lang="de-DE" sz="1400" dirty="0">
              <a:solidFill>
                <a:schemeClr val="bg1">
                  <a:lumMod val="50000"/>
                </a:schemeClr>
              </a:solidFill>
            </a:endParaRPr>
          </a:p>
        </p:txBody>
      </p:sp>
    </p:spTree>
    <p:extLst>
      <p:ext uri="{BB962C8B-B14F-4D97-AF65-F5344CB8AC3E}">
        <p14:creationId xmlns:p14="http://schemas.microsoft.com/office/powerpoint/2010/main" val="2046078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erwartet Sie heute?</a:t>
            </a:r>
            <a:endParaRPr lang="de-DE" dirty="0">
              <a:solidFill>
                <a:srgbClr val="FF0000"/>
              </a:solidFill>
            </a:endParaRPr>
          </a:p>
        </p:txBody>
      </p:sp>
      <p:sp>
        <p:nvSpPr>
          <p:cNvPr id="3" name="Inhaltsplatzhalter 2"/>
          <p:cNvSpPr>
            <a:spLocks noGrp="1"/>
          </p:cNvSpPr>
          <p:nvPr>
            <p:ph idx="1"/>
          </p:nvPr>
        </p:nvSpPr>
        <p:spPr/>
        <p:txBody>
          <a:bodyPr>
            <a:normAutofit/>
          </a:bodyPr>
          <a:lstStyle/>
          <a:p>
            <a:pPr marL="514350" indent="-514350">
              <a:spcBef>
                <a:spcPts val="0"/>
              </a:spcBef>
              <a:spcAft>
                <a:spcPts val="1200"/>
              </a:spcAft>
              <a:buFont typeface="+mj-lt"/>
              <a:buAutoNum type="arabicPeriod"/>
            </a:pPr>
            <a:r>
              <a:rPr lang="de-DE" b="1" dirty="0" smtClean="0"/>
              <a:t>Warum Barrierefreiheit? </a:t>
            </a:r>
          </a:p>
          <a:p>
            <a:pPr marL="514350" indent="-514350">
              <a:spcBef>
                <a:spcPts val="0"/>
              </a:spcBef>
              <a:spcAft>
                <a:spcPts val="600"/>
              </a:spcAft>
              <a:buFont typeface="+mj-lt"/>
              <a:buAutoNum type="arabicPeriod"/>
            </a:pPr>
            <a:r>
              <a:rPr lang="de-DE" b="1" dirty="0" smtClean="0"/>
              <a:t>Redaktionelle Tipps:</a:t>
            </a:r>
            <a:br>
              <a:rPr lang="de-DE" b="1" dirty="0" smtClean="0"/>
            </a:br>
            <a:r>
              <a:rPr lang="de-DE" b="1" dirty="0" smtClean="0"/>
              <a:t>Abbau digitaler Barrieren – ein kurzer Überblick</a:t>
            </a:r>
            <a:endParaRPr lang="de-DE" b="1" dirty="0"/>
          </a:p>
          <a:p>
            <a:pPr marL="1168400" lvl="1" indent="-266700">
              <a:spcBef>
                <a:spcPts val="0"/>
              </a:spcBef>
              <a:spcAft>
                <a:spcPts val="600"/>
              </a:spcAft>
            </a:pPr>
            <a:r>
              <a:rPr lang="de-DE" dirty="0">
                <a:solidFill>
                  <a:srgbClr val="003057"/>
                </a:solidFill>
              </a:rPr>
              <a:t>Struktur und Navigation</a:t>
            </a:r>
          </a:p>
          <a:p>
            <a:pPr marL="1168400" lvl="1" indent="-266700">
              <a:spcBef>
                <a:spcPts val="0"/>
              </a:spcBef>
              <a:spcAft>
                <a:spcPts val="600"/>
              </a:spcAft>
            </a:pPr>
            <a:r>
              <a:rPr lang="de-DE" dirty="0">
                <a:solidFill>
                  <a:srgbClr val="003057"/>
                </a:solidFill>
              </a:rPr>
              <a:t>Umgang mit Text</a:t>
            </a:r>
          </a:p>
          <a:p>
            <a:pPr marL="1168400" lvl="1" indent="-266700">
              <a:spcBef>
                <a:spcPts val="0"/>
              </a:spcBef>
              <a:spcAft>
                <a:spcPts val="600"/>
              </a:spcAft>
            </a:pPr>
            <a:r>
              <a:rPr lang="de-DE" dirty="0" smtClean="0">
                <a:solidFill>
                  <a:srgbClr val="003057"/>
                </a:solidFill>
              </a:rPr>
              <a:t>Umgang mit Farbe</a:t>
            </a:r>
          </a:p>
          <a:p>
            <a:pPr marL="1168400" lvl="1" indent="-266700">
              <a:spcBef>
                <a:spcPts val="0"/>
              </a:spcBef>
              <a:spcAft>
                <a:spcPts val="600"/>
              </a:spcAft>
            </a:pPr>
            <a:r>
              <a:rPr lang="de-DE" dirty="0" smtClean="0">
                <a:solidFill>
                  <a:srgbClr val="003057"/>
                </a:solidFill>
              </a:rPr>
              <a:t>Umgang mit visuellen Darstellungen</a:t>
            </a:r>
          </a:p>
        </p:txBody>
      </p:sp>
      <p:sp>
        <p:nvSpPr>
          <p:cNvPr id="5" name="Foliennummernplatzhalter 4"/>
          <p:cNvSpPr>
            <a:spLocks noGrp="1"/>
          </p:cNvSpPr>
          <p:nvPr>
            <p:ph type="sldNum" sz="quarter" idx="12"/>
          </p:nvPr>
        </p:nvSpPr>
        <p:spPr/>
        <p:txBody>
          <a:bodyPr/>
          <a:lstStyle/>
          <a:p>
            <a:fld id="{FB2375C0-7702-4EFE-AA9A-D259F46FFF45}" type="slidenum">
              <a:rPr lang="de-DE" smtClean="0"/>
              <a:t>4</a:t>
            </a:fld>
            <a:endParaRPr lang="de-DE"/>
          </a:p>
        </p:txBody>
      </p:sp>
    </p:spTree>
    <p:extLst>
      <p:ext uri="{BB962C8B-B14F-4D97-AF65-F5344CB8AC3E}">
        <p14:creationId xmlns:p14="http://schemas.microsoft.com/office/powerpoint/2010/main" val="15830170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75050" y="3073938"/>
            <a:ext cx="10515600" cy="1559624"/>
          </a:xfrm>
        </p:spPr>
        <p:txBody>
          <a:bodyPr anchor="t">
            <a:normAutofit fontScale="90000"/>
          </a:bodyPr>
          <a:lstStyle/>
          <a:p>
            <a:r>
              <a:rPr lang="de-DE" dirty="0"/>
              <a:t>Vielen Dank</a:t>
            </a:r>
            <a:br>
              <a:rPr lang="de-DE" dirty="0"/>
            </a:br>
            <a:r>
              <a:rPr lang="de-DE" dirty="0"/>
              <a:t>für Ihre Aufmerksamkeit!</a:t>
            </a:r>
          </a:p>
        </p:txBody>
      </p:sp>
      <p:pic>
        <p:nvPicPr>
          <p:cNvPr id="5" name="Grafik 4" descr="Profilbild: Sabrina Januzik"/>
          <p:cNvPicPr>
            <a:picLocks/>
          </p:cNvPicPr>
          <p:nvPr/>
        </p:nvPicPr>
        <p:blipFill rotWithShape="1">
          <a:blip r:embed="rId3" cstate="print">
            <a:extLst>
              <a:ext uri="{28A0092B-C50C-407E-A947-70E740481C1C}">
                <a14:useLocalDpi xmlns:a14="http://schemas.microsoft.com/office/drawing/2010/main" val="0"/>
              </a:ext>
            </a:extLst>
          </a:blip>
          <a:srcRect l="16946" r="16147"/>
          <a:stretch/>
        </p:blipFill>
        <p:spPr>
          <a:xfrm>
            <a:off x="1356942" y="3040681"/>
            <a:ext cx="1907973" cy="1907973"/>
          </a:xfrm>
          <a:prstGeom prst="roundRect">
            <a:avLst/>
          </a:prstGeom>
        </p:spPr>
      </p:pic>
      <p:sp>
        <p:nvSpPr>
          <p:cNvPr id="6" name="Inhaltsplatzhalter 2"/>
          <p:cNvSpPr txBox="1">
            <a:spLocks/>
          </p:cNvSpPr>
          <p:nvPr/>
        </p:nvSpPr>
        <p:spPr>
          <a:xfrm>
            <a:off x="3575050" y="4728059"/>
            <a:ext cx="5664200" cy="5850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de-DE" sz="1800" b="1" dirty="0">
                <a:solidFill>
                  <a:srgbClr val="AC145A"/>
                </a:solidFill>
              </a:rPr>
              <a:t>Sabrina </a:t>
            </a:r>
            <a:r>
              <a:rPr lang="de-DE" sz="1800" b="1" dirty="0" smtClean="0">
                <a:solidFill>
                  <a:srgbClr val="AC145A"/>
                </a:solidFill>
              </a:rPr>
              <a:t>Januzik</a:t>
            </a:r>
            <a:r>
              <a:rPr lang="de-DE" sz="1800" dirty="0"/>
              <a:t> </a:t>
            </a:r>
            <a:r>
              <a:rPr lang="de-DE" sz="1800" dirty="0" smtClean="0"/>
              <a:t>| </a:t>
            </a:r>
            <a:r>
              <a:rPr lang="de-DE" sz="1400" dirty="0" smtClean="0">
                <a:solidFill>
                  <a:srgbClr val="003057"/>
                </a:solidFill>
              </a:rPr>
              <a:t>sabrina.januzik@tu-dortmund.de</a:t>
            </a:r>
            <a:endParaRPr lang="de-DE" sz="1400" dirty="0">
              <a:solidFill>
                <a:srgbClr val="003057"/>
              </a:solidFill>
            </a:endParaRPr>
          </a:p>
        </p:txBody>
      </p:sp>
    </p:spTree>
    <p:extLst>
      <p:ext uri="{BB962C8B-B14F-4D97-AF65-F5344CB8AC3E}">
        <p14:creationId xmlns:p14="http://schemas.microsoft.com/office/powerpoint/2010/main" val="1337267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Warum Barrierefreiheit?</a:t>
            </a:r>
            <a:endParaRPr lang="de-DE" dirty="0"/>
          </a:p>
        </p:txBody>
      </p:sp>
      <p:sp>
        <p:nvSpPr>
          <p:cNvPr id="3" name="Textplatzhalter 2"/>
          <p:cNvSpPr>
            <a:spLocks noGrp="1"/>
          </p:cNvSpPr>
          <p:nvPr>
            <p:ph type="body" idx="1"/>
          </p:nvPr>
        </p:nvSpPr>
        <p:spPr/>
        <p:txBody>
          <a:bodyPr anchor="t"/>
          <a:lstStyle/>
          <a:p>
            <a:r>
              <a:rPr lang="de-DE" dirty="0" smtClean="0"/>
              <a:t>Bedarfsgruppen von Barrierefreiheit und rechtliche Verankerung</a:t>
            </a:r>
            <a:endParaRPr lang="de-DE" dirty="0"/>
          </a:p>
        </p:txBody>
      </p:sp>
    </p:spTree>
    <p:extLst>
      <p:ext uri="{BB962C8B-B14F-4D97-AF65-F5344CB8AC3E}">
        <p14:creationId xmlns:p14="http://schemas.microsoft.com/office/powerpoint/2010/main" val="177250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Zielgruppen </a:t>
            </a:r>
            <a:r>
              <a:rPr lang="de-DE" smtClean="0"/>
              <a:t>barrierefreier (Web-)Inhalte</a:t>
            </a:r>
            <a:endParaRPr lang="de-DE" dirty="0"/>
          </a:p>
        </p:txBody>
      </p:sp>
      <p:sp>
        <p:nvSpPr>
          <p:cNvPr id="3" name="Inhaltsplatzhalter 2"/>
          <p:cNvSpPr>
            <a:spLocks noGrp="1"/>
          </p:cNvSpPr>
          <p:nvPr>
            <p:ph idx="1"/>
          </p:nvPr>
        </p:nvSpPr>
        <p:spPr>
          <a:xfrm>
            <a:off x="838199" y="1667974"/>
            <a:ext cx="10940807" cy="507672"/>
          </a:xfrm>
        </p:spPr>
        <p:txBody>
          <a:bodyPr/>
          <a:lstStyle/>
          <a:p>
            <a:pPr marL="0" indent="0">
              <a:buNone/>
            </a:pPr>
            <a:r>
              <a:rPr lang="de-DE" b="1" dirty="0" smtClean="0">
                <a:solidFill>
                  <a:srgbClr val="AC145A"/>
                </a:solidFill>
              </a:rPr>
              <a:t>Notwendig für viele – ein Gewinn für alle!</a:t>
            </a:r>
            <a:endParaRPr lang="de-DE" dirty="0" smtClean="0">
              <a:solidFill>
                <a:srgbClr val="AC145A"/>
              </a:solidFill>
            </a:endParaRPr>
          </a:p>
          <a:p>
            <a:pPr marL="0" indent="0">
              <a:buNone/>
            </a:pPr>
            <a:endParaRPr lang="de-DE" dirty="0"/>
          </a:p>
        </p:txBody>
      </p:sp>
      <p:graphicFrame>
        <p:nvGraphicFramePr>
          <p:cNvPr id="6" name="Diagramm 5" descr="Diagramm: Auflistung Zielgruppen mit jeweiligen Bedarfen. 1. Spalte &quot;Sehbeeinträchtigung, Blindheit&quot;: Farbkontraste, Blendempfindlichkeit, Vergrößerungsbedarf, Sprach- ode Braille-Ausgabe. 2. Spalte &quot;Hörbeeinträchtigung, Gehörlosigkeit&quot;: Alternative für Sprache, Ton. 3. Spalte &quot;motorische Beeinträchtigung&quot;: Größe, Platz und Zeit, Alternative Mausbedienung, Sprachsteuerung. 4. Spalte &quot;Autismus-Spektrum, Teilleistungsstörung, chronische Krankheiten&quot;: schnelle Orientierung, klare Struktur, intuitive Bedienung, Lesbarkeit, Verständlichkeit, Sprachausgabe. 5. Spalte &quot;temporäre Beeinträchtigung&quot;: Alternative für Mausbedienung, Sprachausgabe und -eingabe, schnelle orientierung, klare Struktur, intuitive Bedienung, Verständlichkeit, Lesbarkeit. 6. Spalte &quot;Alle&quot;: leise/laute Umgebungen benötigen Alternative für Sprache und Ton, Blendung auf Bildschirmen benötigen entsprechende Kontraste, kleiner Bildschirm benötigen Responsivität, komplexe Seiten: schnelle Orientierung. "/>
          <p:cNvGraphicFramePr/>
          <p:nvPr>
            <p:extLst/>
          </p:nvPr>
        </p:nvGraphicFramePr>
        <p:xfrm>
          <a:off x="838199" y="2317540"/>
          <a:ext cx="10649608" cy="4078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p:cNvSpPr>
            <a:spLocks noGrp="1"/>
          </p:cNvSpPr>
          <p:nvPr>
            <p:ph type="sldNum" sz="quarter" idx="12"/>
          </p:nvPr>
        </p:nvSpPr>
        <p:spPr>
          <a:xfrm>
            <a:off x="9035806" y="6356350"/>
            <a:ext cx="2743200" cy="365125"/>
          </a:xfrm>
        </p:spPr>
        <p:txBody>
          <a:bodyPr/>
          <a:lstStyle/>
          <a:p>
            <a:fld id="{FB2375C0-7702-4EFE-AA9A-D259F46FFF45}" type="slidenum">
              <a:rPr lang="de-DE" smtClean="0"/>
              <a:t>6</a:t>
            </a:fld>
            <a:endParaRPr lang="de-DE"/>
          </a:p>
        </p:txBody>
      </p:sp>
    </p:spTree>
    <p:extLst>
      <p:ext uri="{BB962C8B-B14F-4D97-AF65-F5344CB8AC3E}">
        <p14:creationId xmlns:p14="http://schemas.microsoft.com/office/powerpoint/2010/main" val="1118076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spcBef>
                <a:spcPts val="0"/>
              </a:spcBef>
              <a:spcAft>
                <a:spcPts val="600"/>
              </a:spcAft>
            </a:pPr>
            <a:r>
              <a:rPr lang="de-DE" dirty="0"/>
              <a:t>Redaktionelle </a:t>
            </a:r>
            <a:r>
              <a:rPr lang="de-DE" dirty="0" smtClean="0"/>
              <a:t>Tipps </a:t>
            </a:r>
            <a:br>
              <a:rPr lang="de-DE" dirty="0" smtClean="0"/>
            </a:br>
            <a:r>
              <a:rPr lang="de-DE" dirty="0" smtClean="0"/>
              <a:t>zum Abbau digitaler Barrieren</a:t>
            </a:r>
            <a:endParaRPr lang="de-DE" dirty="0"/>
          </a:p>
        </p:txBody>
      </p:sp>
      <p:sp>
        <p:nvSpPr>
          <p:cNvPr id="3" name="Textplatzhalter 2"/>
          <p:cNvSpPr>
            <a:spLocks noGrp="1"/>
          </p:cNvSpPr>
          <p:nvPr>
            <p:ph type="body" idx="1"/>
          </p:nvPr>
        </p:nvSpPr>
        <p:spPr/>
        <p:txBody>
          <a:bodyPr>
            <a:normAutofit/>
          </a:bodyPr>
          <a:lstStyle/>
          <a:p>
            <a:r>
              <a:rPr lang="de-DE" dirty="0" smtClean="0"/>
              <a:t>Unter Berücksichtigung der 4 Prinzipien zur Barrierefreiheit:</a:t>
            </a:r>
            <a:r>
              <a:rPr lang="de-DE" dirty="0"/>
              <a:t/>
            </a:r>
            <a:br>
              <a:rPr lang="de-DE" dirty="0"/>
            </a:br>
            <a:r>
              <a:rPr lang="de-DE" dirty="0" smtClean="0"/>
              <a:t>Wahrnehmbarkeit, Bedienbarkeit, Verständlichkeit und Robustheit</a:t>
            </a:r>
            <a:endParaRPr lang="de-DE" dirty="0"/>
          </a:p>
        </p:txBody>
      </p:sp>
    </p:spTree>
    <p:extLst>
      <p:ext uri="{BB962C8B-B14F-4D97-AF65-F5344CB8AC3E}">
        <p14:creationId xmlns:p14="http://schemas.microsoft.com/office/powerpoint/2010/main" val="3048350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4 Prinzipien der Barrierefreiheit</a:t>
            </a:r>
          </a:p>
        </p:txBody>
      </p:sp>
      <p:sp>
        <p:nvSpPr>
          <p:cNvPr id="3" name="Inhaltsplatzhalter 2"/>
          <p:cNvSpPr>
            <a:spLocks noGrp="1"/>
          </p:cNvSpPr>
          <p:nvPr>
            <p:ph idx="1"/>
          </p:nvPr>
        </p:nvSpPr>
        <p:spPr>
          <a:xfrm>
            <a:off x="838200" y="1825625"/>
            <a:ext cx="3928354" cy="4351338"/>
          </a:xfrm>
        </p:spPr>
        <p:txBody>
          <a:bodyPr>
            <a:normAutofit/>
          </a:bodyPr>
          <a:lstStyle/>
          <a:p>
            <a:pPr marL="0" lvl="0" indent="0">
              <a:lnSpc>
                <a:spcPct val="100000"/>
              </a:lnSpc>
              <a:spcBef>
                <a:spcPts val="0"/>
              </a:spcBef>
              <a:buNone/>
              <a:defRPr/>
            </a:pPr>
            <a:r>
              <a:rPr lang="de-DE" sz="2400" dirty="0" smtClean="0"/>
              <a:t>Durch </a:t>
            </a:r>
            <a:r>
              <a:rPr lang="de-DE" sz="2400" dirty="0"/>
              <a:t>die </a:t>
            </a:r>
            <a:r>
              <a:rPr lang="de-DE" sz="2400" dirty="0" smtClean="0"/>
              <a:t>Berücksichtigung aller 4 </a:t>
            </a:r>
            <a:r>
              <a:rPr lang="de-DE" sz="2400" dirty="0"/>
              <a:t>Prinzipien </a:t>
            </a:r>
            <a:r>
              <a:rPr lang="de-DE" sz="2400" dirty="0" smtClean="0"/>
              <a:t>wird </a:t>
            </a:r>
            <a:r>
              <a:rPr lang="de-DE" sz="2400" dirty="0"/>
              <a:t>der Zugang zu digitalen Inhalten für </a:t>
            </a:r>
            <a:r>
              <a:rPr lang="de-DE" sz="2400" dirty="0" smtClean="0"/>
              <a:t>Nutzende barrierefrei(er</a:t>
            </a:r>
            <a:r>
              <a:rPr lang="de-DE" sz="2400" dirty="0"/>
              <a:t>) möglich.</a:t>
            </a:r>
          </a:p>
          <a:p>
            <a:pPr marL="0" indent="0">
              <a:lnSpc>
                <a:spcPct val="100000"/>
              </a:lnSpc>
              <a:spcBef>
                <a:spcPts val="0"/>
              </a:spcBef>
              <a:spcAft>
                <a:spcPts val="600"/>
              </a:spcAft>
              <a:buNone/>
              <a:defRPr/>
            </a:pPr>
            <a:endParaRPr lang="de-DE" sz="2400" dirty="0" smtClean="0"/>
          </a:p>
          <a:p>
            <a:pPr marL="0" indent="0">
              <a:lnSpc>
                <a:spcPct val="100000"/>
              </a:lnSpc>
              <a:spcBef>
                <a:spcPts val="0"/>
              </a:spcBef>
              <a:spcAft>
                <a:spcPts val="600"/>
              </a:spcAft>
              <a:buNone/>
              <a:defRPr/>
            </a:pPr>
            <a:r>
              <a:rPr lang="de-DE" sz="2400" dirty="0" smtClean="0"/>
              <a:t>(Vierblättriges Kleeblatt bringt Glück – oder in unserem Fall Barrierefreiheit </a:t>
            </a:r>
            <a:r>
              <a:rPr lang="de-DE" sz="2400" dirty="0" smtClean="0">
                <a:sym typeface="Wingdings" panose="05000000000000000000" pitchFamily="2" charset="2"/>
              </a:rPr>
              <a:t>.</a:t>
            </a:r>
            <a:r>
              <a:rPr lang="de-DE" sz="2400" dirty="0" smtClean="0"/>
              <a:t>)</a:t>
            </a:r>
            <a:endParaRPr lang="de-DE" sz="2400" dirty="0"/>
          </a:p>
          <a:p>
            <a:pPr lvl="0">
              <a:lnSpc>
                <a:spcPct val="100000"/>
              </a:lnSpc>
              <a:spcBef>
                <a:spcPts val="0"/>
              </a:spcBef>
              <a:defRPr/>
            </a:pPr>
            <a:endParaRPr lang="de-DE" sz="2400" dirty="0">
              <a:sym typeface="Wingdings" panose="05000000000000000000" pitchFamily="2" charset="2"/>
            </a:endParaRPr>
          </a:p>
        </p:txBody>
      </p:sp>
      <p:pic>
        <p:nvPicPr>
          <p:cNvPr id="8" name="Grafik 7" descr="Grafik: vierblättgriges Kleeblatt, das in jedem Blatt ein Symbol mit Beschriftung enthält, Blatt 1: Auge &quot;Wahrnehmbarkeit&quot;, Baltt 2: Computertastatur &quot;Bedienbarkeit&quot;, Blatt 3: Sprechblase mit Häckchen-Icon &quot;Verständlichkeit, Blatt 4: Ausschnitt Programmiercode auf Screen &quot;Robustheit&quot;."/>
          <p:cNvPicPr>
            <a:picLocks noChangeAspect="1"/>
          </p:cNvPicPr>
          <p:nvPr/>
        </p:nvPicPr>
        <p:blipFill>
          <a:blip r:embed="rId3"/>
          <a:stretch>
            <a:fillRect/>
          </a:stretch>
        </p:blipFill>
        <p:spPr>
          <a:xfrm>
            <a:off x="5486641" y="1248229"/>
            <a:ext cx="5966216" cy="5473246"/>
          </a:xfrm>
          <a:prstGeom prst="rect">
            <a:avLst/>
          </a:prstGeom>
        </p:spPr>
      </p:pic>
      <p:sp>
        <p:nvSpPr>
          <p:cNvPr id="4" name="Foliennummernplatzhalter 3"/>
          <p:cNvSpPr>
            <a:spLocks noGrp="1"/>
          </p:cNvSpPr>
          <p:nvPr>
            <p:ph type="sldNum" sz="quarter" idx="12"/>
          </p:nvPr>
        </p:nvSpPr>
        <p:spPr/>
        <p:txBody>
          <a:bodyPr/>
          <a:lstStyle/>
          <a:p>
            <a:fld id="{FB2375C0-7702-4EFE-AA9A-D259F46FFF45}" type="slidenum">
              <a:rPr lang="de-DE" smtClean="0">
                <a:solidFill>
                  <a:schemeClr val="bg1"/>
                </a:solidFill>
              </a:rPr>
              <a:t>8</a:t>
            </a:fld>
            <a:endParaRPr lang="de-DE" dirty="0">
              <a:solidFill>
                <a:schemeClr val="bg1"/>
              </a:solidFill>
            </a:endParaRPr>
          </a:p>
        </p:txBody>
      </p:sp>
    </p:spTree>
    <p:extLst>
      <p:ext uri="{BB962C8B-B14F-4D97-AF65-F5344CB8AC3E}">
        <p14:creationId xmlns:p14="http://schemas.microsoft.com/office/powerpoint/2010/main" val="383966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Struktur und Navigierbarkeit</a:t>
            </a:r>
            <a:endParaRPr lang="de-DE" dirty="0"/>
          </a:p>
        </p:txBody>
      </p:sp>
      <p:sp>
        <p:nvSpPr>
          <p:cNvPr id="3" name="Text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19346007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4697</Words>
  <Application>Microsoft Office PowerPoint</Application>
  <PresentationFormat>Breitbild</PresentationFormat>
  <Paragraphs>633</Paragraphs>
  <Slides>40</Slides>
  <Notes>31</Notes>
  <HiddenSlides>0</HiddenSlides>
  <MMClips>0</MMClips>
  <ScaleCrop>false</ScaleCrop>
  <HeadingPairs>
    <vt:vector size="6" baseType="variant">
      <vt:variant>
        <vt:lpstr>Verwendete Schriftarten</vt:lpstr>
      </vt:variant>
      <vt:variant>
        <vt:i4>9</vt:i4>
      </vt:variant>
      <vt:variant>
        <vt:lpstr>Design</vt:lpstr>
      </vt:variant>
      <vt:variant>
        <vt:i4>2</vt:i4>
      </vt:variant>
      <vt:variant>
        <vt:lpstr>Folientitel</vt:lpstr>
      </vt:variant>
      <vt:variant>
        <vt:i4>40</vt:i4>
      </vt:variant>
    </vt:vector>
  </HeadingPairs>
  <TitlesOfParts>
    <vt:vector size="51" baseType="lpstr">
      <vt:lpstr>Akkurat-Light</vt:lpstr>
      <vt:lpstr>Arial</vt:lpstr>
      <vt:lpstr>Brush Script MT</vt:lpstr>
      <vt:lpstr>Calibri</vt:lpstr>
      <vt:lpstr>Calibri Light</vt:lpstr>
      <vt:lpstr>Lucida Sans Unicode</vt:lpstr>
      <vt:lpstr>Tahoma</vt:lpstr>
      <vt:lpstr>Verdana</vt:lpstr>
      <vt:lpstr>Wingdings</vt:lpstr>
      <vt:lpstr>Office</vt:lpstr>
      <vt:lpstr>Benutzerdefiniertes Design</vt:lpstr>
      <vt:lpstr>Barrierefreiheit im Web für Redakteur*innen</vt:lpstr>
      <vt:lpstr>Lizenzhinweise</vt:lpstr>
      <vt:lpstr>Tipps zur Kommunikation in Zoom</vt:lpstr>
      <vt:lpstr>Was erwartet Sie heute?</vt:lpstr>
      <vt:lpstr>Warum Barrierefreiheit?</vt:lpstr>
      <vt:lpstr>Zielgruppen barrierefreier (Web-)Inhalte</vt:lpstr>
      <vt:lpstr>Redaktionelle Tipps  zum Abbau digitaler Barrieren</vt:lpstr>
      <vt:lpstr>4 Prinzipien der Barrierefreiheit</vt:lpstr>
      <vt:lpstr>Struktur und Navigierbarkeit</vt:lpstr>
      <vt:lpstr>Seitentitel</vt:lpstr>
      <vt:lpstr>Seitenstruktur</vt:lpstr>
      <vt:lpstr>Umgang mit Text</vt:lpstr>
      <vt:lpstr>Überschriften </vt:lpstr>
      <vt:lpstr>Wie Überschriftenhierarchie ermitteln? </vt:lpstr>
      <vt:lpstr>Fließtext (1/3) </vt:lpstr>
      <vt:lpstr>Fließtext (2/3) </vt:lpstr>
      <vt:lpstr>Fließtext (3/3) </vt:lpstr>
      <vt:lpstr>Listen</vt:lpstr>
      <vt:lpstr>Verlinkungen</vt:lpstr>
      <vt:lpstr>Umgang mit Farbe</vt:lpstr>
      <vt:lpstr>Farbe</vt:lpstr>
      <vt:lpstr>Farbgestaltung bei Farbfehlsichtigkeit</vt:lpstr>
      <vt:lpstr>Farbkontrast (1/2)</vt:lpstr>
      <vt:lpstr>Farbkontrast (2/2)</vt:lpstr>
      <vt:lpstr>Wie das richtige Kontrastverhältnis ermitteln? </vt:lpstr>
      <vt:lpstr>Umgang mit  visuellen Darstellungen</vt:lpstr>
      <vt:lpstr>Wahrnehmung von Bildern/Grafiken</vt:lpstr>
      <vt:lpstr>Diversitätssensible Bildgestaltung</vt:lpstr>
      <vt:lpstr>Authentisch: ja oder nein?</vt:lpstr>
      <vt:lpstr>Das Problem mit Stockbildern</vt:lpstr>
      <vt:lpstr>Worauf ausweichen?</vt:lpstr>
      <vt:lpstr>Alternativtexte</vt:lpstr>
      <vt:lpstr>Die wichtigsten Regeln für Alternativtexte</vt:lpstr>
      <vt:lpstr>Tipps für Prompts</vt:lpstr>
      <vt:lpstr>Wo Alt-Texte einsehen? </vt:lpstr>
      <vt:lpstr>Abschließende Gedanken</vt:lpstr>
      <vt:lpstr>Materialien</vt:lpstr>
      <vt:lpstr>Evaluation</vt:lpstr>
      <vt:lpstr>Kompetenzzentrum in den sozialen Medien</vt:lpstr>
      <vt:lpstr>Vielen Dank für Ihre Aufmerksamkeit!</vt:lpstr>
    </vt:vector>
  </TitlesOfParts>
  <Company>Fakultät 12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Sabrina Januzik</dc:creator>
  <cp:lastModifiedBy>Sabrina Januzik</cp:lastModifiedBy>
  <cp:revision>1337</cp:revision>
  <dcterms:created xsi:type="dcterms:W3CDTF">2022-08-15T10:39:36Z</dcterms:created>
  <dcterms:modified xsi:type="dcterms:W3CDTF">2026-05-18T07:56:26Z</dcterms:modified>
</cp:coreProperties>
</file>