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9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6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svg" ContentType="image/svg"/>
  <Override PartName="/ppt/media/image12.png" ContentType="image/png"/>
  <Override PartName="/ppt/media/image13.svg" ContentType="image/svg"/>
  <Override PartName="/ppt/media/image14.png" ContentType="image/png"/>
  <Override PartName="/ppt/media/image15.svg" ContentType="image/svg"/>
  <Override PartName="/ppt/media/image16.png" ContentType="image/png"/>
  <Override PartName="/ppt/media/image17.svg" ContentType="image/svg"/>
  <Override PartName="/ppt/media/image25.png" ContentType="image/png"/>
  <Override PartName="/ppt/media/image18.png" ContentType="image/png"/>
  <Override PartName="/ppt/media/image19.svg" ContentType="image/svg"/>
  <Override PartName="/ppt/media/image27.png" ContentType="image/png"/>
  <Override PartName="/ppt/media/image20.png" ContentType="image/png"/>
  <Override PartName="/ppt/media/image21.svg" ContentType="image/svg"/>
  <Override PartName="/ppt/media/image22.png" ContentType="image/png"/>
  <Override PartName="/ppt/media/image23.svg" ContentType="image/svg"/>
  <Override PartName="/ppt/media/image31.png" ContentType="image/png"/>
  <Override PartName="/ppt/media/image24.png" ContentType="image/png"/>
  <Override PartName="/ppt/media/image26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2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3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10077450" cy="5668963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Folie mittels Klicken verschieben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Format der Notizen mittels Klicken bearbeiten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&lt;Kopfzeile&gt;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&lt;Datum/Uhrzeit&gt;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&lt;Fußzeile&gt;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2B8FE7C3-C14F-4A81-B9B7-58C54C122A26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&lt;Foliennummer&gt;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ldImg"/>
          </p:nvPr>
        </p:nvSpPr>
        <p:spPr>
          <a:xfrm>
            <a:off x="510480" y="537120"/>
            <a:ext cx="6538680" cy="3608640"/>
          </a:xfrm>
          <a:prstGeom prst="rect">
            <a:avLst/>
          </a:prstGeom>
          <a:ln w="0">
            <a:noFill/>
          </a:ln>
        </p:spPr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756000" y="4365360"/>
            <a:ext cx="6398640" cy="578952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880" bIns="47880" anchor="t">
            <a:noAutofit/>
          </a:bodyPr>
          <a:p>
            <a:pPr marL="30600" indent="0" defTabSz="6858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Inhalt der Folie „Grundsätzliches – Werkzeuge“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290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Meta Offc Pro Normal"/>
              </a:rPr>
              <a:t>Barrierefreiheit im Entwicklungsprozess.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290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Barrieren diskutieren, melden, bearbeiten.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z. B.: SIG-Kommunikationstools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z. B.: Mantis Issue Tracker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z. B.: Feature Wiki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290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Die Folie enthält zusätzlich einen Screenshot der Startseite von docu.ilias.de mit einem Pfeil auf Abbildungen der drei angegebenen webbasierten Werkzeuge.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0600" indent="0" defTabSz="6858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0600" indent="0" defTabSz="6858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Zusätzliche Informationen: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290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zu „Barrierefreiheit im Entwicklungsprozess“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Barrierefreiheit mittlerweile verbindlich im Entwicklungsprozess verankert.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Etabliert sich.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Einhaltung prüfen.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290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Es gibt weitere Tools, die verwendet werden.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Beispiel TestRail mit Barrierefreiheits-Testcases.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Beispiel Github für Entwicklelnde.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290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Wir benutzen natürlich die gleichen Tools wie alle anderen, die ILIAS nutzen, testen, Bugs finden, ein neues Feature wollen usw.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290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Schnittstellen zwischen feststellender und fehlerbehebender Stelle: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Mantis (üblich)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0148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Beispiel: Unlogische HTML-Struktur (u. a. Headline-Strukturierung oder Listenelemente falsch oder DIVs, wo definierte HTML-Elemente sein sollten).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Feature Wiki (bei besonders gelagerter Anpassungsnotwendigkeit)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0148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Beispiel: Beliebige Sprachkennzeichnung einzelner Inhaltsblöcke und einzelner Abschnitte innerhalb eines Inhaltsblocks ermöglichen.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sldNum" idx="14"/>
          </p:nvPr>
        </p:nvSpPr>
        <p:spPr>
          <a:xfrm>
            <a:off x="4282200" y="10155600"/>
            <a:ext cx="3275640" cy="53604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880" bIns="4788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300" strike="noStrike" u="none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3CB4F1D-0099-4F0E-8838-89179C76B792}" type="slidenum">
              <a:rPr b="0" lang="de-DE" sz="1300" strike="noStrike" u="none">
                <a:solidFill>
                  <a:srgbClr val="000000"/>
                </a:solidFill>
                <a:uFillTx/>
                <a:latin typeface="+mn-lt"/>
              </a:rPr>
              <a:t>&lt;Foliennummer&gt;</a:t>
            </a:fld>
            <a:endParaRPr b="0" lang="en-US" sz="13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ldImg"/>
          </p:nvPr>
        </p:nvSpPr>
        <p:spPr>
          <a:xfrm>
            <a:off x="510480" y="537120"/>
            <a:ext cx="6538680" cy="3608640"/>
          </a:xfrm>
          <a:prstGeom prst="rect">
            <a:avLst/>
          </a:prstGeom>
          <a:ln w="0">
            <a:noFill/>
          </a:ln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756000" y="4365360"/>
            <a:ext cx="6398640" cy="578952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880" bIns="47880" anchor="t">
            <a:noAutofit/>
          </a:bodyPr>
          <a:p>
            <a:pPr marL="30600" indent="0" defTabSz="6858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Inhalt der Folie „Grundsätzliches – Vorgehensweisen“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290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Meta Offc Pro Normal"/>
              </a:rPr>
              <a:t>Vom Feststellen bis zum Entfernen einer Barriere.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Barriere feststellen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0148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Bei der Nutzung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0148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Bei gezieltem Selbsttest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0148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Durch beauftragten BITV-Test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Barriere melden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0148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Mantis-Bug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0148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Feature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Barriere entfernen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0148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Leichte Korrektur (möglichst zeitnah)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0148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Komplexere Korrektur (ggf. Funding needed)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0600" indent="0" defTabSz="6858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0600" indent="0" defTabSz="6858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Zusätzliche Informationen: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290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Gleiches Vorgehen wie „Vom Feststellen bis zum Entfernen eines Bugs“.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290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Wichtig hier: Nicht erfüllte Barrierefreiheit ist einem Bug gleichwertig!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sldNum" idx="15"/>
          </p:nvPr>
        </p:nvSpPr>
        <p:spPr>
          <a:xfrm>
            <a:off x="4282200" y="10155600"/>
            <a:ext cx="3275640" cy="53604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880" bIns="4788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300" strike="noStrike" u="none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AF14078-2FE3-4FC2-9FC9-58C8E04FCB6A}" type="slidenum">
              <a:rPr b="0" lang="de-DE" sz="1300" strike="noStrike" u="none">
                <a:solidFill>
                  <a:srgbClr val="000000"/>
                </a:solidFill>
                <a:uFillTx/>
                <a:latin typeface="+mn-lt"/>
              </a:rPr>
              <a:t>&lt;Foliennummer&gt;</a:t>
            </a:fld>
            <a:endParaRPr b="0" lang="en-US" sz="13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ldImg"/>
          </p:nvPr>
        </p:nvSpPr>
        <p:spPr>
          <a:xfrm>
            <a:off x="508680" y="535320"/>
            <a:ext cx="6542280" cy="3610080"/>
          </a:xfrm>
          <a:prstGeom prst="rect">
            <a:avLst/>
          </a:prstGeom>
          <a:ln w="0">
            <a:noFill/>
          </a:ln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756000" y="4365360"/>
            <a:ext cx="6398640" cy="578952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880" bIns="47880" anchor="t">
            <a:no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Wechsel zur Live-Demo auf "docu.ilias.de".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sldNum" idx="16"/>
          </p:nvPr>
        </p:nvSpPr>
        <p:spPr>
          <a:xfrm>
            <a:off x="4282200" y="10155600"/>
            <a:ext cx="3275640" cy="53604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880" bIns="4788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300" strike="noStrike" u="none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A597AA3-1321-4554-A0F9-3435FFDB4B54}" type="slidenum">
              <a:rPr b="0" lang="de-DE" sz="1300" strike="noStrike" u="none">
                <a:solidFill>
                  <a:srgbClr val="000000"/>
                </a:solidFill>
                <a:uFillTx/>
                <a:latin typeface="+mn-lt"/>
              </a:rPr>
              <a:t>&lt;Foliennummer&gt;</a:t>
            </a:fld>
            <a:endParaRPr b="0" lang="en-US" sz="13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ldImg"/>
          </p:nvPr>
        </p:nvSpPr>
        <p:spPr>
          <a:xfrm>
            <a:off x="508680" y="535320"/>
            <a:ext cx="6542280" cy="3610080"/>
          </a:xfrm>
          <a:prstGeom prst="rect">
            <a:avLst/>
          </a:prstGeom>
          <a:ln w="0">
            <a:noFill/>
          </a:ln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756000" y="4365360"/>
            <a:ext cx="6398640" cy="578952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880" bIns="47880" anchor="t">
            <a:no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Mit Wechsel auf Version 8 gab es ein technisches Update der PHP-Version, was zu mehr Bugs im Bereich Barrierefreiheit führte.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Verändertes Testverfahren seit ILIAS 9, sodass Vergleichbarkeit schwierig.</a:t>
            </a:r>
            <a:br>
              <a:rPr sz="2000"/>
            </a:br>
            <a:r>
              <a:rPr b="0" lang="de-DE" sz="2000" strike="noStrike" u="none">
                <a:solidFill>
                  <a:srgbClr val="000000"/>
                </a:solidFill>
                <a:uFillTx/>
                <a:latin typeface="Arial"/>
              </a:rPr>
              <a:t>(Beim Ergebnis für ILIAS 9 werteten die Tester die "wesentlich erfüllten" Kriterien als "nicht erfüllt".)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sldNum" idx="17"/>
          </p:nvPr>
        </p:nvSpPr>
        <p:spPr>
          <a:xfrm>
            <a:off x="4282200" y="10155600"/>
            <a:ext cx="3275640" cy="53604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880" bIns="4788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300" strike="noStrike" u="none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EBCFB3A-11E0-4382-8222-14340C905C60}" type="slidenum">
              <a:rPr b="0" lang="de-DE" sz="1300" strike="noStrike" u="none">
                <a:solidFill>
                  <a:srgbClr val="000000"/>
                </a:solidFill>
                <a:uFillTx/>
                <a:latin typeface="+mn-lt"/>
              </a:rPr>
              <a:t>&lt;Foliennummer&gt;</a:t>
            </a:fld>
            <a:endParaRPr b="0" lang="en-US" sz="13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Img"/>
          </p:nvPr>
        </p:nvSpPr>
        <p:spPr>
          <a:xfrm>
            <a:off x="510480" y="537120"/>
            <a:ext cx="6538680" cy="3608640"/>
          </a:xfrm>
          <a:prstGeom prst="rect">
            <a:avLst/>
          </a:prstGeom>
          <a:ln w="0">
            <a:noFill/>
          </a:ln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756000" y="4365360"/>
            <a:ext cx="6398640" cy="578952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880" bIns="47880" anchor="t">
            <a:noAutofit/>
          </a:bodyPr>
          <a:p>
            <a:pPr marL="30600" indent="0" defTabSz="6858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Inhalt der Folie „Grundsätzliches – Ziele“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290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ILIAS barrierefrei(er) machen.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Core, Standardinstallation.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Individuell eingerichtete Instanzen.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Bereitgestellte Inhalte.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0600" indent="0" defTabSz="6858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0600" indent="0" defTabSz="6858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Zusätzliche Informationen: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290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Ziel außerdem: BITV-Zertifizierung von ILIAS.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290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In Folie vereinfachte, beispielhafte Darstellung durch die drei Unterpunkte.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Core.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0148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SIG Barrierefreiheit (siehe spätere Folie) &amp; weitere arbeiten an der Verbesserung der ILIAS-Objekte.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Individuell eingerichtete Instanzen.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0148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Core/Installation möglichst so vorbereiten, dass Barrierefreiheit in individuellen Installationen erleichtert wird.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3575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Beispiel: Vorbereiteter Inhalt „Erklärung zur Barrierefreiheit“.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3575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Beispiel: Hinweise an Administration zur Barrierefreiheit.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3575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Beispiel: Vorbereitetes Gebärdensprachvideo nach BITV?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176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Bereitgestellte (Lehr)-Inhalte.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0148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Äquivalent zu Redaktionen in CMS.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0148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Wie Lehrende bei Erstellung von Inhalten unterstützen?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014840" indent="-298440" defTabSz="6858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1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+mn-ea"/>
              </a:rPr>
              <a:t>How-tos, FAQs, Anleitungen.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sldNum" idx="13"/>
          </p:nvPr>
        </p:nvSpPr>
        <p:spPr>
          <a:xfrm>
            <a:off x="4282200" y="10155600"/>
            <a:ext cx="3275640" cy="53604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880" bIns="4788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300" strike="noStrike" u="none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82AA744-050D-4149-9E77-C98E75C2C207}" type="slidenum">
              <a:rPr b="0" lang="de-DE" sz="1300" strike="noStrike" u="none">
                <a:solidFill>
                  <a:srgbClr val="000000"/>
                </a:solidFill>
                <a:uFillTx/>
                <a:latin typeface="+mn-lt"/>
              </a:rPr>
              <a:t>&lt;Foliennummer&gt;</a:t>
            </a:fld>
            <a:endParaRPr b="0" lang="en-US" sz="13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218F176-CF2B-4CB0-84FB-EFCF0D5F12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4"/>
              </a:spcBef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253743-00A5-4AC9-A48C-167EEC4CCAF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5CA5B6D-6E21-4B8D-A342-B2BB16F0785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1671093-B3C3-40A0-934E-C9F9C36F373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8ee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8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3640" y="5164560"/>
            <a:ext cx="234756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&lt;Datum/Uhrzeit&gt;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&lt;Fußzeile&gt;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4840" y="5164560"/>
            <a:ext cx="234756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AD63555B-ED65-4837-8FDA-CA03DFDBA8D5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&lt;Foliennummer&gt;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8978760" y="5164560"/>
            <a:ext cx="15368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D001BFC1-44D8-4841-B2BF-8DFA090336DF}" type="slidenum"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&lt;Foliennummer&gt;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Format des Titeltextes durch Klicken bearbeiten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Format des Gliederungstextes durch Klicken bearbeiten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Zweite Gliederungsebene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Dritte Gliederungsebene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Vierte Gliederungsebene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Fünfte Gliederungsebene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Sechste Gliederungsebene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Siebte Gliederungsebene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4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&lt;Datum/Uhrzeit&gt;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5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&lt;Fußzeile&gt;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A572478A-13C4-4B1E-ACB2-076EE09E6FFF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&lt;Foliennummer&gt;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8822160" y="5241960"/>
            <a:ext cx="1528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9074DAFB-BCDB-44F1-ABC4-D068310215FF}" type="slidenum"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&lt;Foliennummer&gt;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2070" strike="noStrike" u="none">
                <a:solidFill>
                  <a:schemeClr val="dk1"/>
                </a:solidFill>
                <a:uFillTx/>
                <a:latin typeface="Aptos"/>
              </a:rPr>
              <a:t>Format des Titeltextes durch Klicken bearbeiten</a:t>
            </a:r>
            <a:endParaRPr b="0" lang="de-DE" sz="207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310" strike="noStrike" u="none">
                <a:solidFill>
                  <a:schemeClr val="dk1"/>
                </a:solidFill>
                <a:uFillTx/>
                <a:latin typeface="Aptos"/>
              </a:rPr>
              <a:t>Format des Gliederungstextes durch Klicken bearbeiten</a:t>
            </a:r>
            <a:endParaRPr b="0" lang="de-DE" sz="231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650" strike="noStrike" u="none">
                <a:solidFill>
                  <a:schemeClr val="dk1"/>
                </a:solidFill>
                <a:uFillTx/>
                <a:latin typeface="Aptos"/>
              </a:rPr>
              <a:t>Zweite Gliederungsebene</a:t>
            </a:r>
            <a:endParaRPr b="0" lang="de-DE" sz="165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90" strike="noStrike" u="none">
                <a:solidFill>
                  <a:schemeClr val="dk1"/>
                </a:solidFill>
                <a:uFillTx/>
                <a:latin typeface="Aptos"/>
              </a:rPr>
              <a:t>Dritte Gliederungsebene</a:t>
            </a:r>
            <a:endParaRPr b="0" lang="de-DE" sz="149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90" strike="noStrike" u="none">
                <a:solidFill>
                  <a:schemeClr val="dk1"/>
                </a:solidFill>
                <a:uFillTx/>
                <a:latin typeface="Aptos"/>
              </a:rPr>
              <a:t>Vierte Gliederungsebene</a:t>
            </a:r>
            <a:endParaRPr b="0" lang="de-DE" sz="149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10" strike="noStrike" u="none">
                <a:solidFill>
                  <a:schemeClr val="dk1"/>
                </a:solidFill>
                <a:uFillTx/>
                <a:latin typeface="Aptos"/>
              </a:rPr>
              <a:t>Fünfte Gliederungsebene</a:t>
            </a:r>
            <a:endParaRPr b="0" lang="de-DE" sz="221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10" strike="noStrike" u="none">
                <a:solidFill>
                  <a:schemeClr val="dk1"/>
                </a:solidFill>
                <a:uFillTx/>
                <a:latin typeface="Aptos"/>
              </a:rPr>
              <a:t>Sechste Gliederungsebene</a:t>
            </a:r>
            <a:endParaRPr b="0" lang="de-DE" sz="221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10" strike="noStrike" u="none">
                <a:solidFill>
                  <a:schemeClr val="dk1"/>
                </a:solidFill>
                <a:uFillTx/>
                <a:latin typeface="Aptos"/>
              </a:rPr>
              <a:t>Siebte Gliederungsebene</a:t>
            </a:r>
            <a:endParaRPr b="0" lang="de-DE" sz="221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20" name=""/>
          <p:cNvSpPr txBox="1"/>
          <p:nvPr/>
        </p:nvSpPr>
        <p:spPr>
          <a:xfrm>
            <a:off x="9059760" y="5382360"/>
            <a:ext cx="1528560" cy="29016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5F38C39B-9F0A-40E3-B2F3-83ED937E0DFD}" type="slidenum"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&lt;Foliennummer&gt;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  <p:sldLayoutId id="2147483655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59280" y="927360"/>
            <a:ext cx="7557120" cy="197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de-DE" sz="4500" strike="noStrike" u="none">
                <a:solidFill>
                  <a:schemeClr val="dk1"/>
                </a:solidFill>
                <a:uFillTx/>
                <a:latin typeface="Aptos Display"/>
              </a:rPr>
              <a:t>Mastertitelformat bearbeiten</a:t>
            </a:r>
            <a:endParaRPr b="0" lang="de-DE" sz="45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dt" idx="7"/>
          </p:nvPr>
        </p:nvSpPr>
        <p:spPr>
          <a:xfrm>
            <a:off x="692640" y="5254200"/>
            <a:ext cx="2266920" cy="301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DE" sz="9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DE" sz="9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&lt;Datum/Uhrzeit&gt;</a:t>
            </a:r>
            <a:endParaRPr b="0" lang="en-US" sz="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ftr" idx="8"/>
          </p:nvPr>
        </p:nvSpPr>
        <p:spPr>
          <a:xfrm>
            <a:off x="3337920" y="5254200"/>
            <a:ext cx="3400560" cy="301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&lt;Fußzeile&gt;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sldNum" idx="9"/>
          </p:nvPr>
        </p:nvSpPr>
        <p:spPr>
          <a:xfrm>
            <a:off x="7116480" y="5254200"/>
            <a:ext cx="2266920" cy="301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de-DE" sz="9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30A6E87-BCDD-4A59-A1A3-3A1DD54B06D1}" type="slidenum">
              <a:rPr b="0" lang="de-DE" sz="9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&lt;Foliennummer&gt;</a:t>
            </a:fld>
            <a:endParaRPr b="0" lang="en-US" sz="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310" strike="noStrike" u="none">
                <a:solidFill>
                  <a:schemeClr val="dk1"/>
                </a:solidFill>
                <a:uFillTx/>
                <a:latin typeface="Aptos"/>
              </a:rPr>
              <a:t>Format des Gliederungstextes durch Klicken bearbeiten</a:t>
            </a:r>
            <a:endParaRPr b="0" lang="de-DE" sz="231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650" strike="noStrike" u="none">
                <a:solidFill>
                  <a:schemeClr val="dk1"/>
                </a:solidFill>
                <a:uFillTx/>
                <a:latin typeface="Aptos"/>
              </a:rPr>
              <a:t>Zweite Gliederungsebene</a:t>
            </a:r>
            <a:endParaRPr b="0" lang="de-DE" sz="165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90" strike="noStrike" u="none">
                <a:solidFill>
                  <a:schemeClr val="dk1"/>
                </a:solidFill>
                <a:uFillTx/>
                <a:latin typeface="Aptos"/>
              </a:rPr>
              <a:t>Dritte Gliederungsebene</a:t>
            </a:r>
            <a:endParaRPr b="0" lang="de-DE" sz="149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90" strike="noStrike" u="none">
                <a:solidFill>
                  <a:schemeClr val="dk1"/>
                </a:solidFill>
                <a:uFillTx/>
                <a:latin typeface="Aptos"/>
              </a:rPr>
              <a:t>Vierte Gliederungsebene</a:t>
            </a:r>
            <a:endParaRPr b="0" lang="de-DE" sz="149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10" strike="noStrike" u="none">
                <a:solidFill>
                  <a:schemeClr val="dk1"/>
                </a:solidFill>
                <a:uFillTx/>
                <a:latin typeface="Aptos"/>
              </a:rPr>
              <a:t>Fünfte Gliederungsebene</a:t>
            </a:r>
            <a:endParaRPr b="0" lang="de-DE" sz="221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10" strike="noStrike" u="none">
                <a:solidFill>
                  <a:schemeClr val="dk1"/>
                </a:solidFill>
                <a:uFillTx/>
                <a:latin typeface="Aptos"/>
              </a:rPr>
              <a:t>Sechste Gliederungsebene</a:t>
            </a:r>
            <a:endParaRPr b="0" lang="de-DE" sz="221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10" strike="noStrike" u="none">
                <a:solidFill>
                  <a:schemeClr val="dk1"/>
                </a:solidFill>
                <a:uFillTx/>
                <a:latin typeface="Aptos"/>
              </a:rPr>
              <a:t>Siebte Gliederungsebene</a:t>
            </a:r>
            <a:endParaRPr b="0" lang="de-DE" sz="221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28" name=""/>
          <p:cNvSpPr txBox="1"/>
          <p:nvPr/>
        </p:nvSpPr>
        <p:spPr>
          <a:xfrm>
            <a:off x="8842680" y="5382360"/>
            <a:ext cx="1528560" cy="29016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fld id="{4D4B71B0-66E5-4964-9D39-04265CC9283F}" type="slidenum"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&lt;Foliennummer&gt;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svg"/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5" Type="http://schemas.openxmlformats.org/officeDocument/2006/relationships/image" Target="../media/image14.png"/><Relationship Id="rId6" Type="http://schemas.openxmlformats.org/officeDocument/2006/relationships/image" Target="../media/image15.svg"/><Relationship Id="rId7" Type="http://schemas.openxmlformats.org/officeDocument/2006/relationships/image" Target="../media/image16.png"/><Relationship Id="rId8" Type="http://schemas.openxmlformats.org/officeDocument/2006/relationships/image" Target="../media/image17.svg"/><Relationship Id="rId9" Type="http://schemas.openxmlformats.org/officeDocument/2006/relationships/image" Target="../media/image18.png"/><Relationship Id="rId10" Type="http://schemas.openxmlformats.org/officeDocument/2006/relationships/image" Target="../media/image19.svg"/><Relationship Id="rId11" Type="http://schemas.openxmlformats.org/officeDocument/2006/relationships/image" Target="../media/image20.png"/><Relationship Id="rId12" Type="http://schemas.openxmlformats.org/officeDocument/2006/relationships/image" Target="../media/image21.svg"/><Relationship Id="rId13" Type="http://schemas.openxmlformats.org/officeDocument/2006/relationships/image" Target="../media/image22.png"/><Relationship Id="rId14" Type="http://schemas.openxmlformats.org/officeDocument/2006/relationships/image" Target="../media/image23.sv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slideLayout" Target="../slideLayouts/slideLayout4.xml"/><Relationship Id="rId20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svg"/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5" Type="http://schemas.openxmlformats.org/officeDocument/2006/relationships/image" Target="../media/image14.png"/><Relationship Id="rId6" Type="http://schemas.openxmlformats.org/officeDocument/2006/relationships/image" Target="../media/image15.svg"/><Relationship Id="rId7" Type="http://schemas.openxmlformats.org/officeDocument/2006/relationships/image" Target="../media/image16.png"/><Relationship Id="rId8" Type="http://schemas.openxmlformats.org/officeDocument/2006/relationships/image" Target="../media/image17.svg"/><Relationship Id="rId9" Type="http://schemas.openxmlformats.org/officeDocument/2006/relationships/image" Target="../media/image18.png"/><Relationship Id="rId10" Type="http://schemas.openxmlformats.org/officeDocument/2006/relationships/image" Target="../media/image19.svg"/><Relationship Id="rId11" Type="http://schemas.openxmlformats.org/officeDocument/2006/relationships/image" Target="../media/image20.png"/><Relationship Id="rId12" Type="http://schemas.openxmlformats.org/officeDocument/2006/relationships/image" Target="../media/image21.svg"/><Relationship Id="rId13" Type="http://schemas.openxmlformats.org/officeDocument/2006/relationships/image" Target="../media/image22.png"/><Relationship Id="rId14" Type="http://schemas.openxmlformats.org/officeDocument/2006/relationships/image" Target="../media/image23.svg"/><Relationship Id="rId15" Type="http://schemas.openxmlformats.org/officeDocument/2006/relationships/slideLayout" Target="../slideLayouts/slideLayout4.xml"/><Relationship Id="rId1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docu.ilias.de/go/grp/6949" TargetMode="External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docu.ilias.de/go/cat/12805" TargetMode="External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s://hochschuledigital-niedersachsen.de/project/open-source-development-network-2/" TargetMode="External"/><Relationship Id="rId2" Type="http://schemas.openxmlformats.org/officeDocument/2006/relationships/hyperlink" Target="https://shuffle-projekt.de/" TargetMode="External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https://www.ilias.nrw/go/file/5637/download" TargetMode="External"/><Relationship Id="rId2" Type="http://schemas.openxmlformats.org/officeDocument/2006/relationships/hyperlink" Target="https://www.ilias.nrw/go/file/5636/download" TargetMode="Externa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docu.ilias.de/go/root/1" TargetMode="Externa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github.com/ILIAS-eLearning/ILIAS/releases/tag/v11.0" TargetMode="External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svg"/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5" Type="http://schemas.openxmlformats.org/officeDocument/2006/relationships/image" Target="../media/image14.png"/><Relationship Id="rId6" Type="http://schemas.openxmlformats.org/officeDocument/2006/relationships/image" Target="../media/image15.svg"/><Relationship Id="rId7" Type="http://schemas.openxmlformats.org/officeDocument/2006/relationships/image" Target="../media/image16.png"/><Relationship Id="rId8" Type="http://schemas.openxmlformats.org/officeDocument/2006/relationships/image" Target="../media/image17.svg"/><Relationship Id="rId9" Type="http://schemas.openxmlformats.org/officeDocument/2006/relationships/image" Target="../media/image18.png"/><Relationship Id="rId10" Type="http://schemas.openxmlformats.org/officeDocument/2006/relationships/image" Target="../media/image19.svg"/><Relationship Id="rId11" Type="http://schemas.openxmlformats.org/officeDocument/2006/relationships/image" Target="../media/image20.png"/><Relationship Id="rId12" Type="http://schemas.openxmlformats.org/officeDocument/2006/relationships/image" Target="../media/image21.svg"/><Relationship Id="rId13" Type="http://schemas.openxmlformats.org/officeDocument/2006/relationships/image" Target="../media/image22.png"/><Relationship Id="rId14" Type="http://schemas.openxmlformats.org/officeDocument/2006/relationships/image" Target="../media/image23.svg"/><Relationship Id="rId15" Type="http://schemas.openxmlformats.org/officeDocument/2006/relationships/slideLayout" Target="../slideLayouts/slideLayout4.xml"/><Relationship Id="rId1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130680"/>
            <a:ext cx="9601200" cy="110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Accessibility gemeinsam gestalten – </a:t>
            </a:r>
            <a:br>
              <a:rPr sz="2600"/>
            </a:b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Ein Einblick in die Arbeit der SIG Accessibility des ILIAS e.V.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457200" y="1371600"/>
            <a:ext cx="8840160" cy="54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</a:rPr>
              <a:t>Global Accessibility Awareness Day 2026  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9" name="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"/>
          <a:stretch/>
        </p:blipFill>
        <p:spPr>
          <a:xfrm>
            <a:off x="457200" y="2286000"/>
            <a:ext cx="7531920" cy="2381040"/>
          </a:xfrm>
          <a:prstGeom prst="rect">
            <a:avLst/>
          </a:prstGeom>
          <a:ln w="0">
            <a:noFill/>
          </a:ln>
          <a:effectLst>
            <a:glow rad="12600">
              <a:srgbClr val="000000"/>
            </a:glow>
            <a:softEdge rad="76320"/>
          </a:effectLst>
        </p:spPr>
      </p:pic>
      <p:pic>
        <p:nvPicPr>
          <p:cNvPr id="40" name="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57200" y="2286000"/>
            <a:ext cx="4114800" cy="56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tilobjek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280" y="1715760"/>
            <a:ext cx="2365200" cy="354420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trike="noStrike" u="none">
              <a:solidFill>
                <a:schemeClr val="dk1"/>
              </a:solidFill>
              <a:uFillTx/>
              <a:latin typeface="Times New Roman"/>
              <a:ea typeface="MS PGothic"/>
            </a:endParaRPr>
          </a:p>
        </p:txBody>
      </p:sp>
      <p:sp>
        <p:nvSpPr>
          <p:cNvPr id="102" name="Rechteck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560" y="4436280"/>
            <a:ext cx="2024280" cy="658080"/>
          </a:xfrm>
          <a:prstGeom prst="rect">
            <a:avLst/>
          </a:prstGeom>
          <a:solidFill>
            <a:schemeClr val="lt1"/>
          </a:solidFill>
          <a:ln w="19080">
            <a:solidFill>
              <a:schemeClr val="l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chemeClr val="lt1"/>
              </a:solidFill>
              <a:uFillTx/>
              <a:latin typeface="Aptos"/>
            </a:endParaRPr>
          </a:p>
        </p:txBody>
      </p:sp>
      <p:sp>
        <p:nvSpPr>
          <p:cNvPr id="103" name="Rechtec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480" y="3139200"/>
            <a:ext cx="1654920" cy="904680"/>
          </a:xfrm>
          <a:prstGeom prst="rect">
            <a:avLst/>
          </a:prstGeom>
          <a:solidFill>
            <a:schemeClr val="lt1"/>
          </a:solidFill>
          <a:ln w="19080">
            <a:solidFill>
              <a:schemeClr val="l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chemeClr val="lt1"/>
              </a:solidFill>
              <a:uFillTx/>
              <a:latin typeface="Aptos"/>
            </a:endParaRPr>
          </a:p>
        </p:txBody>
      </p:sp>
      <p:sp>
        <p:nvSpPr>
          <p:cNvPr id="104" name="Rechteck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000" y="1816920"/>
            <a:ext cx="1130400" cy="904680"/>
          </a:xfrm>
          <a:prstGeom prst="rect">
            <a:avLst/>
          </a:prstGeom>
          <a:solidFill>
            <a:schemeClr val="lt1"/>
          </a:solidFill>
          <a:ln w="19080">
            <a:solidFill>
              <a:schemeClr val="l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chemeClr val="lt1"/>
              </a:solidFill>
              <a:uFillTx/>
              <a:latin typeface="Aptos"/>
            </a:endParaRPr>
          </a:p>
        </p:txBody>
      </p:sp>
      <p:pic>
        <p:nvPicPr>
          <p:cNvPr id="105" name="Grafik 4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171440" y="1816560"/>
            <a:ext cx="893520" cy="893520"/>
          </a:xfrm>
          <a:prstGeom prst="rect">
            <a:avLst/>
          </a:prstGeom>
          <a:ln w="0">
            <a:noFill/>
          </a:ln>
        </p:spPr>
      </p:pic>
      <p:grpSp>
        <p:nvGrpSpPr>
          <p:cNvPr id="106" name="Gruppieren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4320" y="3082320"/>
            <a:ext cx="1007280" cy="1007280"/>
            <a:chOff x="904320" y="3082320"/>
            <a:chExt cx="1007280" cy="1007280"/>
          </a:xfrm>
        </p:grpSpPr>
        <p:pic>
          <p:nvPicPr>
            <p:cNvPr id="107" name="Grafik 7" descr="Dokument"/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p:blipFill>
          <p:spPr>
            <a:xfrm>
              <a:off x="1174320" y="3283200"/>
              <a:ext cx="480240" cy="47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8" name="Grafik 16" descr="Monitor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904320" y="3082320"/>
              <a:ext cx="1007280" cy="10072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09" name="Grafik 18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578880" y="4477680"/>
            <a:ext cx="658080" cy="658440"/>
          </a:xfrm>
          <a:prstGeom prst="rect">
            <a:avLst/>
          </a:prstGeom>
          <a:ln w="0">
            <a:noFill/>
          </a:ln>
        </p:spPr>
      </p:pic>
      <p:pic>
        <p:nvPicPr>
          <p:cNvPr id="110" name="Grafik 19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1237680" y="4436280"/>
            <a:ext cx="658080" cy="658440"/>
          </a:xfrm>
          <a:prstGeom prst="rect">
            <a:avLst/>
          </a:prstGeom>
          <a:ln w="0">
            <a:noFill/>
          </a:ln>
        </p:spPr>
      </p:pic>
      <p:pic>
        <p:nvPicPr>
          <p:cNvPr id="111" name="Grafik 20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1827360" y="4518720"/>
            <a:ext cx="658080" cy="658440"/>
          </a:xfrm>
          <a:prstGeom prst="rect">
            <a:avLst/>
          </a:prstGeom>
          <a:ln w="0">
            <a:noFill/>
          </a:ln>
        </p:spPr>
      </p:pic>
      <p:sp>
        <p:nvSpPr>
          <p:cNvPr id="112" name="Pfeil: nach unten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7320" y="2824560"/>
            <a:ext cx="168480" cy="257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>
              <a:lumMod val="75000"/>
              <a:lumOff val="25000"/>
            </a:schemeClr>
          </a:solidFill>
          <a:ln w="19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chemeClr val="lt1"/>
              </a:solidFill>
              <a:uFillTx/>
              <a:latin typeface="Aptos"/>
            </a:endParaRPr>
          </a:p>
        </p:txBody>
      </p:sp>
      <p:sp>
        <p:nvSpPr>
          <p:cNvPr id="113" name="Pfeil: nach unten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4880" y="4134240"/>
            <a:ext cx="168480" cy="257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>
              <a:lumMod val="75000"/>
              <a:lumOff val="25000"/>
            </a:schemeClr>
          </a:solidFill>
          <a:ln w="19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chemeClr val="lt1"/>
              </a:solidFill>
              <a:uFillTx/>
              <a:latin typeface="Aptos"/>
            </a:endParaRPr>
          </a:p>
        </p:txBody>
      </p:sp>
      <p:grpSp>
        <p:nvGrpSpPr>
          <p:cNvPr id="114" name="Gruppieren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23400" y="3355560"/>
            <a:ext cx="479880" cy="480240"/>
            <a:chOff x="1823400" y="3355560"/>
            <a:chExt cx="479880" cy="480240"/>
          </a:xfrm>
        </p:grpSpPr>
        <p:pic>
          <p:nvPicPr>
            <p:cNvPr id="115" name="Grafik 21" descr="Smartphone"/>
            <p:cNvPicPr/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/>
          </p:blipFill>
          <p:spPr>
            <a:xfrm>
              <a:off x="1823400" y="3355560"/>
              <a:ext cx="479880" cy="4802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16" name="Gruppieren 9"/>
            <p:cNvGrpSpPr/>
            <p:nvPr/>
          </p:nvGrpSpPr>
          <p:grpSpPr>
            <a:xfrm>
              <a:off x="1995840" y="3472920"/>
              <a:ext cx="137160" cy="244800"/>
              <a:chOff x="1995840" y="3472920"/>
              <a:chExt cx="137160" cy="244800"/>
            </a:xfrm>
          </p:grpSpPr>
          <p:cxnSp>
            <p:nvCxnSpPr>
              <p:cNvPr id="117" name="Gerader Verbinder 13"/>
              <p:cNvCxnSpPr/>
              <p:nvPr/>
            </p:nvCxnSpPr>
            <p:spPr>
              <a:xfrm>
                <a:off x="1995840" y="3472920"/>
                <a:ext cx="4932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  <p:cxnSp>
            <p:nvCxnSpPr>
              <p:cNvPr id="118" name="Gerader Verbinder 14"/>
              <p:cNvCxnSpPr/>
              <p:nvPr/>
            </p:nvCxnSpPr>
            <p:spPr>
              <a:xfrm>
                <a:off x="1995840" y="3519000"/>
                <a:ext cx="13644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  <p:cxnSp>
            <p:nvCxnSpPr>
              <p:cNvPr id="119" name="Gerader Verbinder 15"/>
              <p:cNvCxnSpPr/>
              <p:nvPr/>
            </p:nvCxnSpPr>
            <p:spPr>
              <a:xfrm>
                <a:off x="1995840" y="3569400"/>
                <a:ext cx="13644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  <p:cxnSp>
            <p:nvCxnSpPr>
              <p:cNvPr id="120" name="Gerader Verbinder 16"/>
              <p:cNvCxnSpPr/>
              <p:nvPr/>
            </p:nvCxnSpPr>
            <p:spPr>
              <a:xfrm>
                <a:off x="1995840" y="3618360"/>
                <a:ext cx="13644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  <p:cxnSp>
            <p:nvCxnSpPr>
              <p:cNvPr id="121" name="Gerader Verbinder 17"/>
              <p:cNvCxnSpPr/>
              <p:nvPr/>
            </p:nvCxnSpPr>
            <p:spPr>
              <a:xfrm>
                <a:off x="1995840" y="3664080"/>
                <a:ext cx="13644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  <p:cxnSp>
            <p:nvCxnSpPr>
              <p:cNvPr id="122" name="Gerader Verbinder 18"/>
              <p:cNvCxnSpPr/>
              <p:nvPr/>
            </p:nvCxnSpPr>
            <p:spPr>
              <a:xfrm>
                <a:off x="1997280" y="3717720"/>
                <a:ext cx="13608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</p:grpSp>
      </p:grpSp>
      <p:sp>
        <p:nvSpPr>
          <p:cNvPr id="123" name="Überschrift 3"/>
          <p:cNvSpPr/>
          <p:nvPr/>
        </p:nvSpPr>
        <p:spPr>
          <a:xfrm>
            <a:off x="3141720" y="660960"/>
            <a:ext cx="547380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ts val="2163"/>
              </a:lnSpc>
            </a:pPr>
            <a:r>
              <a:rPr b="1" lang="de-DE" sz="2200" spc="99" strike="noStrike" u="none">
                <a:solidFill>
                  <a:srgbClr val="f55500"/>
                </a:solidFill>
                <a:uFillTx/>
                <a:latin typeface="Meta Offc Pro"/>
                <a:ea typeface="Meta Offc Pro"/>
              </a:rPr>
              <a:t>ILIAS BARRIEREFREI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2163"/>
              </a:lnSpc>
            </a:pPr>
            <a:r>
              <a:rPr b="0" lang="de-DE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Meta Offc Pro Normal"/>
              </a:rPr>
              <a:t>Grundsätzliches – Werkzeuge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Stilobjek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760" y="1715760"/>
            <a:ext cx="6462360" cy="354420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trike="noStrike" u="none">
              <a:solidFill>
                <a:schemeClr val="dk1"/>
              </a:solidFill>
              <a:uFillTx/>
              <a:latin typeface="Times New Roman"/>
              <a:ea typeface="MS PGothic"/>
            </a:endParaRPr>
          </a:p>
        </p:txBody>
      </p:sp>
      <p:sp>
        <p:nvSpPr>
          <p:cNvPr id="125" name="Inhalt 3"/>
          <p:cNvSpPr/>
          <p:nvPr/>
        </p:nvSpPr>
        <p:spPr>
          <a:xfrm>
            <a:off x="3281760" y="1715760"/>
            <a:ext cx="6228720" cy="354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5840" indent="-285840" defTabSz="914400">
              <a:lnSpc>
                <a:spcPct val="110000"/>
              </a:lnSpc>
              <a:spcBef>
                <a:spcPts val="751"/>
              </a:spcBef>
              <a:buClr>
                <a:srgbClr val="404040"/>
              </a:buClr>
              <a:buFont typeface="Arial"/>
              <a:buChar char="•"/>
            </a:pPr>
            <a:r>
              <a:rPr b="0" lang="de-DE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Meta Offc Pro Normal"/>
              </a:rPr>
              <a:t>Barrierefreiheit im Entwicklungsprozess.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spcBef>
                <a:spcPts val="751"/>
              </a:spcBef>
              <a:buClr>
                <a:srgbClr val="404040"/>
              </a:buClr>
              <a:buFont typeface="Arial"/>
              <a:buChar char="•"/>
            </a:pPr>
            <a:r>
              <a:rPr b="0" lang="de-DE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Meta Offc Pro Normal"/>
              </a:rPr>
              <a:t>Barrieren diskutieren, melden, bearbeiten.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77960" indent="-285840" defTabSz="914400">
              <a:lnSpc>
                <a:spcPct val="110000"/>
              </a:lnSpc>
              <a:buClr>
                <a:srgbClr val="404040"/>
              </a:buClr>
              <a:buFont typeface="Arial"/>
              <a:buChar char="•"/>
            </a:pPr>
            <a:r>
              <a:rPr b="0" lang="de-DE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Meta Offc Pro Normal"/>
              </a:rPr>
              <a:t>z. B.: SIG-Kommunikationstools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77960" indent="-285840" defTabSz="914400">
              <a:lnSpc>
                <a:spcPct val="110000"/>
              </a:lnSpc>
              <a:buClr>
                <a:srgbClr val="404040"/>
              </a:buClr>
              <a:buFont typeface="Arial"/>
              <a:buChar char="•"/>
            </a:pPr>
            <a:r>
              <a:rPr b="0" lang="de-DE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Meta Offc Pro Normal"/>
              </a:rPr>
              <a:t>z. B.: Mantis Issue Tracker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77960" indent="-285840" defTabSz="914400">
              <a:lnSpc>
                <a:spcPct val="110000"/>
              </a:lnSpc>
              <a:buClr>
                <a:srgbClr val="404040"/>
              </a:buClr>
              <a:buFont typeface="Arial"/>
              <a:buChar char="•"/>
            </a:pPr>
            <a:r>
              <a:rPr b="0" lang="de-DE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Meta Offc Pro Normal"/>
              </a:rPr>
              <a:t>z. B.: Feature Wiki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6" name="Grafik 22" descr="Screenshot einer ILIAS-Webseite"/>
          <p:cNvPicPr/>
          <p:nvPr/>
        </p:nvPicPr>
        <p:blipFill>
          <a:blip r:embed="rId15"/>
          <a:stretch/>
        </p:blipFill>
        <p:spPr>
          <a:xfrm>
            <a:off x="3354120" y="3512520"/>
            <a:ext cx="1758600" cy="89280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27" name="Pfeil: nach rechts 2"/>
          <p:cNvSpPr/>
          <p:nvPr/>
        </p:nvSpPr>
        <p:spPr>
          <a:xfrm>
            <a:off x="5006160" y="3835800"/>
            <a:ext cx="333720" cy="25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chemeClr val="lt1"/>
              </a:solidFill>
              <a:uFillTx/>
              <a:latin typeface="Aptos"/>
            </a:endParaRPr>
          </a:p>
        </p:txBody>
      </p:sp>
      <p:pic>
        <p:nvPicPr>
          <p:cNvPr id="128" name="Grafik 23" descr="Screenshot der Seite der ILIAS-SIG Barrierefreiheit"/>
          <p:cNvPicPr/>
          <p:nvPr/>
        </p:nvPicPr>
        <p:blipFill>
          <a:blip r:embed="rId16"/>
          <a:stretch/>
        </p:blipFill>
        <p:spPr>
          <a:xfrm>
            <a:off x="5397120" y="3281040"/>
            <a:ext cx="1524600" cy="1854720"/>
          </a:xfrm>
          <a:prstGeom prst="rect">
            <a:avLst/>
          </a:prstGeom>
          <a:ln w="0">
            <a:noFill/>
          </a:ln>
          <a:effectLst>
            <a:outerShdw dist="0" dir="0" blurRad="63360" rotWithShape="0">
              <a:srgbClr val="000000">
                <a:alpha val="40000"/>
              </a:srgbClr>
            </a:outerShdw>
          </a:effectLst>
        </p:spPr>
      </p:pic>
      <p:pic>
        <p:nvPicPr>
          <p:cNvPr id="129" name="Grafik 24" descr="Screenshot aus dem Mantis Issue Tracker"/>
          <p:cNvPicPr/>
          <p:nvPr/>
        </p:nvPicPr>
        <p:blipFill>
          <a:blip r:embed="rId17"/>
          <a:stretch/>
        </p:blipFill>
        <p:spPr>
          <a:xfrm>
            <a:off x="6604200" y="2785680"/>
            <a:ext cx="1828800" cy="1955520"/>
          </a:xfrm>
          <a:prstGeom prst="rect">
            <a:avLst/>
          </a:prstGeom>
          <a:ln w="0">
            <a:noFill/>
          </a:ln>
          <a:effectLst>
            <a:outerShdw dist="0" dir="0" blurRad="63360" rotWithShape="0">
              <a:srgbClr val="000000">
                <a:alpha val="40000"/>
              </a:srgbClr>
            </a:outerShdw>
          </a:effectLst>
        </p:spPr>
      </p:pic>
      <p:pic>
        <p:nvPicPr>
          <p:cNvPr id="130" name="Grafik 25" descr="Screenshot des ILIAS Feature Wiki"/>
          <p:cNvPicPr/>
          <p:nvPr/>
        </p:nvPicPr>
        <p:blipFill>
          <a:blip r:embed="rId18"/>
          <a:stretch/>
        </p:blipFill>
        <p:spPr>
          <a:xfrm>
            <a:off x="8161560" y="2196720"/>
            <a:ext cx="1392480" cy="1996560"/>
          </a:xfrm>
          <a:prstGeom prst="rect">
            <a:avLst/>
          </a:prstGeom>
          <a:ln w="0">
            <a:noFill/>
          </a:ln>
          <a:effectLst>
            <a:outerShdw dist="0" dir="0" blurRad="63360" rotWithShape="0">
              <a:srgbClr val="000000">
                <a:alpha val="40000"/>
              </a:srgbClr>
            </a:outerShdw>
          </a:effectLst>
        </p:spPr>
      </p:pic>
      <p:grpSp>
        <p:nvGrpSpPr>
          <p:cNvPr id="131" name="Gruppieren 10"/>
          <p:cNvGrpSpPr/>
          <p:nvPr/>
        </p:nvGrpSpPr>
        <p:grpSpPr>
          <a:xfrm>
            <a:off x="6317640" y="3042720"/>
            <a:ext cx="2389680" cy="1220040"/>
            <a:chOff x="6317640" y="3042720"/>
            <a:chExt cx="2389680" cy="1220040"/>
          </a:xfrm>
        </p:grpSpPr>
        <p:cxnSp>
          <p:nvCxnSpPr>
            <p:cNvPr id="132" name="Gerade Verbindung mit Pfeil 4"/>
            <p:cNvCxnSpPr/>
            <p:nvPr/>
          </p:nvCxnSpPr>
          <p:spPr>
            <a:xfrm flipH="1">
              <a:off x="7900200" y="3081960"/>
              <a:ext cx="807480" cy="1137240"/>
            </a:xfrm>
            <a:prstGeom prst="straightConnector1">
              <a:avLst/>
            </a:prstGeom>
            <a:ln w="28440">
              <a:solidFill>
                <a:srgbClr val="000000">
                  <a:alpha val="50000"/>
                </a:srgbClr>
              </a:solidFill>
              <a:miter/>
              <a:headEnd len="lg" type="triangle" w="med"/>
              <a:tailEnd len="lg" type="triangle" w="med"/>
            </a:ln>
          </p:spPr>
        </p:cxnSp>
        <p:cxnSp>
          <p:nvCxnSpPr>
            <p:cNvPr id="133" name="Gerade Verbindung mit Pfeil 5"/>
            <p:cNvCxnSpPr/>
            <p:nvPr/>
          </p:nvCxnSpPr>
          <p:spPr>
            <a:xfrm flipH="1" flipV="1">
              <a:off x="6317640" y="4043880"/>
              <a:ext cx="1539000" cy="219240"/>
            </a:xfrm>
            <a:prstGeom prst="straightConnector1">
              <a:avLst/>
            </a:prstGeom>
            <a:ln w="28440">
              <a:solidFill>
                <a:srgbClr val="000000">
                  <a:alpha val="50000"/>
                </a:srgbClr>
              </a:solidFill>
              <a:miter/>
              <a:headEnd len="lg" type="triangle" w="med"/>
              <a:tailEnd len="lg" type="triangle" w="med"/>
            </a:ln>
          </p:spPr>
        </p:cxnSp>
        <p:cxnSp>
          <p:nvCxnSpPr>
            <p:cNvPr id="134" name="Gerade Verbindung mit Pfeil 6"/>
            <p:cNvCxnSpPr/>
            <p:nvPr/>
          </p:nvCxnSpPr>
          <p:spPr>
            <a:xfrm flipH="1">
              <a:off x="6317640" y="3042720"/>
              <a:ext cx="2298240" cy="912600"/>
            </a:xfrm>
            <a:prstGeom prst="straightConnector1">
              <a:avLst/>
            </a:prstGeom>
            <a:ln w="28440">
              <a:solidFill>
                <a:srgbClr val="000000">
                  <a:alpha val="50000"/>
                </a:srgbClr>
              </a:solidFill>
              <a:miter/>
              <a:headEnd len="lg" type="triangle" w="med"/>
              <a:tailEnd len="lg" type="triangle" w="med"/>
            </a:ln>
          </p:spPr>
        </p:cxn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tilobjek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280" y="1715760"/>
            <a:ext cx="2365200" cy="354420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trike="noStrike" u="none">
              <a:solidFill>
                <a:schemeClr val="dk1"/>
              </a:solidFill>
              <a:uFillTx/>
              <a:latin typeface="Times New Roman"/>
              <a:ea typeface="MS PGothic"/>
            </a:endParaRPr>
          </a:p>
        </p:txBody>
      </p:sp>
      <p:sp>
        <p:nvSpPr>
          <p:cNvPr id="136" name="Rechteck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560" y="4436280"/>
            <a:ext cx="2024280" cy="658080"/>
          </a:xfrm>
          <a:prstGeom prst="rect">
            <a:avLst/>
          </a:prstGeom>
          <a:solidFill>
            <a:schemeClr val="lt1"/>
          </a:solidFill>
          <a:ln w="19080">
            <a:solidFill>
              <a:schemeClr val="l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37" name="Rechteck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480" y="3139200"/>
            <a:ext cx="1654920" cy="904680"/>
          </a:xfrm>
          <a:prstGeom prst="rect">
            <a:avLst/>
          </a:prstGeom>
          <a:solidFill>
            <a:schemeClr val="lt1"/>
          </a:solidFill>
          <a:ln w="19080">
            <a:solidFill>
              <a:schemeClr val="l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38" name="Rechteck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000" y="1816920"/>
            <a:ext cx="1130400" cy="904680"/>
          </a:xfrm>
          <a:prstGeom prst="rect">
            <a:avLst/>
          </a:prstGeom>
          <a:solidFill>
            <a:schemeClr val="lt1"/>
          </a:solidFill>
          <a:ln w="19080">
            <a:solidFill>
              <a:schemeClr val="l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pic>
        <p:nvPicPr>
          <p:cNvPr id="139" name="Grafik 15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171440" y="1816560"/>
            <a:ext cx="893520" cy="893520"/>
          </a:xfrm>
          <a:prstGeom prst="rect">
            <a:avLst/>
          </a:prstGeom>
          <a:ln w="0">
            <a:noFill/>
          </a:ln>
        </p:spPr>
      </p:pic>
      <p:grpSp>
        <p:nvGrpSpPr>
          <p:cNvPr id="140" name="Gruppieren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4320" y="3082320"/>
            <a:ext cx="1007280" cy="1007280"/>
            <a:chOff x="904320" y="3082320"/>
            <a:chExt cx="1007280" cy="1007280"/>
          </a:xfrm>
        </p:grpSpPr>
        <p:pic>
          <p:nvPicPr>
            <p:cNvPr id="141" name="Grafik 17" descr="Dokument"/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p:blipFill>
          <p:spPr>
            <a:xfrm>
              <a:off x="1174320" y="3283200"/>
              <a:ext cx="480240" cy="47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2" name="Grafik 26" descr="Monitor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904320" y="3082320"/>
              <a:ext cx="1007280" cy="10072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43" name="Grafik 27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578880" y="4477680"/>
            <a:ext cx="658080" cy="658440"/>
          </a:xfrm>
          <a:prstGeom prst="rect">
            <a:avLst/>
          </a:prstGeom>
          <a:ln w="0">
            <a:noFill/>
          </a:ln>
        </p:spPr>
      </p:pic>
      <p:pic>
        <p:nvPicPr>
          <p:cNvPr id="144" name="Grafik 28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1237680" y="4436280"/>
            <a:ext cx="658080" cy="658440"/>
          </a:xfrm>
          <a:prstGeom prst="rect">
            <a:avLst/>
          </a:prstGeom>
          <a:ln w="0">
            <a:noFill/>
          </a:ln>
        </p:spPr>
      </p:pic>
      <p:pic>
        <p:nvPicPr>
          <p:cNvPr id="145" name="Grafik 29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1827360" y="4518720"/>
            <a:ext cx="658080" cy="658440"/>
          </a:xfrm>
          <a:prstGeom prst="rect">
            <a:avLst/>
          </a:prstGeom>
          <a:ln w="0">
            <a:noFill/>
          </a:ln>
        </p:spPr>
      </p:pic>
      <p:sp>
        <p:nvSpPr>
          <p:cNvPr id="146" name="Pfeil: nach unten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7320" y="2824560"/>
            <a:ext cx="168480" cy="257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>
              <a:lumMod val="75000"/>
              <a:lumOff val="25000"/>
            </a:schemeClr>
          </a:solidFill>
          <a:ln w="19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47" name="Pfeil: nach unten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4880" y="4134240"/>
            <a:ext cx="168480" cy="257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>
              <a:lumMod val="75000"/>
              <a:lumOff val="25000"/>
            </a:schemeClr>
          </a:solidFill>
          <a:ln w="19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grpSp>
        <p:nvGrpSpPr>
          <p:cNvPr id="148" name="Gruppieren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23400" y="3355560"/>
            <a:ext cx="479880" cy="480240"/>
            <a:chOff x="1823400" y="3355560"/>
            <a:chExt cx="479880" cy="480240"/>
          </a:xfrm>
        </p:grpSpPr>
        <p:pic>
          <p:nvPicPr>
            <p:cNvPr id="149" name="Grafik 30" descr="Smartphone"/>
            <p:cNvPicPr/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/>
          </p:blipFill>
          <p:spPr>
            <a:xfrm>
              <a:off x="1823400" y="3355560"/>
              <a:ext cx="479880" cy="4802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50" name="Gruppieren 13"/>
            <p:cNvGrpSpPr/>
            <p:nvPr/>
          </p:nvGrpSpPr>
          <p:grpSpPr>
            <a:xfrm>
              <a:off x="1995840" y="3472920"/>
              <a:ext cx="137160" cy="244800"/>
              <a:chOff x="1995840" y="3472920"/>
              <a:chExt cx="137160" cy="244800"/>
            </a:xfrm>
          </p:grpSpPr>
          <p:cxnSp>
            <p:nvCxnSpPr>
              <p:cNvPr id="151" name="Gerader Verbinder 19"/>
              <p:cNvCxnSpPr/>
              <p:nvPr/>
            </p:nvCxnSpPr>
            <p:spPr>
              <a:xfrm>
                <a:off x="1995840" y="3472920"/>
                <a:ext cx="4932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  <p:cxnSp>
            <p:nvCxnSpPr>
              <p:cNvPr id="152" name="Gerader Verbinder 20"/>
              <p:cNvCxnSpPr/>
              <p:nvPr/>
            </p:nvCxnSpPr>
            <p:spPr>
              <a:xfrm>
                <a:off x="1995840" y="3519000"/>
                <a:ext cx="13644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  <p:cxnSp>
            <p:nvCxnSpPr>
              <p:cNvPr id="153" name="Gerader Verbinder 21"/>
              <p:cNvCxnSpPr/>
              <p:nvPr/>
            </p:nvCxnSpPr>
            <p:spPr>
              <a:xfrm>
                <a:off x="1995840" y="3569400"/>
                <a:ext cx="13644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  <p:cxnSp>
            <p:nvCxnSpPr>
              <p:cNvPr id="154" name="Gerader Verbinder 22"/>
              <p:cNvCxnSpPr/>
              <p:nvPr/>
            </p:nvCxnSpPr>
            <p:spPr>
              <a:xfrm>
                <a:off x="1995840" y="3618360"/>
                <a:ext cx="13644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  <p:cxnSp>
            <p:nvCxnSpPr>
              <p:cNvPr id="155" name="Gerader Verbinder 23"/>
              <p:cNvCxnSpPr/>
              <p:nvPr/>
            </p:nvCxnSpPr>
            <p:spPr>
              <a:xfrm>
                <a:off x="1995840" y="3664080"/>
                <a:ext cx="13644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  <p:cxnSp>
            <p:nvCxnSpPr>
              <p:cNvPr id="156" name="Gerader Verbinder 24"/>
              <p:cNvCxnSpPr/>
              <p:nvPr/>
            </p:nvCxnSpPr>
            <p:spPr>
              <a:xfrm>
                <a:off x="1997280" y="3717720"/>
                <a:ext cx="13608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</p:grpSp>
      </p:grpSp>
      <p:sp>
        <p:nvSpPr>
          <p:cNvPr id="157" name="Überschrift 4"/>
          <p:cNvSpPr/>
          <p:nvPr/>
        </p:nvSpPr>
        <p:spPr>
          <a:xfrm>
            <a:off x="3141720" y="660960"/>
            <a:ext cx="547380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ts val="2163"/>
              </a:lnSpc>
            </a:pPr>
            <a:r>
              <a:rPr b="1" lang="de-DE" sz="2200" spc="99" strike="noStrike" u="none">
                <a:solidFill>
                  <a:srgbClr val="f55500"/>
                </a:solidFill>
                <a:uFillTx/>
                <a:latin typeface="Meta Offc Pro"/>
                <a:ea typeface="Meta Offc Pro"/>
              </a:rPr>
              <a:t>ILIAS BARRIEREFREI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2163"/>
              </a:lnSpc>
            </a:pPr>
            <a:r>
              <a:rPr b="0" lang="de-DE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Meta Offc Pro Normal"/>
              </a:rPr>
              <a:t>Grundsätzliches – Vorgehensweisen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Stilobjek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760" y="1715760"/>
            <a:ext cx="6462360" cy="354420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trike="noStrike" u="none">
              <a:solidFill>
                <a:schemeClr val="dk1"/>
              </a:solidFill>
              <a:uFillTx/>
              <a:latin typeface="Times New Roman"/>
              <a:ea typeface="MS PGothic"/>
            </a:endParaRPr>
          </a:p>
        </p:txBody>
      </p:sp>
      <p:sp>
        <p:nvSpPr>
          <p:cNvPr id="159" name="Inhalt 4"/>
          <p:cNvSpPr/>
          <p:nvPr/>
        </p:nvSpPr>
        <p:spPr>
          <a:xfrm>
            <a:off x="3281760" y="1715760"/>
            <a:ext cx="6228720" cy="354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5840" indent="-285840" defTabSz="914400">
              <a:lnSpc>
                <a:spcPct val="110000"/>
              </a:lnSpc>
              <a:spcBef>
                <a:spcPts val="751"/>
              </a:spcBef>
              <a:buClr>
                <a:srgbClr val="404040"/>
              </a:buClr>
              <a:buFont typeface="Arial"/>
              <a:buChar char="•"/>
            </a:pPr>
            <a:r>
              <a:rPr b="0" lang="de-DE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Meta Offc Pro Normal"/>
              </a:rPr>
              <a:t>Vom Feststellen bis zum Entfernen </a:t>
            </a:r>
            <a:br>
              <a:rPr sz="2000"/>
            </a:br>
            <a:r>
              <a:rPr b="0" lang="de-DE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Meta Offc Pro Normal"/>
              </a:rPr>
              <a:t>einer Barriere.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60" name="Diagramm 3"/>
          <p:cNvGrpSpPr/>
          <p:nvPr/>
        </p:nvGrpSpPr>
        <p:grpSpPr>
          <a:xfrm>
            <a:off x="3432600" y="2586600"/>
            <a:ext cx="6077520" cy="2486880"/>
            <a:chOff x="3432600" y="2586600"/>
            <a:chExt cx="6077520" cy="2486880"/>
          </a:xfrm>
        </p:grpSpPr>
        <p:sp>
          <p:nvSpPr>
            <p:cNvPr id="161" name=""/>
            <p:cNvSpPr/>
            <p:nvPr/>
          </p:nvSpPr>
          <p:spPr>
            <a:xfrm>
              <a:off x="3432600" y="2586600"/>
              <a:ext cx="6077520" cy="2486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3432600" y="2586600"/>
              <a:ext cx="6077520" cy="2486880"/>
            </a:xfrm>
            <a:prstGeom prst="roundRect">
              <a:avLst>
                <a:gd name="adj" fmla="val 8500"/>
              </a:avLst>
            </a:prstGeom>
            <a:solidFill>
              <a:schemeClr val="lt1"/>
            </a:solidFill>
            <a:ln w="19080">
              <a:solidFill>
                <a:schemeClr val="accent1">
                  <a:shade val="80000"/>
                </a:scheme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68760" rIns="68760" tIns="68760" bIns="1751760" anchor="t">
              <a:noAutofit/>
            </a:bodyPr>
            <a:p>
              <a:pPr defTabSz="800280">
                <a:lnSpc>
                  <a:spcPct val="9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0" lang="de-DE" sz="1800" strike="noStrike" u="none">
                  <a:solidFill>
                    <a:schemeClr val="dk1"/>
                  </a:solidFill>
                  <a:uFillTx/>
                  <a:latin typeface="Aptos"/>
                </a:rPr>
                <a:t>Barriere feststellen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3584520" y="3208320"/>
              <a:ext cx="911160" cy="559800"/>
            </a:xfrm>
            <a:prstGeom prst="roundRect">
              <a:avLst>
                <a:gd name="adj" fmla="val 10500"/>
              </a:avLst>
            </a:prstGeom>
            <a:solidFill>
              <a:schemeClr val="accent1">
                <a:tint val="40000"/>
                <a:alpha val="90000"/>
              </a:schemeClr>
            </a:solidFill>
            <a:ln w="1908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4200" rIns="34200" tIns="34200" bIns="34200" anchor="ctr">
              <a:noAutofit/>
            </a:bodyPr>
            <a:p>
              <a:pPr algn="ctr" defTabSz="399960">
                <a:lnSpc>
                  <a:spcPct val="90000"/>
                </a:lnSpc>
                <a:spcAft>
                  <a:spcPts val="315"/>
                </a:spcAft>
                <a:tabLst>
                  <a:tab algn="l" pos="0"/>
                </a:tabLst>
              </a:pPr>
              <a:r>
                <a:rPr b="0" lang="de-DE" sz="900" strike="noStrike" u="none">
                  <a:solidFill>
                    <a:schemeClr val="dk1"/>
                  </a:solidFill>
                  <a:uFillTx/>
                  <a:latin typeface="Aptos"/>
                </a:rPr>
                <a:t>Bei der Nutzung</a:t>
              </a:r>
              <a:endParaRPr b="0" lang="en-US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3584520" y="3798000"/>
              <a:ext cx="911160" cy="559800"/>
            </a:xfrm>
            <a:prstGeom prst="roundRect">
              <a:avLst>
                <a:gd name="adj" fmla="val 10500"/>
              </a:avLst>
            </a:prstGeom>
            <a:solidFill>
              <a:schemeClr val="accent1">
                <a:tint val="40000"/>
                <a:alpha val="90000"/>
              </a:schemeClr>
            </a:solidFill>
            <a:ln w="1908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4200" rIns="34200" tIns="34200" bIns="34200" anchor="ctr">
              <a:noAutofit/>
            </a:bodyPr>
            <a:p>
              <a:pPr algn="ctr" defTabSz="399960">
                <a:lnSpc>
                  <a:spcPct val="90000"/>
                </a:lnSpc>
                <a:spcAft>
                  <a:spcPts val="315"/>
                </a:spcAft>
                <a:tabLst>
                  <a:tab algn="l" pos="0"/>
                </a:tabLst>
              </a:pPr>
              <a:r>
                <a:rPr b="0" lang="de-DE" sz="900" strike="noStrike" u="none">
                  <a:solidFill>
                    <a:schemeClr val="dk1"/>
                  </a:solidFill>
                  <a:uFillTx/>
                  <a:latin typeface="Aptos"/>
                </a:rPr>
                <a:t>Bei gezieltem Selbsttest</a:t>
              </a:r>
              <a:endParaRPr b="0" lang="en-US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3584520" y="4387680"/>
              <a:ext cx="911160" cy="559800"/>
            </a:xfrm>
            <a:prstGeom prst="roundRect">
              <a:avLst>
                <a:gd name="adj" fmla="val 10500"/>
              </a:avLst>
            </a:prstGeom>
            <a:solidFill>
              <a:schemeClr val="accent1">
                <a:tint val="40000"/>
                <a:alpha val="90000"/>
              </a:schemeClr>
            </a:solidFill>
            <a:ln w="1908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4200" rIns="34200" tIns="34200" bIns="34200" anchor="ctr">
              <a:noAutofit/>
            </a:bodyPr>
            <a:p>
              <a:pPr algn="ctr" defTabSz="399960">
                <a:lnSpc>
                  <a:spcPct val="90000"/>
                </a:lnSpc>
                <a:spcAft>
                  <a:spcPts val="315"/>
                </a:spcAft>
                <a:tabLst>
                  <a:tab algn="l" pos="0"/>
                </a:tabLst>
              </a:pPr>
              <a:r>
                <a:rPr b="0" lang="de-DE" sz="900" strike="noStrike" u="none">
                  <a:solidFill>
                    <a:schemeClr val="dk1"/>
                  </a:solidFill>
                  <a:uFillTx/>
                  <a:latin typeface="Aptos"/>
                </a:rPr>
                <a:t>Durch beauftragten BITV-Test</a:t>
              </a:r>
              <a:endParaRPr b="0" lang="en-US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4648320" y="3208320"/>
              <a:ext cx="4709880" cy="1740960"/>
            </a:xfrm>
            <a:prstGeom prst="roundRect">
              <a:avLst>
                <a:gd name="adj" fmla="val 10500"/>
              </a:avLst>
            </a:prstGeom>
            <a:solidFill>
              <a:schemeClr val="lt1"/>
            </a:solidFill>
            <a:ln w="19080">
              <a:solidFill>
                <a:schemeClr val="accent1">
                  <a:shade val="80000"/>
                </a:scheme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68760" rIns="68760" tIns="68760" bIns="1003320" anchor="t">
              <a:noAutofit/>
            </a:bodyPr>
            <a:p>
              <a:pPr defTabSz="800280">
                <a:lnSpc>
                  <a:spcPct val="9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0" lang="de-DE" sz="1800" strike="noStrike" u="none">
                  <a:solidFill>
                    <a:schemeClr val="dk1"/>
                  </a:solidFill>
                  <a:uFillTx/>
                  <a:latin typeface="Aptos"/>
                </a:rPr>
                <a:t>Barriere melden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4766040" y="3817800"/>
              <a:ext cx="941760" cy="478080"/>
            </a:xfrm>
            <a:prstGeom prst="roundRect">
              <a:avLst>
                <a:gd name="adj" fmla="val 10500"/>
              </a:avLst>
            </a:prstGeom>
            <a:solidFill>
              <a:schemeClr val="accent1">
                <a:tint val="40000"/>
                <a:alpha val="90000"/>
              </a:schemeClr>
            </a:solidFill>
            <a:ln w="1908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4200" rIns="34200" tIns="34200" bIns="34200" anchor="ctr">
              <a:noAutofit/>
            </a:bodyPr>
            <a:p>
              <a:pPr algn="ctr" defTabSz="399960">
                <a:lnSpc>
                  <a:spcPct val="90000"/>
                </a:lnSpc>
                <a:spcAft>
                  <a:spcPts val="315"/>
                </a:spcAft>
                <a:tabLst>
                  <a:tab algn="l" pos="0"/>
                </a:tabLst>
              </a:pPr>
              <a:r>
                <a:rPr b="0" lang="de-DE" sz="900" strike="noStrike" u="none">
                  <a:solidFill>
                    <a:schemeClr val="dk1"/>
                  </a:solidFill>
                  <a:uFillTx/>
                  <a:latin typeface="Aptos"/>
                </a:rPr>
                <a:t>Mantis-Bug</a:t>
              </a:r>
              <a:endParaRPr b="0" lang="en-US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4766040" y="4339800"/>
              <a:ext cx="941760" cy="478440"/>
            </a:xfrm>
            <a:prstGeom prst="roundRect">
              <a:avLst>
                <a:gd name="adj" fmla="val 10500"/>
              </a:avLst>
            </a:prstGeom>
            <a:solidFill>
              <a:srgbClr val="d2deef">
                <a:alpha val="30000"/>
              </a:srgbClr>
            </a:solidFill>
            <a:ln w="1908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4200" rIns="34200" tIns="34200" bIns="34200" anchor="ctr">
              <a:noAutofit/>
            </a:bodyPr>
            <a:p>
              <a:pPr algn="ctr" defTabSz="399960">
                <a:lnSpc>
                  <a:spcPct val="90000"/>
                </a:lnSpc>
                <a:spcAft>
                  <a:spcPts val="315"/>
                </a:spcAft>
                <a:tabLst>
                  <a:tab algn="l" pos="0"/>
                </a:tabLst>
              </a:pPr>
              <a:r>
                <a:rPr b="0" lang="de-DE" sz="900" strike="noStrike" u="none">
                  <a:solidFill>
                    <a:schemeClr val="dk1"/>
                  </a:solidFill>
                  <a:uFillTx/>
                  <a:latin typeface="Aptos"/>
                </a:rPr>
                <a:t>Feature</a:t>
              </a:r>
              <a:endParaRPr b="0" lang="en-US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833440" y="3830400"/>
              <a:ext cx="3373200" cy="994680"/>
            </a:xfrm>
            <a:prstGeom prst="roundRect">
              <a:avLst>
                <a:gd name="adj" fmla="val 10500"/>
              </a:avLst>
            </a:prstGeom>
            <a:solidFill>
              <a:schemeClr val="lt1"/>
            </a:solidFill>
            <a:ln w="19080">
              <a:solidFill>
                <a:schemeClr val="accent1">
                  <a:shade val="80000"/>
                </a:scheme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68760" rIns="68760" tIns="68760" bIns="509400" anchor="t">
              <a:noAutofit/>
            </a:bodyPr>
            <a:p>
              <a:pPr defTabSz="800280">
                <a:lnSpc>
                  <a:spcPct val="9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0" lang="de-DE" sz="1800" strike="noStrike" u="none">
                  <a:solidFill>
                    <a:schemeClr val="dk1"/>
                  </a:solidFill>
                  <a:uFillTx/>
                  <a:latin typeface="Aptos"/>
                </a:rPr>
                <a:t>Barriere entfernen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917680" y="4277880"/>
              <a:ext cx="1578600" cy="447480"/>
            </a:xfrm>
            <a:prstGeom prst="roundRect">
              <a:avLst>
                <a:gd name="adj" fmla="val 10500"/>
              </a:avLst>
            </a:prstGeom>
            <a:solidFill>
              <a:schemeClr val="accent1">
                <a:tint val="40000"/>
                <a:alpha val="90000"/>
              </a:schemeClr>
            </a:solidFill>
            <a:ln w="1908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4200" rIns="34200" tIns="34200" bIns="34200" anchor="ctr">
              <a:noAutofit/>
            </a:bodyPr>
            <a:p>
              <a:pPr algn="ctr" defTabSz="399960">
                <a:lnSpc>
                  <a:spcPct val="90000"/>
                </a:lnSpc>
                <a:spcAft>
                  <a:spcPts val="315"/>
                </a:spcAft>
                <a:tabLst>
                  <a:tab algn="l" pos="0"/>
                </a:tabLst>
              </a:pPr>
              <a:r>
                <a:rPr b="0" lang="de-DE" sz="900" strike="noStrike" u="none">
                  <a:solidFill>
                    <a:schemeClr val="dk1"/>
                  </a:solidFill>
                  <a:uFillTx/>
                  <a:latin typeface="Aptos"/>
                </a:rPr>
                <a:t>Leichte Korrektur</a:t>
              </a:r>
              <a:br>
                <a:rPr sz="900"/>
              </a:br>
              <a:r>
                <a:rPr b="0" lang="de-DE" sz="900" strike="noStrike" u="none">
                  <a:solidFill>
                    <a:schemeClr val="dk1"/>
                  </a:solidFill>
                  <a:uFillTx/>
                  <a:latin typeface="Aptos"/>
                </a:rPr>
                <a:t>(möglichst zeitnah)</a:t>
              </a:r>
              <a:endParaRPr b="0" lang="en-US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7541280" y="4277880"/>
              <a:ext cx="1578600" cy="447480"/>
            </a:xfrm>
            <a:prstGeom prst="roundRect">
              <a:avLst>
                <a:gd name="adj" fmla="val 10500"/>
              </a:avLst>
            </a:prstGeom>
            <a:solidFill>
              <a:schemeClr val="accent1">
                <a:tint val="40000"/>
                <a:alpha val="90000"/>
              </a:schemeClr>
            </a:solidFill>
            <a:ln w="1908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4200" rIns="34200" tIns="34200" bIns="34200" anchor="ctr">
              <a:noAutofit/>
            </a:bodyPr>
            <a:p>
              <a:pPr algn="ctr" defTabSz="399960">
                <a:lnSpc>
                  <a:spcPct val="90000"/>
                </a:lnSpc>
                <a:spcAft>
                  <a:spcPts val="315"/>
                </a:spcAft>
                <a:tabLst>
                  <a:tab algn="l" pos="0"/>
                </a:tabLst>
              </a:pPr>
              <a:r>
                <a:rPr b="0" lang="de-DE" sz="900" strike="noStrike" u="none">
                  <a:solidFill>
                    <a:schemeClr val="dk1"/>
                  </a:solidFill>
                  <a:uFillTx/>
                  <a:latin typeface="Aptos"/>
                </a:rPr>
                <a:t>Komplexere Korrektur</a:t>
              </a:r>
              <a:br>
                <a:rPr sz="900"/>
              </a:br>
              <a:r>
                <a:rPr b="0" lang="de-DE" sz="900" strike="noStrike" u="none">
                  <a:solidFill>
                    <a:schemeClr val="dk1"/>
                  </a:solidFill>
                  <a:uFillTx/>
                  <a:latin typeface="Aptos"/>
                </a:rPr>
                <a:t>(ggf. Funding needed)</a:t>
              </a:r>
              <a:endParaRPr b="0" lang="en-US" sz="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Ziele der SIG Accessibility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Awareness und Austausch schaffen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Zentralisierung von Inhalten, wie Handreichung, Checklisten rund um Accessibility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Unterstützung der Accessibility Expertin im Testing, Reporting und konzeptueller Arbeit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Beauftragung von externen Prüfberichten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Teilnahme am ILIAS Community-Testing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Accessibility ganzheitlich im Entwicklungsprozess integrieren #Accessibility by Design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Organisation der Special Interest Group (1)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70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Kendra Grotz &amp; Wolfgang Schmidt-Sielex (FH Dortmund) SIG Leitung bis September 2025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Seit September 2025 neue Besetzung: Tomke Fries (Universität Hannover) und Nicole Dobosz (TH OWL) mit großer Unterstützung der Expertin Annett Giercke-Ungermann (Katholische Hochschule NRW)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Wichtige Themenschwerpunkte: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Bugfixing &amp; Testing von Elementen im LMS ILIAS Austausch mit anderen Stakeholdern wie Technical Board, Vorstand und anderen Community-Mitgliedern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Teilnahme am Entwickler-Jourfixe alle zwei Wochen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Strategische Entscheidungen, wie man ganzheitliche Barrierefreiheit in ILIAS nachhaltig leben kann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Wir sind dabei die verschiedenen Gruppen: Accessibility Issues, Quality Assurance, Content &amp; Tools Collection und Accessibility Dialogue aufzubauen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60" y="3429000"/>
            <a:ext cx="10058400" cy="13716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</a:rPr>
              <a:t>Organisation der Special Interest Group (2)</a:t>
            </a:r>
            <a:endParaRPr b="1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503640" y="1371600"/>
            <a:ext cx="9068760" cy="320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Planung von zwei Treffen der SIG Accessibility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25. Juni 2026 von 14-15 Uhr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18. November 2026 von 14-15 Uhr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Online in der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  <a:hlinkClick r:id="rId1"/>
              </a:rPr>
              <a:t>SIG Accessibility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 https://docu.ilias.de/go/grp/6949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spcBef>
                <a:spcPts val="1414"/>
              </a:spcBef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 algn="ctr">
              <a:spcBef>
                <a:spcPts val="1981"/>
              </a:spcBef>
              <a:spcAft>
                <a:spcPts val="567"/>
              </a:spcAft>
              <a:buNone/>
            </a:pPr>
            <a:r>
              <a:rPr b="0" lang="en-US" sz="2000" strike="noStrike" u="none">
                <a:solidFill>
                  <a:srgbClr val="eff2f9"/>
                </a:solidFill>
                <a:uFillTx/>
                <a:latin typeface="Arial"/>
                <a:ea typeface="Noto Sans CJK SC"/>
              </a:rPr>
              <a:t>Wenn du Interesse hast, bei uns mitzumachen, melde dich gerne bei uns.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 algn="ctr">
              <a:spcBef>
                <a:spcPts val="1981"/>
              </a:spcBef>
              <a:spcAft>
                <a:spcPts val="567"/>
              </a:spcAft>
              <a:buNone/>
            </a:pPr>
            <a:br>
              <a:rPr sz="2000"/>
            </a:br>
            <a:r>
              <a:rPr b="0" lang="en-US" sz="2000" strike="noStrike" u="none">
                <a:solidFill>
                  <a:srgbClr val="eff2f9"/>
                </a:solidFill>
                <a:uFillTx/>
                <a:latin typeface="Arial"/>
                <a:ea typeface="Noto Sans CJK SC"/>
              </a:rPr>
              <a:t>Wir freuen uns immer über neue Gesichter!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79" name="pen-arrow-lef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24720" y="4239360"/>
            <a:ext cx="752040" cy="332640"/>
            <a:chOff x="9324720" y="4239360"/>
            <a:chExt cx="752040" cy="332640"/>
          </a:xfrm>
        </p:grpSpPr>
        <p:sp>
          <p:nvSpPr>
            <p:cNvPr id="180" name=""/>
            <p:cNvSpPr/>
            <p:nvPr/>
          </p:nvSpPr>
          <p:spPr>
            <a:xfrm>
              <a:off x="9496080" y="4392000"/>
              <a:ext cx="580680" cy="72360"/>
            </a:xfrm>
            <a:custGeom>
              <a:avLst/>
              <a:gdLst/>
              <a:ahLst/>
              <a:rect l="0" t="0" r="r" b="b"/>
              <a:pathLst>
                <a:path w="1613" h="201">
                  <a:moveTo>
                    <a:pt x="1613" y="55"/>
                  </a:moveTo>
                  <a:lnTo>
                    <a:pt x="1612" y="55"/>
                  </a:lnTo>
                  <a:cubicBezTo>
                    <a:pt x="1295" y="62"/>
                    <a:pt x="516" y="90"/>
                    <a:pt x="25" y="0"/>
                  </a:cubicBezTo>
                  <a:cubicBezTo>
                    <a:pt x="19" y="37"/>
                    <a:pt x="8" y="93"/>
                    <a:pt x="0" y="135"/>
                  </a:cubicBezTo>
                  <a:cubicBezTo>
                    <a:pt x="489" y="134"/>
                    <a:pt x="1109" y="114"/>
                    <a:pt x="1574" y="201"/>
                  </a:cubicBezTo>
                  <a:cubicBezTo>
                    <a:pt x="1585" y="172"/>
                    <a:pt x="1608" y="78"/>
                    <a:pt x="1613" y="55"/>
                  </a:cubicBezTo>
                  <a:close/>
                </a:path>
              </a:pathLst>
            </a:custGeom>
            <a:solidFill>
              <a:srgbClr val="eff2f9"/>
            </a:solidFill>
            <a:ln w="0">
              <a:noFill/>
            </a:ln>
          </p:spPr>
          <p:txBody>
            <a:bodyPr lIns="90000" rIns="90000" tIns="27360" bIns="27360" anchor="ctr" anchorCtr="1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  <a:ea typeface="Microsoft YaHei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9324720" y="4239360"/>
              <a:ext cx="306000" cy="332640"/>
            </a:xfrm>
            <a:custGeom>
              <a:avLst/>
              <a:gdLst/>
              <a:ahLst/>
              <a:rect l="0" t="0" r="r" b="b"/>
              <a:pathLst>
                <a:path w="850" h="924">
                  <a:moveTo>
                    <a:pt x="227" y="506"/>
                  </a:moveTo>
                  <a:cubicBezTo>
                    <a:pt x="417" y="402"/>
                    <a:pt x="657" y="259"/>
                    <a:pt x="805" y="148"/>
                  </a:cubicBezTo>
                  <a:cubicBezTo>
                    <a:pt x="824" y="101"/>
                    <a:pt x="836" y="41"/>
                    <a:pt x="850" y="0"/>
                  </a:cubicBezTo>
                  <a:cubicBezTo>
                    <a:pt x="576" y="288"/>
                    <a:pt x="180" y="377"/>
                    <a:pt x="47" y="417"/>
                  </a:cubicBezTo>
                  <a:cubicBezTo>
                    <a:pt x="35" y="454"/>
                    <a:pt x="16" y="502"/>
                    <a:pt x="0" y="534"/>
                  </a:cubicBezTo>
                  <a:cubicBezTo>
                    <a:pt x="291" y="606"/>
                    <a:pt x="539" y="780"/>
                    <a:pt x="792" y="924"/>
                  </a:cubicBezTo>
                  <a:cubicBezTo>
                    <a:pt x="810" y="879"/>
                    <a:pt x="828" y="830"/>
                    <a:pt x="845" y="783"/>
                  </a:cubicBezTo>
                  <a:cubicBezTo>
                    <a:pt x="638" y="679"/>
                    <a:pt x="422" y="602"/>
                    <a:pt x="227" y="506"/>
                  </a:cubicBezTo>
                  <a:close/>
                </a:path>
              </a:pathLst>
            </a:custGeom>
            <a:solidFill>
              <a:srgbClr val="eff2f9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  <a:ea typeface="Microsoft YaHei"/>
              </a:endParaRPr>
            </a:p>
          </p:txBody>
        </p:sp>
      </p:grpSp>
      <p:grpSp>
        <p:nvGrpSpPr>
          <p:cNvPr id="182" name="pen-arrow-lef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657600"/>
            <a:ext cx="750240" cy="333000"/>
            <a:chOff x="0" y="3657600"/>
            <a:chExt cx="750240" cy="333000"/>
          </a:xfrm>
        </p:grpSpPr>
        <p:sp>
          <p:nvSpPr>
            <p:cNvPr id="183" name=""/>
            <p:cNvSpPr/>
            <p:nvPr/>
          </p:nvSpPr>
          <p:spPr>
            <a:xfrm>
              <a:off x="0" y="3783600"/>
              <a:ext cx="578880" cy="55440"/>
            </a:xfrm>
            <a:custGeom>
              <a:avLst/>
              <a:gdLst/>
              <a:ahLst/>
              <a:rect l="0" t="0" r="r" b="b"/>
              <a:pathLst>
                <a:path w="1608" h="154">
                  <a:moveTo>
                    <a:pt x="0" y="154"/>
                  </a:moveTo>
                  <a:lnTo>
                    <a:pt x="1" y="154"/>
                  </a:lnTo>
                  <a:cubicBezTo>
                    <a:pt x="317" y="133"/>
                    <a:pt x="1094" y="69"/>
                    <a:pt x="1589" y="136"/>
                  </a:cubicBezTo>
                  <a:cubicBezTo>
                    <a:pt x="1593" y="99"/>
                    <a:pt x="1602" y="43"/>
                    <a:pt x="1608" y="0"/>
                  </a:cubicBezTo>
                  <a:cubicBezTo>
                    <a:pt x="1119" y="24"/>
                    <a:pt x="501" y="72"/>
                    <a:pt x="32" y="7"/>
                  </a:cubicBezTo>
                  <a:cubicBezTo>
                    <a:pt x="23" y="36"/>
                    <a:pt x="4" y="131"/>
                    <a:pt x="0" y="154"/>
                  </a:cubicBezTo>
                  <a:close/>
                </a:path>
              </a:pathLst>
            </a:custGeom>
            <a:solidFill>
              <a:srgbClr val="eff2f9"/>
            </a:solidFill>
            <a:ln w="0">
              <a:noFill/>
            </a:ln>
          </p:spPr>
          <p:txBody>
            <a:bodyPr lIns="90000" rIns="90000" tIns="10440" bIns="10440" anchor="ctr" anchorCtr="1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  <a:ea typeface="Microsoft YaHei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442440" y="3657600"/>
              <a:ext cx="307800" cy="333000"/>
            </a:xfrm>
            <a:custGeom>
              <a:avLst/>
              <a:gdLst/>
              <a:ahLst/>
              <a:rect l="0" t="0" r="r" b="b"/>
              <a:pathLst>
                <a:path w="855" h="925">
                  <a:moveTo>
                    <a:pt x="630" y="391"/>
                  </a:moveTo>
                  <a:cubicBezTo>
                    <a:pt x="445" y="504"/>
                    <a:pt x="212" y="658"/>
                    <a:pt x="69" y="775"/>
                  </a:cubicBezTo>
                  <a:cubicBezTo>
                    <a:pt x="52" y="823"/>
                    <a:pt x="43" y="884"/>
                    <a:pt x="31" y="925"/>
                  </a:cubicBezTo>
                  <a:cubicBezTo>
                    <a:pt x="291" y="625"/>
                    <a:pt x="683" y="518"/>
                    <a:pt x="814" y="472"/>
                  </a:cubicBezTo>
                  <a:cubicBezTo>
                    <a:pt x="824" y="434"/>
                    <a:pt x="841" y="385"/>
                    <a:pt x="855" y="353"/>
                  </a:cubicBezTo>
                  <a:cubicBezTo>
                    <a:pt x="561" y="294"/>
                    <a:pt x="306" y="132"/>
                    <a:pt x="46" y="0"/>
                  </a:cubicBezTo>
                  <a:cubicBezTo>
                    <a:pt x="30" y="45"/>
                    <a:pt x="15" y="95"/>
                    <a:pt x="0" y="143"/>
                  </a:cubicBezTo>
                  <a:cubicBezTo>
                    <a:pt x="211" y="237"/>
                    <a:pt x="431" y="304"/>
                    <a:pt x="630" y="391"/>
                  </a:cubicBezTo>
                  <a:close/>
                </a:path>
              </a:pathLst>
            </a:custGeom>
            <a:solidFill>
              <a:srgbClr val="eff2f9"/>
            </a:solidFill>
            <a:ln w="0">
              <a:noFill/>
            </a:ln>
          </p:spPr>
          <p:txBody>
            <a:bodyPr lIns="90000" rIns="90000" tIns="45000" bIns="45000" anchor="ctr" anchorCtr="1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  <a:ea typeface="Microsoft YaHe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Agenda 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OpenSymbol"/>
              <a:buAutoNum type="arabicPeriod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Organisation der SIG Accessibility innerhalb der ILIAS Community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OpenSymbol"/>
              <a:buAutoNum type="arabicPeriod"/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Erstellen von Inhalten in ILIAS vs. erstellte Inhalte mit ILIAS: Toolbox Digitale Barrierefreiheit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OpenSymbol"/>
              <a:buAutoNum type="arabicPeriod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ILIAS-Objekte: Prüfberichte, Community-Testing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Überschrift 1"/>
          <p:cNvSpPr/>
          <p:nvPr/>
        </p:nvSpPr>
        <p:spPr>
          <a:xfrm>
            <a:off x="3141720" y="660960"/>
            <a:ext cx="547380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ts val="2163"/>
              </a:lnSpc>
            </a:pPr>
            <a:r>
              <a:rPr b="1" lang="de-DE" sz="2200" spc="99" strike="noStrike" u="none">
                <a:solidFill>
                  <a:srgbClr val="f55500"/>
                </a:solidFill>
                <a:uFillTx/>
                <a:latin typeface="Meta Offc Pro"/>
                <a:ea typeface="Meta Offc Pro"/>
              </a:rPr>
              <a:t>ILIAS BARRIEREFREI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2163"/>
              </a:lnSpc>
            </a:pPr>
            <a:r>
              <a:rPr b="0" lang="de-DE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Meta Offc Pro Normal"/>
              </a:rPr>
              <a:t>Toolbox Digitale Barrierefreiheit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8" name="Grafik 2" descr="Screenshot der Toolbox &quot;Digitale Barrierefreiheit&quot;"/>
          <p:cNvPicPr/>
          <p:nvPr/>
        </p:nvPicPr>
        <p:blipFill>
          <a:blip r:embed="rId1"/>
          <a:stretch/>
        </p:blipFill>
        <p:spPr>
          <a:xfrm>
            <a:off x="343080" y="1602360"/>
            <a:ext cx="2295360" cy="38044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89" name="Grafik 5" descr="Vergrößerter Screenshot eines Ausschnitts der Toolbox &quot;Digitale Barrierefreiheit&quot;"/>
          <p:cNvPicPr/>
          <p:nvPr/>
        </p:nvPicPr>
        <p:blipFill>
          <a:blip r:embed="rId2"/>
          <a:srcRect l="0" t="20566" r="0" b="42339"/>
          <a:stretch/>
        </p:blipFill>
        <p:spPr>
          <a:xfrm>
            <a:off x="3369240" y="1602360"/>
            <a:ext cx="6190560" cy="380448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</a:rPr>
              <a:t>Erstellte Inhalte mit ILIAS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4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hlinkClick r:id="rId1"/>
              </a:rPr>
              <a:t>Zur Toolbox Digitale Barrierefreiheit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Informationen für alle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(Grundlagen, Art der Beeinträchtigungen, Gesetze, Assistive Technologien)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Informationen für Autorinnen und Autoren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(Checklisten Office &amp; PDF, Medien, ILIAS Seiteneditor)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Informationen für Dozierende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(Lehrveranstaltungen, Sprechstunden, Prüfungen und Leistungsnachweise)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Informationen fürs E-Learning Team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(nach BITV Prüfen, Erklärung zur Barrierefreiheit)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Toolbox Digitale Barrierefreiheit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503640" y="1371600"/>
            <a:ext cx="906876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Die Toolbox Digitale Barrierefreiheit wurde 2023 erstellt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Sie sollte für die kommenden ILIAS-Versionen erweiter und aktualisiert werden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Die Pflege der Inhalte wird dieses Jahr in der SIG Accessibility weitergeführt (durch das Projekt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hlinkClick r:id="rId1"/>
              </a:rPr>
              <a:t>Open Source Development Network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Der Plan: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Pflege der Inhalte bis ILIAS 12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Verbesserungsvorschläge wurden eingesammelt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Es werden neue Inhalte aufgenommen und Inhalte aus anderen Barrierefreiheitsprojekten wie dem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hlinkClick r:id="rId2"/>
              </a:rPr>
              <a:t>Shuffle-Projekt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übernommen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Alle, die einen Beitrag leisten möchten, sind herzlich eingeladen, der SIG beizutreten und mitzumachen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Erstelle Inhalte mit ILIAS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503640" y="1143000"/>
            <a:ext cx="9068760" cy="347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hlinkClick r:id="rId1"/>
              </a:rPr>
              <a:t>Download Checkliste Barrierefreiheit ILIAS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(4 Seiten)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hlinkClick r:id="rId2"/>
              </a:rPr>
              <a:t>Download Handreichung Barrierefreiheit ILIAS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(38 Seiten)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6" name="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14400" y="2057400"/>
            <a:ext cx="3621240" cy="3429000"/>
          </a:xfrm>
          <a:prstGeom prst="rect">
            <a:avLst/>
          </a:prstGeom>
          <a:ln w="0">
            <a:noFill/>
          </a:ln>
          <a:effectLst>
            <a:outerShdw dist="101823" dir="2700000" blurRad="0" rotWithShape="0">
              <a:srgbClr val="808080"/>
            </a:outerShdw>
          </a:effectLst>
        </p:spPr>
      </p:pic>
      <p:pic>
        <p:nvPicPr>
          <p:cNvPr id="197" name="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662880" y="1828800"/>
            <a:ext cx="3166920" cy="3710520"/>
          </a:xfrm>
          <a:prstGeom prst="rect">
            <a:avLst/>
          </a:prstGeom>
          <a:ln w="0">
            <a:noFill/>
          </a:ln>
          <a:effectLst>
            <a:outerShdw dist="101823" dir="2700000" blurRad="0" rotWithShape="0">
              <a:srgbClr val="808080"/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Vortragende Personen aus der ILIAS-Community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532440" y="2929680"/>
            <a:ext cx="906876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Von links nach rechts: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Annett Giercke-Ungermann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Tomke Fries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Nicole Dobosz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Kendra Grotz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Wolfgang Schmidt-Sielex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3" name="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"/>
          <a:stretch/>
        </p:blipFill>
        <p:spPr>
          <a:xfrm>
            <a:off x="3729960" y="1143000"/>
            <a:ext cx="1281240" cy="1600200"/>
          </a:xfrm>
          <a:prstGeom prst="rect">
            <a:avLst/>
          </a:prstGeom>
          <a:ln w="0">
            <a:noFill/>
          </a:ln>
        </p:spPr>
      </p:pic>
      <p:pic>
        <p:nvPicPr>
          <p:cNvPr id="44" name="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rcRect l="19008" t="0" r="19008" b="21"/>
          <a:stretch/>
        </p:blipFill>
        <p:spPr>
          <a:xfrm>
            <a:off x="2149560" y="1143360"/>
            <a:ext cx="1490040" cy="1599840"/>
          </a:xfrm>
          <a:prstGeom prst="rect">
            <a:avLst/>
          </a:prstGeom>
          <a:ln w="0">
            <a:noFill/>
          </a:ln>
        </p:spPr>
      </p:pic>
      <p:pic>
        <p:nvPicPr>
          <p:cNvPr id="45" name="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rcRect l="23796" t="0" r="19053" b="0"/>
          <a:stretch/>
        </p:blipFill>
        <p:spPr>
          <a:xfrm>
            <a:off x="6867360" y="1143000"/>
            <a:ext cx="1371240" cy="1600200"/>
          </a:xfrm>
          <a:prstGeom prst="rect">
            <a:avLst/>
          </a:prstGeom>
          <a:ln w="0">
            <a:noFill/>
          </a:ln>
        </p:spPr>
      </p:pic>
      <p:pic>
        <p:nvPicPr>
          <p:cNvPr id="46" name="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139360" y="1143000"/>
            <a:ext cx="1628640" cy="1600200"/>
          </a:xfrm>
          <a:prstGeom prst="rect">
            <a:avLst/>
          </a:prstGeom>
          <a:ln w="0">
            <a:noFill/>
          </a:ln>
        </p:spPr>
      </p:pic>
      <p:pic>
        <p:nvPicPr>
          <p:cNvPr id="47" name="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85800" y="1143000"/>
            <a:ext cx="1353600" cy="160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Agenda 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OpenSymbol"/>
              <a:buAutoNum type="arabicPeriod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Organisation der SIG Accessibility innerhalb der ILIAS Community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OpenSymbol"/>
              <a:buAutoNum type="arabicPeriod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Erstellen von Inhalten in ILIAS und erstellte Inhalte mit ILIAS: Toolbox Digitale Barrierefreiheit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OpenSymbol"/>
              <a:buAutoNum type="arabicPeriod"/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ILIAS-Objekte: Prüfberichte, Community-Testing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Überschrift"/>
          <p:cNvSpPr/>
          <p:nvPr/>
        </p:nvSpPr>
        <p:spPr>
          <a:xfrm>
            <a:off x="3141720" y="660960"/>
            <a:ext cx="547380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ts val="2163"/>
              </a:lnSpc>
            </a:pPr>
            <a:r>
              <a:rPr b="1" lang="de-DE" sz="2200" spc="99" strike="noStrike" u="none">
                <a:solidFill>
                  <a:srgbClr val="f55500"/>
                </a:solidFill>
                <a:uFillTx/>
                <a:latin typeface="Meta Offc Pro"/>
                <a:ea typeface="Meta Offc Pro"/>
              </a:rPr>
              <a:t>ILIAS BARRIEREFREI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2163"/>
              </a:lnSpc>
            </a:pPr>
            <a:r>
              <a:rPr b="0" lang="de-DE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Meta Offc Pro Normal"/>
              </a:rPr>
              <a:t>Übersicht Barrierefreiheits-Tests 2022 bis 2024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01" name="Tabelle 2"/>
          <p:cNvGraphicFramePr/>
          <p:nvPr/>
        </p:nvGraphicFramePr>
        <p:xfrm>
          <a:off x="669240" y="1772640"/>
          <a:ext cx="8679600" cy="3910680"/>
        </p:xfrm>
        <a:graphic>
          <a:graphicData uri="http://schemas.openxmlformats.org/drawingml/2006/table">
            <a:tbl>
              <a:tblPr/>
              <a:tblGrid>
                <a:gridCol w="1112040"/>
                <a:gridCol w="791280"/>
                <a:gridCol w="2375280"/>
                <a:gridCol w="878760"/>
                <a:gridCol w="693720"/>
                <a:gridCol w="693720"/>
                <a:gridCol w="1200600"/>
                <a:gridCol w="934560"/>
              </a:tblGrid>
              <a:tr h="654480"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sng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Datum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sng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Version 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sng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Getestete Instanz 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sng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nicht erfüllt 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sng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wes.</a:t>
                      </a:r>
                      <a:br>
                        <a:rPr sz="1400"/>
                      </a:br>
                      <a:r>
                        <a:rPr b="0" lang="de-DE" sz="1400" strike="noStrike" u="sng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erfüllt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sng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erfüllt 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sng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nicht anwendbar 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sng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Quote erfüllt 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3816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0200"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2020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6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access6.ilias.de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21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endParaRPr b="0" lang="de-DE" sz="1400" strike="noStrike" u="none">
                        <a:solidFill>
                          <a:schemeClr val="dk1"/>
                        </a:solidFill>
                        <a:uFillTx/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18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11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46,0 %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3816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0200"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02.2022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7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access7.ilias.de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11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endParaRPr b="0" lang="de-DE" sz="1400" strike="noStrike" u="none">
                        <a:solidFill>
                          <a:schemeClr val="dk1"/>
                        </a:solidFill>
                        <a:uFillTx/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33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43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75,0 %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3816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0200"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08.2022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8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access8.ilias.de (alpha)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34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4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16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43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37,0 %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3816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0200"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11.2022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8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sv-S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access8.ilias.de (beta 2)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31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5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14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44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38,0 %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3816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0200"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04.2023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8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sv-S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access8.ilias.de (beta 4)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18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11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18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47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61,7 %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3816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5560"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05.2024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9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sv-S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extern.accessibility.ilias.de (beta 3)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29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?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18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51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de-DE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?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3816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Quality Assurance:</a:t>
            </a:r>
            <a:br>
              <a:rPr sz="2600"/>
            </a:b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</a:rPr>
              <a:t>Extern beauftragte Prüfberichte ab 2025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532440" y="1371600"/>
            <a:ext cx="906876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Prüfung von ILIAS gemäß EN 301549 anstelle BITV (unterstützt von Technical Board, Ally-Expertin)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Die Auswahl der UI-Elemente erfolgte in Absprache mit den UI-Koordinatoren und der Ally-Expertin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spcBef>
                <a:spcPts val="1414"/>
              </a:spcBef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Quality Assurance:</a:t>
            </a:r>
            <a:br>
              <a:rPr sz="2600"/>
            </a:b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</a:rPr>
              <a:t>Exkurs UI-Elemente und Accessibility in ILIAS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UI = User Interface-Elemente, wie z.B. Links, Buttons, Dropdownmenüs und vieles mehr aus denen eine Oberfläche besteht um mit dieser zu interagieren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Kitchen-Sink: Beschreibt die zentrale Stelle wo alle gemeinsam entwickelten UI-Elemente inklusive Dokumentation liegen und von Entwickelnden genutzt werden können. Ziel ist es ein einheitliches dokumentiertes Framework aufzubauen.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Unser Ziel ist diese zentralen UI-Elemente auf Barrierefreiheit zu testen.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spcBef>
                <a:spcPts val="1414"/>
              </a:spcBef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Quality Assurance:</a:t>
            </a:r>
            <a:br>
              <a:rPr sz="2600"/>
            </a:b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</a:rPr>
              <a:t>Extern beauftragte Prüfberichte ab 2025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532440" y="1371600"/>
            <a:ext cx="906876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Beauftragtes Unternehmen: Pfennigparade, früher u.a. Materna (im Auftrag vom Open Source Development Network)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Ausgewählte UI-Elemente wurden getestet und besprochen und anschließend weiter bearbeitet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Links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 (2 nicht konform/19 konform):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Fokus Kontrast nicht ausreichend, fehlerhafte Alternativ-Texte bei verlinkten Grafiken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Buttons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 (5 nicht konform/16 konform): fehlerhafte Alternativ-Texte bei verlinkten Grafiken,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unzureichende Kontraste bei Textinhalten nicht-Textinhalten und Fokus, Bedienelemente mit fehlerhaftem Wert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8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Fieldsets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(4 nicht konform/23 konform)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8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Dropdown-Menüs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(3 nicht konform/20 konform): z.B. Inhalte nicht als Liste gekennzeichnet, Fokus Kontrast nicht ausreichend, Fehlerhafte Rolle des Bedienelementes (anstelle Button, listbox oder menu)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Quality Assurance (2)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503640" y="1143000"/>
            <a:ext cx="906876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Es wurde Feedback zum Einsatz des Fragetypens Image Map eingeholt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Fragen könnten sein: Markiere die Erdbeere oder Wo liegt das Herz in dem Körper?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0" name="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"/>
          <a:stretch/>
        </p:blipFill>
        <p:spPr>
          <a:xfrm>
            <a:off x="1371600" y="2280600"/>
            <a:ext cx="3883320" cy="2748600"/>
          </a:xfrm>
          <a:prstGeom prst="rect">
            <a:avLst/>
          </a:prstGeom>
          <a:ln w="0">
            <a:noFill/>
          </a:ln>
        </p:spPr>
      </p:pic>
      <p:pic>
        <p:nvPicPr>
          <p:cNvPr id="211" name="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715000" y="2057400"/>
            <a:ext cx="2514600" cy="29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Accessibility-Issue:</a:t>
            </a:r>
            <a:br>
              <a:rPr sz="2600"/>
            </a:b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</a:rPr>
              <a:t>Aktueller Stand der Tickets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503640" y="137160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Gelöste Tickets seit September 2025: mehr als 50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Fixing durch Service Provider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Finanzierung durch die Universität Bern und die Leibnitz-Universität Hannover (OSDN) und katho (katholische Hochschule Nordrhein-Westfalen)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Aktuell: 215 Tickets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Davon benötigen 26 Tickets einen PR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Für 14 Tickets ist ein PR bereits angefragt, Implementierung notwendig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86000" y="225720"/>
            <a:ext cx="93438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Accessibility Issues: Ally Squad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457200" y="1143000"/>
            <a:ext cx="9601200" cy="431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Die Gruppe besteht derzeit aus den Dienstleistern SURLABS, Minervis, sr.solutions und Databay, die gemeinsam mit der Ally-Expertin und Mitgliedern der SIG Accessibility daran arbeiten, Fehler zu beheben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Regelmäßiges zweiwöchentliches Treffen auf Discord im Chat-Kanal „Ally Squad“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Aktueller Stand: Wir arbeiten weiterhin daran, 34 Pull-Requests in den Kern zu integrieren (geschätzte 60'000 Euro wurden über OSDN, katho und die Universität Bern bereitgestellt)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48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Insgesamt wurden 50 gelöste Tickets gezählt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Aufgetretene Hindernisse: Klärung vieler organisatorischer Fragen; Personalmangel für Reviews / Einbindung von PRs in den Kern trotz verfügbarer Finanzierung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Langfristiges Ziel: Eine zentrale Anlaufstelle für Entwickler rund um Ally (Austausch von technischem Fachwissen)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Community-Testing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Annett Giercke-Ungermann als Accessibility Expertin in der ILIAS-Community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Accessibility Dialogue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416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Workshop-Beitrag auf ILIAS.nrw zum Global Awareness Accessibility Day (GAAD)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Geplanter Blogbeitrag vom ILIAS e.V.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Organisation von Schulungen für die SIG und alle am Entwicklungsprozess Beteiligten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Agenda 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OpenSymbol"/>
              <a:buAutoNum type="arabicPeriod"/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Organisation der SIG Accessibility innerhalb der ILIAS Community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OpenSymbol"/>
              <a:buAutoNum type="arabicPeriod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Erstellen von Inhalten in ILIAS vs. erstellte Inhalte mit ILIAS: Toolbox Digitale Barrierefreiheit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OpenSymbol"/>
              <a:buAutoNum type="arabicPeriod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ILIAS-Objekte: Prüfberichte, Community-Testing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Allgemeines zur ILIAS-Community:</a:t>
            </a:r>
            <a:br>
              <a:rPr sz="2600"/>
            </a:b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</a:rPr>
              <a:t>Für diejenigen, die uns nicht kennen</a:t>
            </a: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3640" y="1172160"/>
            <a:ext cx="9068760" cy="344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ILIAS ist eine webbasierte Open Source Lernplattform, wo Kurse, Materialien und Tests kollaborativ erstellt werden können.Sie wird vor allem an Hochschulen, in Unternehmen und im öffentlichen Bereich genutzt.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Die ILIAS-Community: Alle Personen, die ILIAS nutzen und weiterentwickeln. In unserem Fall, alle Personen die sich aktiv auf der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hlinkClick r:id="rId1"/>
              </a:rPr>
              <a:t>docu.ILIAS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zum Thema ILIAS austauschen.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spcBef>
                <a:spcPts val="1414"/>
              </a:spcBef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2" name="" descr="Zeigt den Login-Bildschirm des ILIAS-Servers, der nach Selbstregistrierung zugänglich ist. Links ist das Slate, eine Seitenleiste zur Navigation zu sehen. Im Hauptbereich sind in 2 Reihen verschiedene Kacheln zu sehen, welche die Inhalte auf dem Server strukturieren. In der ersten Reihe gibt es die Kacheln: Using ILIAS, Development, Community und Conference. In der zweien Reihe gibt es die Kacheln: ILIAS-Blog (DE), Internationaler Blog (EN) und Onboarding ILIAS."/>
          <p:cNvPicPr/>
          <p:nvPr/>
        </p:nvPicPr>
        <p:blipFill>
          <a:blip r:embed="rId2"/>
          <a:stretch/>
        </p:blipFill>
        <p:spPr>
          <a:xfrm>
            <a:off x="2514600" y="2738520"/>
            <a:ext cx="5943600" cy="293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Organisation in ILIAS: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ILIAS </a:t>
            </a: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</a:rPr>
              <a:t>open source e-Learning e.V.</a:t>
            </a: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131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Der Verein ILIAS open source e-Learning e.V. verfolgt die Ziele: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  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Strategische Weiterentwicklung von ILIAS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  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Koordination der Softwareentwicklung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  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Prozessgestaltung, Qualitätssicherung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  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Community-Veranstaltungen wie die Entwicklerkonferenz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355663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  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Externe Präsentation der Software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Organisationsformen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3640" y="1143000"/>
            <a:ext cx="9068760" cy="434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Im ILIAS e.V.: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Vorstand: 3 Personen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Produktmanager: 1 Person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Beirat: 3 Personen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Technical Board: 6 Personen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Online-Hilfe: Koordiniert von 1 Person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Weitere Organisationsformen neben dem ILIAS e.V.: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Anwendergruppen: Nord-Mitte, NRW, Süd etc.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Special Interest Groups (SIG): ILIAS Plugins, Recht &amp; E-Learning, </a:t>
            </a: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Accessibility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und viele mehr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Accessibility Clinic mit Expertin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7" name=""/>
          <p:cNvGrpSpPr/>
          <p:nvPr/>
        </p:nvGrpSpPr>
        <p:grpSpPr>
          <a:xfrm>
            <a:off x="6858000" y="0"/>
            <a:ext cx="3200400" cy="3657600"/>
            <a:chOff x="6858000" y="0"/>
            <a:chExt cx="3200400" cy="3657600"/>
          </a:xfrm>
        </p:grpSpPr>
        <p:grpSp>
          <p:nvGrpSpPr>
            <p:cNvPr id="58" name=""/>
            <p:cNvGrpSpPr/>
            <p:nvPr/>
          </p:nvGrpSpPr>
          <p:grpSpPr>
            <a:xfrm>
              <a:off x="6858000" y="0"/>
              <a:ext cx="3200400" cy="3657600"/>
              <a:chOff x="6858000" y="0"/>
              <a:chExt cx="3200400" cy="3657600"/>
            </a:xfrm>
          </p:grpSpPr>
          <p:sp>
            <p:nvSpPr>
              <p:cNvPr id="59" name=""/>
              <p:cNvSpPr/>
              <p:nvPr/>
            </p:nvSpPr>
            <p:spPr>
              <a:xfrm>
                <a:off x="6858000" y="0"/>
                <a:ext cx="3200400" cy="3657600"/>
              </a:xfrm>
              <a:prstGeom prst="flowChartProcess">
                <a:avLst/>
              </a:prstGeom>
              <a:solidFill>
                <a:srgbClr val="729fcf"/>
              </a:solidFill>
              <a:ln w="6480">
                <a:noFill/>
              </a:ln>
              <a:effectLst>
                <a:softEdge rad="25560"/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3240" rIns="93240" tIns="48240" bIns="48240" anchor="ctr">
                <a:noAutofit/>
              </a:bodyPr>
              <a:p>
                <a:pPr algn="ctr"/>
                <a:r>
                  <a:rPr b="1" lang="en-US" sz="1800" strike="noStrike" u="none">
                    <a:solidFill>
                      <a:srgbClr val="000000"/>
                    </a:solidFill>
                    <a:uFillTx/>
                    <a:latin typeface="Arial"/>
                  </a:rPr>
                  <a:t>Steigende Entscheidungsbefugnis</a:t>
                </a:r>
                <a:endParaRPr b="0" lang="en-US" sz="1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/>
                <a:endParaRPr b="0" lang="en-US" sz="1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/>
                <a:r>
                  <a:rPr b="0" lang="en-US" sz="1800" strike="noStrike" u="none">
                    <a:solidFill>
                      <a:srgbClr val="000000"/>
                    </a:solidFill>
                    <a:uFillTx/>
                    <a:latin typeface="Arial"/>
                  </a:rPr>
                  <a:t>Produktmanager</a:t>
                </a:r>
                <a:endParaRPr b="0" lang="en-US" sz="1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/>
                <a:endParaRPr b="0" lang="en-US" sz="1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/>
                <a:r>
                  <a:rPr b="0" lang="en-US" sz="1800" strike="noStrike" u="none">
                    <a:solidFill>
                      <a:srgbClr val="000000"/>
                    </a:solidFill>
                    <a:uFillTx/>
                    <a:latin typeface="Arial"/>
                  </a:rPr>
                  <a:t>Maintainer</a:t>
                </a:r>
                <a:endParaRPr b="0" lang="en-US" sz="1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/>
                <a:endParaRPr b="0" lang="en-US" sz="1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/>
                <a:r>
                  <a:rPr b="0" lang="en-US" sz="1800" strike="noStrike" u="none">
                    <a:solidFill>
                      <a:srgbClr val="000000"/>
                    </a:solidFill>
                    <a:uFillTx/>
                    <a:latin typeface="Arial"/>
                  </a:rPr>
                  <a:t>Technical Board</a:t>
                </a:r>
                <a:endParaRPr b="0" lang="en-US" sz="1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/>
                <a:endParaRPr b="0" lang="en-US" sz="1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/>
                <a:r>
                  <a:rPr b="0" lang="en-US" sz="1800" strike="noStrike" u="none">
                    <a:solidFill>
                      <a:srgbClr val="000000"/>
                    </a:solidFill>
                    <a:uFillTx/>
                    <a:latin typeface="Arial"/>
                  </a:rPr>
                  <a:t>Experten</a:t>
                </a:r>
                <a:endParaRPr b="0" lang="en-US" sz="1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/>
                <a:endParaRPr b="0" lang="en-US" sz="1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/>
                <a:r>
                  <a:rPr b="0" lang="en-US" sz="1800" strike="noStrike" u="none">
                    <a:solidFill>
                      <a:srgbClr val="000000"/>
                    </a:solidFill>
                    <a:uFillTx/>
                    <a:latin typeface="Arial"/>
                  </a:rPr>
                  <a:t>SIG</a:t>
                </a:r>
                <a:endParaRPr b="0" lang="en-US" sz="1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0" name=""/>
              <p:cNvSpPr/>
              <p:nvPr/>
            </p:nvSpPr>
            <p:spPr>
              <a:xfrm flipV="1">
                <a:off x="8439840" y="2871360"/>
                <a:ext cx="0" cy="228600"/>
              </a:xfrm>
              <a:prstGeom prst="line">
                <a:avLst/>
              </a:prstGeom>
              <a:ln cap="rnd" w="1908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9360" rIns="99360" tIns="54360" bIns="54360" anchor="ctr">
                <a:noAutofit/>
              </a:bodyPr>
              <a:p>
                <a:endParaRPr b="0" lang="en-US" sz="1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1" name=""/>
              <p:cNvSpPr/>
              <p:nvPr/>
            </p:nvSpPr>
            <p:spPr>
              <a:xfrm flipV="1">
                <a:off x="8439840" y="2377440"/>
                <a:ext cx="0" cy="228600"/>
              </a:xfrm>
              <a:prstGeom prst="line">
                <a:avLst/>
              </a:prstGeom>
              <a:ln cap="rnd" w="1908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9360" rIns="99360" tIns="54360" bIns="54360" anchor="ctr">
                <a:noAutofit/>
              </a:bodyPr>
              <a:p>
                <a:endParaRPr b="0" lang="en-US" sz="1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2" name=""/>
              <p:cNvSpPr/>
              <p:nvPr/>
            </p:nvSpPr>
            <p:spPr>
              <a:xfrm flipV="1">
                <a:off x="8439840" y="1828800"/>
                <a:ext cx="0" cy="228600"/>
              </a:xfrm>
              <a:prstGeom prst="line">
                <a:avLst/>
              </a:prstGeom>
              <a:ln cap="rnd" w="1908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9360" rIns="99360" tIns="54360" bIns="54360" anchor="ctr">
                <a:noAutofit/>
              </a:bodyPr>
              <a:p>
                <a:endParaRPr b="0" lang="en-US" sz="1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3" name=""/>
              <p:cNvSpPr/>
              <p:nvPr/>
            </p:nvSpPr>
            <p:spPr>
              <a:xfrm flipV="1">
                <a:off x="8439840" y="1334880"/>
                <a:ext cx="0" cy="228600"/>
              </a:xfrm>
              <a:prstGeom prst="line">
                <a:avLst/>
              </a:prstGeom>
              <a:ln cap="rnd" w="1908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9360" rIns="99360" tIns="54360" bIns="54360" anchor="ctr">
                <a:noAutofit/>
              </a:bodyPr>
              <a:p>
                <a:endParaRPr b="0" lang="en-US" sz="1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3640" y="15120"/>
            <a:ext cx="9326160" cy="13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Entwicklungen in ILIAS:</a:t>
            </a:r>
            <a:br>
              <a:rPr sz="2600"/>
            </a:b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</a:rPr>
              <a:t>Der Entwicklungsprozess in a Nutshell für den Kern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70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Erstellen von Feature Request (FR) zu neuen Entwicklungen oder Entfernung alter Entwicklungen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Besprechung dieser FR im zweiwöchentlich stattfinden JourFix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Wenn FR angenommen → Suchen von Ressourcen in Form von Geldern oder Personen → Beauftragung des FR und Konsolidierung von Maintainern (Zuständige Personen für den Code)→ Konzeptionsphase → Implementierungsphase → Testingphase → Aufnahme in den ILIAS-Kern in der neusten ILIAS Version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Veröffentlichte ILIAS-Versionen werden in einem 3-monatigen  Community-Testing (Testrail als Testmanagement-System und Mantis als Ticket-Tracker) durchgeführt und vom ILIAS e.V. koordiniert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Jedes Jahr wird eine neue ILIAS-Version veröffentlicht: Aktuell Version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hlinkClick r:id="rId1"/>
              </a:rPr>
              <a:t>ILIAS 11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2600" strike="noStrike" u="none">
                <a:solidFill>
                  <a:srgbClr val="000000"/>
                </a:solidFill>
                <a:uFillTx/>
                <a:latin typeface="Arial"/>
              </a:rPr>
              <a:t>Wir unterscheiden verschiedene Ebenen von Barrieren</a:t>
            </a:r>
            <a:endParaRPr b="1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355663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Um eine Frage in einem ILIAS Test durchzuführen: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0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Navigieren wir im </a:t>
            </a: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Browser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 um die </a:t>
            </a: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Lernplattform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, hier ILIAS, zu öffnen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0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Innerhalb der </a:t>
            </a: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Lernplattform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 interagieren wir mit den vorhanden </a:t>
            </a: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Objekten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, wie z.B. Testfragen oder erstellten </a:t>
            </a: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Inhalten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, wie Lernmodule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8" name="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"/>
          <a:stretch/>
        </p:blipFill>
        <p:spPr>
          <a:xfrm>
            <a:off x="2743200" y="2862000"/>
            <a:ext cx="4039560" cy="280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tilobjekt 1"/>
          <p:cNvSpPr/>
          <p:nvPr/>
        </p:nvSpPr>
        <p:spPr>
          <a:xfrm>
            <a:off x="395280" y="1715760"/>
            <a:ext cx="2365200" cy="354420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trike="noStrike" u="none">
              <a:solidFill>
                <a:schemeClr val="dk1"/>
              </a:solidFill>
              <a:uFillTx/>
              <a:latin typeface="Times New Roman"/>
              <a:ea typeface="MS PGothic"/>
            </a:endParaRPr>
          </a:p>
        </p:txBody>
      </p:sp>
      <p:sp>
        <p:nvSpPr>
          <p:cNvPr id="70" name="Rechtec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560" y="4436280"/>
            <a:ext cx="2024280" cy="658080"/>
          </a:xfrm>
          <a:prstGeom prst="rect">
            <a:avLst/>
          </a:prstGeom>
          <a:solidFill>
            <a:schemeClr val="lt1"/>
          </a:solidFill>
          <a:ln w="19080">
            <a:solidFill>
              <a:schemeClr val="l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71" name="Rechteck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480" y="3139200"/>
            <a:ext cx="1654920" cy="904680"/>
          </a:xfrm>
          <a:prstGeom prst="rect">
            <a:avLst/>
          </a:prstGeom>
          <a:solidFill>
            <a:schemeClr val="lt1"/>
          </a:solidFill>
          <a:ln w="19080">
            <a:solidFill>
              <a:schemeClr val="l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72" name="Rechteck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000" y="1816920"/>
            <a:ext cx="1130400" cy="904680"/>
          </a:xfrm>
          <a:prstGeom prst="rect">
            <a:avLst/>
          </a:prstGeom>
          <a:solidFill>
            <a:schemeClr val="lt1"/>
          </a:solidFill>
          <a:ln w="19080">
            <a:solidFill>
              <a:schemeClr val="l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pic>
        <p:nvPicPr>
          <p:cNvPr id="73" name="Grafik 8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171440" y="1816560"/>
            <a:ext cx="893520" cy="893520"/>
          </a:xfrm>
          <a:prstGeom prst="rect">
            <a:avLst/>
          </a:prstGeom>
          <a:ln w="0">
            <a:noFill/>
          </a:ln>
        </p:spPr>
      </p:pic>
      <p:grpSp>
        <p:nvGrpSpPr>
          <p:cNvPr id="74" name="Gruppieren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4320" y="3082320"/>
            <a:ext cx="1007280" cy="1007280"/>
            <a:chOff x="904320" y="3082320"/>
            <a:chExt cx="1007280" cy="1007280"/>
          </a:xfrm>
        </p:grpSpPr>
        <p:pic>
          <p:nvPicPr>
            <p:cNvPr id="75" name="Grafik 9" descr="Dokument"/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p:blipFill>
          <p:spPr>
            <a:xfrm>
              <a:off x="1174320" y="3283200"/>
              <a:ext cx="480240" cy="47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6" name="Grafik 10" descr="Monitor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904320" y="3082320"/>
              <a:ext cx="1007280" cy="10072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77" name="Grafik 11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578880" y="4477680"/>
            <a:ext cx="658080" cy="658440"/>
          </a:xfrm>
          <a:prstGeom prst="rect">
            <a:avLst/>
          </a:prstGeom>
          <a:ln w="0">
            <a:noFill/>
          </a:ln>
        </p:spPr>
      </p:pic>
      <p:pic>
        <p:nvPicPr>
          <p:cNvPr id="78" name="Grafik 12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1237680" y="4436280"/>
            <a:ext cx="658080" cy="658440"/>
          </a:xfrm>
          <a:prstGeom prst="rect">
            <a:avLst/>
          </a:prstGeom>
          <a:ln w="0">
            <a:noFill/>
          </a:ln>
        </p:spPr>
      </p:pic>
      <p:pic>
        <p:nvPicPr>
          <p:cNvPr id="79" name="Grafik 13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1827360" y="4518720"/>
            <a:ext cx="658080" cy="658440"/>
          </a:xfrm>
          <a:prstGeom prst="rect">
            <a:avLst/>
          </a:prstGeom>
          <a:ln w="0">
            <a:noFill/>
          </a:ln>
        </p:spPr>
      </p:pic>
      <p:sp>
        <p:nvSpPr>
          <p:cNvPr id="80" name="Pfeil: nach unten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7320" y="2824560"/>
            <a:ext cx="168480" cy="257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>
              <a:lumMod val="75000"/>
              <a:lumOff val="25000"/>
            </a:schemeClr>
          </a:solidFill>
          <a:ln w="19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81" name="Pfeil: nach unten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4880" y="4134240"/>
            <a:ext cx="168480" cy="257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>
              <a:lumMod val="75000"/>
              <a:lumOff val="25000"/>
            </a:schemeClr>
          </a:solidFill>
          <a:ln w="19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grpSp>
        <p:nvGrpSpPr>
          <p:cNvPr id="82" name="Gruppieren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23400" y="3355560"/>
            <a:ext cx="479880" cy="480240"/>
            <a:chOff x="1823400" y="3355560"/>
            <a:chExt cx="479880" cy="480240"/>
          </a:xfrm>
        </p:grpSpPr>
        <p:pic>
          <p:nvPicPr>
            <p:cNvPr id="83" name="Grafik 14" descr="Smartphone"/>
            <p:cNvPicPr/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/>
          </p:blipFill>
          <p:spPr>
            <a:xfrm>
              <a:off x="1823400" y="3355560"/>
              <a:ext cx="479880" cy="4802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84" name="Gruppieren 6"/>
            <p:cNvGrpSpPr/>
            <p:nvPr/>
          </p:nvGrpSpPr>
          <p:grpSpPr>
            <a:xfrm>
              <a:off x="1995840" y="3472920"/>
              <a:ext cx="137160" cy="244800"/>
              <a:chOff x="1995840" y="3472920"/>
              <a:chExt cx="137160" cy="244800"/>
            </a:xfrm>
          </p:grpSpPr>
          <p:cxnSp>
            <p:nvCxnSpPr>
              <p:cNvPr id="85" name="Gerader Verbinder 7"/>
              <p:cNvCxnSpPr/>
              <p:nvPr/>
            </p:nvCxnSpPr>
            <p:spPr>
              <a:xfrm>
                <a:off x="1995840" y="3472920"/>
                <a:ext cx="4932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  <p:cxnSp>
            <p:nvCxnSpPr>
              <p:cNvPr id="86" name="Gerader Verbinder 8"/>
              <p:cNvCxnSpPr/>
              <p:nvPr/>
            </p:nvCxnSpPr>
            <p:spPr>
              <a:xfrm>
                <a:off x="1995840" y="3519000"/>
                <a:ext cx="13644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  <p:cxnSp>
            <p:nvCxnSpPr>
              <p:cNvPr id="87" name="Gerader Verbinder 9"/>
              <p:cNvCxnSpPr/>
              <p:nvPr/>
            </p:nvCxnSpPr>
            <p:spPr>
              <a:xfrm>
                <a:off x="1995840" y="3569400"/>
                <a:ext cx="13644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  <p:cxnSp>
            <p:nvCxnSpPr>
              <p:cNvPr id="88" name="Gerader Verbinder 10"/>
              <p:cNvCxnSpPr/>
              <p:nvPr/>
            </p:nvCxnSpPr>
            <p:spPr>
              <a:xfrm>
                <a:off x="1995840" y="3618360"/>
                <a:ext cx="13644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  <p:cxnSp>
            <p:nvCxnSpPr>
              <p:cNvPr id="89" name="Gerader Verbinder 11"/>
              <p:cNvCxnSpPr/>
              <p:nvPr/>
            </p:nvCxnSpPr>
            <p:spPr>
              <a:xfrm>
                <a:off x="1995840" y="3664080"/>
                <a:ext cx="13644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  <p:cxnSp>
            <p:nvCxnSpPr>
              <p:cNvPr id="90" name="Gerader Verbinder 12"/>
              <p:cNvCxnSpPr/>
              <p:nvPr/>
            </p:nvCxnSpPr>
            <p:spPr>
              <a:xfrm>
                <a:off x="1997280" y="3717720"/>
                <a:ext cx="136080" cy="360"/>
              </a:xfrm>
              <a:prstGeom prst="straightConnector1">
                <a:avLst/>
              </a:prstGeom>
              <a:ln w="19080">
                <a:solidFill>
                  <a:schemeClr val="dk1">
                    <a:lumMod val="75000"/>
                    <a:lumOff val="25000"/>
                  </a:schemeClr>
                </a:solidFill>
                <a:miter/>
              </a:ln>
            </p:spPr>
          </p:cxnSp>
        </p:grpSp>
      </p:grpSp>
      <p:sp>
        <p:nvSpPr>
          <p:cNvPr id="91" name="Überschrift 2"/>
          <p:cNvSpPr/>
          <p:nvPr/>
        </p:nvSpPr>
        <p:spPr>
          <a:xfrm>
            <a:off x="3141720" y="660960"/>
            <a:ext cx="547380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ts val="2163"/>
              </a:lnSpc>
            </a:pPr>
            <a:r>
              <a:rPr b="1" lang="de-DE" sz="2200" spc="99" strike="noStrike" u="none">
                <a:solidFill>
                  <a:srgbClr val="f55500"/>
                </a:solidFill>
                <a:uFillTx/>
                <a:latin typeface="Meta Offc Pro"/>
                <a:ea typeface="Meta Offc Pro"/>
              </a:rPr>
              <a:t>ILIAS BARRIEREFREI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2163"/>
              </a:lnSpc>
            </a:pPr>
            <a:r>
              <a:rPr b="0" lang="de-DE" sz="16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Meta Offc Pro Normal"/>
              </a:rPr>
              <a:t>Grundsätzliches – Ziele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Stilobjek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760" y="1715760"/>
            <a:ext cx="6462360" cy="354420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trike="noStrike" u="none">
              <a:solidFill>
                <a:schemeClr val="dk1"/>
              </a:solidFill>
              <a:uFillTx/>
              <a:latin typeface="Times New Roman"/>
              <a:ea typeface="MS PGothic"/>
            </a:endParaRPr>
          </a:p>
        </p:txBody>
      </p:sp>
      <p:sp>
        <p:nvSpPr>
          <p:cNvPr id="93" name="Inhalt 2"/>
          <p:cNvSpPr/>
          <p:nvPr/>
        </p:nvSpPr>
        <p:spPr>
          <a:xfrm>
            <a:off x="3281760" y="1715760"/>
            <a:ext cx="6228720" cy="354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5840" indent="-285840" defTabSz="914400">
              <a:lnSpc>
                <a:spcPct val="110000"/>
              </a:lnSpc>
              <a:spcBef>
                <a:spcPts val="751"/>
              </a:spcBef>
              <a:buClr>
                <a:srgbClr val="404040"/>
              </a:buClr>
              <a:buFont typeface="Arial"/>
              <a:buChar char="•"/>
            </a:pPr>
            <a:r>
              <a:rPr b="0" lang="de-DE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Meta Offc Pro Normal"/>
                <a:ea typeface="Meta Offc Pro Normal"/>
              </a:rPr>
              <a:t>ILIAS barrierefrei(er) machen.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4" name="Diagramm 2"/>
          <p:cNvGrpSpPr/>
          <p:nvPr/>
        </p:nvGrpSpPr>
        <p:grpSpPr>
          <a:xfrm>
            <a:off x="3729240" y="2277360"/>
            <a:ext cx="5866560" cy="2391120"/>
            <a:chOff x="3729240" y="2277360"/>
            <a:chExt cx="5866560" cy="2391120"/>
          </a:xfrm>
        </p:grpSpPr>
        <p:sp>
          <p:nvSpPr>
            <p:cNvPr id="95" name=""/>
            <p:cNvSpPr/>
            <p:nvPr/>
          </p:nvSpPr>
          <p:spPr>
            <a:xfrm>
              <a:off x="3729240" y="2277360"/>
              <a:ext cx="5866560" cy="2390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3729240" y="2277360"/>
              <a:ext cx="4986360" cy="71712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68760" rIns="732960" tIns="68760" bIns="68760" anchor="ctr">
              <a:noAutofit/>
            </a:bodyPr>
            <a:p>
              <a:pPr defTabSz="800280">
                <a:lnSpc>
                  <a:spcPct val="9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0" lang="de-DE" sz="1800" strike="noStrike" u="none">
                  <a:solidFill>
                    <a:schemeClr val="dk1"/>
                  </a:solidFill>
                  <a:uFillTx/>
                  <a:latin typeface="Meta Offc Pro Normal"/>
                </a:rPr>
                <a:t>Kern, Standardinstallation.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4169160" y="3114720"/>
              <a:ext cx="4986360" cy="71676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68760" rIns="891000" tIns="68760" bIns="68760" anchor="ctr">
              <a:noAutofit/>
            </a:bodyPr>
            <a:p>
              <a:pPr defTabSz="800280">
                <a:lnSpc>
                  <a:spcPct val="9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0" lang="de-DE" sz="1800" strike="noStrike" u="none">
                  <a:solidFill>
                    <a:schemeClr val="dk1"/>
                  </a:solidFill>
                  <a:uFillTx/>
                  <a:latin typeface="Meta Offc Pro Normal"/>
                </a:rPr>
                <a:t>Individuell eingerichtete Instanzen.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4609080" y="3951360"/>
              <a:ext cx="4986720" cy="7171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68760" rIns="891000" tIns="68760" bIns="68760" anchor="ctr">
              <a:noAutofit/>
            </a:bodyPr>
            <a:p>
              <a:pPr defTabSz="800280">
                <a:lnSpc>
                  <a:spcPct val="90000"/>
                </a:lnSpc>
                <a:spcAft>
                  <a:spcPts val="629"/>
                </a:spcAft>
                <a:tabLst>
                  <a:tab algn="l" pos="0"/>
                </a:tabLst>
              </a:pPr>
              <a:r>
                <a:rPr b="0" lang="de-DE" sz="1800" strike="noStrike" u="none">
                  <a:solidFill>
                    <a:schemeClr val="dk1"/>
                  </a:solidFill>
                  <a:uFillTx/>
                  <a:latin typeface="Meta Offc Pro Normal"/>
                </a:rPr>
                <a:t>Bereitgestellte (Lehr)-Inhalte.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8249400" y="2821320"/>
              <a:ext cx="465840" cy="46584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lt1">
                <a:tint val="40000"/>
                <a:alpha val="90000"/>
              </a:schemeClr>
            </a:solidFill>
            <a:ln w="12600">
              <a:solidFill>
                <a:srgbClr val="000000">
                  <a:alpha val="90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24120" rIns="24120" tIns="24120" bIns="24120" anchor="ctr">
              <a:noAutofit/>
            </a:bodyPr>
            <a:p>
              <a:endParaRPr b="0" lang="de-DE" sz="1900" strike="noStrike" u="none">
                <a:solidFill>
                  <a:schemeClr val="dk1"/>
                </a:solidFill>
                <a:uFillTx/>
                <a:latin typeface="Aptos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8689680" y="3653640"/>
              <a:ext cx="465480" cy="46584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lt1">
                <a:tint val="40000"/>
                <a:alpha val="90000"/>
              </a:schemeClr>
            </a:solidFill>
            <a:ln w="12600">
              <a:solidFill>
                <a:srgbClr val="000000">
                  <a:alpha val="90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24120" rIns="24120" tIns="24120" bIns="24120" anchor="ctr">
              <a:noAutofit/>
            </a:bodyPr>
            <a:p>
              <a:endParaRPr b="0" lang="de-DE" sz="1900" strike="noStrike" u="none">
                <a:solidFill>
                  <a:schemeClr val="dk1"/>
                </a:solidFill>
                <a:uFillTx/>
                <a:latin typeface="Aptos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Application>LibreOffice/24.8.2.1$Windows_x86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2026-03-16T16:29:11Z</dcterms:created>
  <dc:creator/>
  <dc:description/>
  <dc:language>de-DE</dc:language>
  <cp:lastModifiedBy/>
  <cp:lastPrinted>2026-05-20T17:03:48Z</cp:lastPrinted>
  <dcterms:modified xsi:type="dcterms:W3CDTF">2026-05-20T17:28:30Z</dcterms:modified>
  <cp:revision>19</cp:revision>
  <dc:subject/>
  <dc:title/>
</cp:coreProperties>
</file>