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sldIdLst>
    <p:sldId id="256" r:id="rId2"/>
    <p:sldId id="257" r:id="rId3"/>
    <p:sldId id="258" r:id="rId4"/>
    <p:sldId id="262" r:id="rId5"/>
    <p:sldId id="261" r:id="rId6"/>
    <p:sldId id="259" r:id="rId7"/>
    <p:sldId id="263" r:id="rId8"/>
    <p:sldId id="260"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3"/>
    <a:srgbClr val="003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998"/>
    <p:restoredTop sz="94674"/>
  </p:normalViewPr>
  <p:slideViewPr>
    <p:cSldViewPr snapToGrid="0">
      <p:cViewPr varScale="1">
        <p:scale>
          <a:sx n="87" d="100"/>
          <a:sy n="87" d="100"/>
        </p:scale>
        <p:origin x="200" y="9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Beeinträchtigungsart von Studierenden mit studienerschwerender Beeinträchtigung</c:v>
                </c:pt>
              </c:strCache>
            </c:strRef>
          </c:tx>
          <c:spPr>
            <a:solidFill>
              <a:srgbClr val="006AB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Andere Beeinträchtigung</c:v>
                </c:pt>
                <c:pt idx="1">
                  <c:v>Hörbeeinträchtigung</c:v>
                </c:pt>
                <c:pt idx="2">
                  <c:v>Sehbeeinträchtigung</c:v>
                </c:pt>
                <c:pt idx="3">
                  <c:v>Bewegungsbeeinträchtigung</c:v>
                </c:pt>
                <c:pt idx="4">
                  <c:v>Teilleistungsstörung</c:v>
                </c:pt>
                <c:pt idx="5">
                  <c:v>Gleich schwere Mehrfachbeeinträchtigung</c:v>
                </c:pt>
                <c:pt idx="6">
                  <c:v>Chronische Erkrankung</c:v>
                </c:pt>
                <c:pt idx="7">
                  <c:v>Psychische Erkrankung</c:v>
                </c:pt>
              </c:strCache>
            </c:strRef>
          </c:cat>
          <c:val>
            <c:numRef>
              <c:f>Tabelle1!$B$2:$B$9</c:f>
              <c:numCache>
                <c:formatCode>General</c:formatCode>
                <c:ptCount val="8"/>
                <c:pt idx="0">
                  <c:v>5.0999999999999996</c:v>
                </c:pt>
                <c:pt idx="1">
                  <c:v>1.1000000000000001</c:v>
                </c:pt>
                <c:pt idx="2">
                  <c:v>1.9</c:v>
                </c:pt>
                <c:pt idx="3">
                  <c:v>2.5</c:v>
                </c:pt>
                <c:pt idx="4">
                  <c:v>3.7</c:v>
                </c:pt>
                <c:pt idx="5">
                  <c:v>7.3</c:v>
                </c:pt>
                <c:pt idx="6">
                  <c:v>13.2</c:v>
                </c:pt>
                <c:pt idx="7">
                  <c:v>65.2</c:v>
                </c:pt>
              </c:numCache>
            </c:numRef>
          </c:val>
          <c:extLst>
            <c:ext xmlns:c16="http://schemas.microsoft.com/office/drawing/2014/chart" uri="{C3380CC4-5D6E-409C-BE32-E72D297353CC}">
              <c16:uniqueId val="{00000000-B3EA-324F-B6FE-A5CA56070017}"/>
            </c:ext>
          </c:extLst>
        </c:ser>
        <c:dLbls>
          <c:showLegendKey val="0"/>
          <c:showVal val="1"/>
          <c:showCatName val="0"/>
          <c:showSerName val="0"/>
          <c:showPercent val="0"/>
          <c:showBubbleSize val="0"/>
        </c:dLbls>
        <c:gapWidth val="75"/>
        <c:axId val="788111456"/>
        <c:axId val="299417167"/>
      </c:barChart>
      <c:catAx>
        <c:axId val="788111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299417167"/>
        <c:crosses val="autoZero"/>
        <c:auto val="1"/>
        <c:lblAlgn val="ctr"/>
        <c:lblOffset val="100"/>
        <c:noMultiLvlLbl val="0"/>
      </c:catAx>
      <c:valAx>
        <c:axId val="2994171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88111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322A7-728D-9E4E-8110-29D424686A27}" type="datetimeFigureOut">
              <a:rPr lang="de-DE" smtClean="0"/>
              <a:t>11.05.26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09029-A8C1-C74F-9AD0-B8B7C327431C}" type="slidenum">
              <a:rPr lang="de-DE" smtClean="0"/>
              <a:t>‹Nr.›</a:t>
            </a:fld>
            <a:endParaRPr lang="de-DE"/>
          </a:p>
        </p:txBody>
      </p:sp>
    </p:spTree>
    <p:extLst>
      <p:ext uri="{BB962C8B-B14F-4D97-AF65-F5344CB8AC3E}">
        <p14:creationId xmlns:p14="http://schemas.microsoft.com/office/powerpoint/2010/main" val="1850886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9209029-A8C1-C74F-9AD0-B8B7C327431C}" type="slidenum">
              <a:rPr lang="de-DE" smtClean="0"/>
              <a:t>1</a:t>
            </a:fld>
            <a:endParaRPr lang="de-DE"/>
          </a:p>
        </p:txBody>
      </p:sp>
    </p:spTree>
    <p:extLst>
      <p:ext uri="{BB962C8B-B14F-4D97-AF65-F5344CB8AC3E}">
        <p14:creationId xmlns:p14="http://schemas.microsoft.com/office/powerpoint/2010/main" val="371362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9209029-A8C1-C74F-9AD0-B8B7C327431C}" type="slidenum">
              <a:rPr lang="de-DE" smtClean="0"/>
              <a:t>2</a:t>
            </a:fld>
            <a:endParaRPr lang="de-DE"/>
          </a:p>
        </p:txBody>
      </p:sp>
    </p:spTree>
    <p:extLst>
      <p:ext uri="{BB962C8B-B14F-4D97-AF65-F5344CB8AC3E}">
        <p14:creationId xmlns:p14="http://schemas.microsoft.com/office/powerpoint/2010/main" val="386258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C68D4D-ECFD-A8DF-381E-5475FAC8194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30874BE-8085-C393-E71A-465EDA065E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B714CA9-E26D-7D00-36FF-012022F64C52}"/>
              </a:ext>
            </a:extLst>
          </p:cNvPr>
          <p:cNvSpPr>
            <a:spLocks noGrp="1"/>
          </p:cNvSpPr>
          <p:nvPr>
            <p:ph type="dt" sz="half" idx="10"/>
          </p:nvPr>
        </p:nvSpPr>
        <p:spPr/>
        <p:txBody>
          <a:bodyPr/>
          <a:lstStyle/>
          <a:p>
            <a:fld id="{ADC02BE0-14E2-674C-99AA-B47058572566}" type="datetime1">
              <a:rPr lang="de-DE" smtClean="0"/>
              <a:t>11.05.26</a:t>
            </a:fld>
            <a:endParaRPr lang="de-DE"/>
          </a:p>
        </p:txBody>
      </p:sp>
      <p:sp>
        <p:nvSpPr>
          <p:cNvPr id="5" name="Fußzeilenplatzhalter 4">
            <a:extLst>
              <a:ext uri="{FF2B5EF4-FFF2-40B4-BE49-F238E27FC236}">
                <a16:creationId xmlns:a16="http://schemas.microsoft.com/office/drawing/2014/main" id="{36F6CEC2-7AAA-D169-A317-90AFD434337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1DE714-1226-1D5D-33F0-D8C19BE29506}"/>
              </a:ext>
            </a:extLst>
          </p:cNvPr>
          <p:cNvSpPr>
            <a:spLocks noGrp="1"/>
          </p:cNvSpPr>
          <p:nvPr>
            <p:ph type="sldNum" sz="quarter" idx="12"/>
          </p:nvPr>
        </p:nvSpPr>
        <p:spPr/>
        <p:txBody>
          <a:bodyPr/>
          <a:lstStyle/>
          <a:p>
            <a:fld id="{15A46A18-B5E2-4F4F-ACAE-C7E38E20F446}" type="slidenum">
              <a:rPr lang="de-DE" smtClean="0"/>
              <a:t>‹Nr.›</a:t>
            </a:fld>
            <a:endParaRPr lang="de-DE"/>
          </a:p>
        </p:txBody>
      </p:sp>
    </p:spTree>
    <p:extLst>
      <p:ext uri="{BB962C8B-B14F-4D97-AF65-F5344CB8AC3E}">
        <p14:creationId xmlns:p14="http://schemas.microsoft.com/office/powerpoint/2010/main" val="73463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EB282-8163-4BFB-7289-E730A5550A8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AA27FAA-075A-C122-E0C3-A1A648A5C0E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EE5B3E8-414C-BD44-1B35-74ED9F1D06AC}"/>
              </a:ext>
            </a:extLst>
          </p:cNvPr>
          <p:cNvSpPr>
            <a:spLocks noGrp="1"/>
          </p:cNvSpPr>
          <p:nvPr>
            <p:ph type="dt" sz="half" idx="10"/>
          </p:nvPr>
        </p:nvSpPr>
        <p:spPr/>
        <p:txBody>
          <a:bodyPr/>
          <a:lstStyle/>
          <a:p>
            <a:fld id="{2DCD2D00-7D3A-BE45-950E-2391874FBE1A}" type="datetime1">
              <a:rPr lang="de-DE" smtClean="0"/>
              <a:t>11.05.26</a:t>
            </a:fld>
            <a:endParaRPr lang="de-DE"/>
          </a:p>
        </p:txBody>
      </p:sp>
      <p:sp>
        <p:nvSpPr>
          <p:cNvPr id="5" name="Fußzeilenplatzhalter 4">
            <a:extLst>
              <a:ext uri="{FF2B5EF4-FFF2-40B4-BE49-F238E27FC236}">
                <a16:creationId xmlns:a16="http://schemas.microsoft.com/office/drawing/2014/main" id="{F30AD0A1-CE8D-29BE-4B46-5423B674FE1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D7B1A8C-D5E8-4C0B-544F-1BCD274FF704}"/>
              </a:ext>
            </a:extLst>
          </p:cNvPr>
          <p:cNvSpPr>
            <a:spLocks noGrp="1"/>
          </p:cNvSpPr>
          <p:nvPr>
            <p:ph type="sldNum" sz="quarter" idx="12"/>
          </p:nvPr>
        </p:nvSpPr>
        <p:spPr/>
        <p:txBody>
          <a:bodyPr/>
          <a:lstStyle/>
          <a:p>
            <a:fld id="{15A46A18-B5E2-4F4F-ACAE-C7E38E20F446}" type="slidenum">
              <a:rPr lang="de-DE" smtClean="0"/>
              <a:t>‹Nr.›</a:t>
            </a:fld>
            <a:endParaRPr lang="de-DE"/>
          </a:p>
        </p:txBody>
      </p:sp>
    </p:spTree>
    <p:extLst>
      <p:ext uri="{BB962C8B-B14F-4D97-AF65-F5344CB8AC3E}">
        <p14:creationId xmlns:p14="http://schemas.microsoft.com/office/powerpoint/2010/main" val="179160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0F54BD7-01AB-1C9C-4B4D-DB665313AB4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54B6397-CC50-0C8C-0139-7228C4ECD82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0328D82-CF75-ED1D-613E-F739A8BA79CC}"/>
              </a:ext>
            </a:extLst>
          </p:cNvPr>
          <p:cNvSpPr>
            <a:spLocks noGrp="1"/>
          </p:cNvSpPr>
          <p:nvPr>
            <p:ph type="dt" sz="half" idx="10"/>
          </p:nvPr>
        </p:nvSpPr>
        <p:spPr/>
        <p:txBody>
          <a:bodyPr/>
          <a:lstStyle/>
          <a:p>
            <a:fld id="{4DEA39F4-B13A-F841-95BD-2D47E6A757E4}" type="datetime1">
              <a:rPr lang="de-DE" smtClean="0"/>
              <a:t>11.05.26</a:t>
            </a:fld>
            <a:endParaRPr lang="de-DE"/>
          </a:p>
        </p:txBody>
      </p:sp>
      <p:sp>
        <p:nvSpPr>
          <p:cNvPr id="5" name="Fußzeilenplatzhalter 4">
            <a:extLst>
              <a:ext uri="{FF2B5EF4-FFF2-40B4-BE49-F238E27FC236}">
                <a16:creationId xmlns:a16="http://schemas.microsoft.com/office/drawing/2014/main" id="{962244DF-61A1-A021-31E2-78D36F5B561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21B3855-9233-EDC0-B082-5177B1B3A4C8}"/>
              </a:ext>
            </a:extLst>
          </p:cNvPr>
          <p:cNvSpPr>
            <a:spLocks noGrp="1"/>
          </p:cNvSpPr>
          <p:nvPr>
            <p:ph type="sldNum" sz="quarter" idx="12"/>
          </p:nvPr>
        </p:nvSpPr>
        <p:spPr/>
        <p:txBody>
          <a:bodyPr/>
          <a:lstStyle/>
          <a:p>
            <a:fld id="{15A46A18-B5E2-4F4F-ACAE-C7E38E20F446}" type="slidenum">
              <a:rPr lang="de-DE" smtClean="0"/>
              <a:t>‹Nr.›</a:t>
            </a:fld>
            <a:endParaRPr lang="de-DE"/>
          </a:p>
        </p:txBody>
      </p:sp>
    </p:spTree>
    <p:extLst>
      <p:ext uri="{BB962C8B-B14F-4D97-AF65-F5344CB8AC3E}">
        <p14:creationId xmlns:p14="http://schemas.microsoft.com/office/powerpoint/2010/main" val="288194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351C0-6D69-D871-2372-D6B8369434D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561ACED-5793-0F8E-E171-B984BC89E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3E777E3-6A27-C7D2-DCF6-8738C88EC751}"/>
              </a:ext>
            </a:extLst>
          </p:cNvPr>
          <p:cNvSpPr>
            <a:spLocks noGrp="1"/>
          </p:cNvSpPr>
          <p:nvPr>
            <p:ph type="dt" sz="half" idx="10"/>
          </p:nvPr>
        </p:nvSpPr>
        <p:spPr/>
        <p:txBody>
          <a:bodyPr/>
          <a:lstStyle/>
          <a:p>
            <a:fld id="{614BD22B-B52A-FF4C-9AA4-4F5652E76B71}" type="datetime1">
              <a:rPr lang="de-DE" smtClean="0"/>
              <a:t>11.05.26</a:t>
            </a:fld>
            <a:endParaRPr lang="de-DE"/>
          </a:p>
        </p:txBody>
      </p:sp>
      <p:sp>
        <p:nvSpPr>
          <p:cNvPr id="5" name="Fußzeilenplatzhalter 4">
            <a:extLst>
              <a:ext uri="{FF2B5EF4-FFF2-40B4-BE49-F238E27FC236}">
                <a16:creationId xmlns:a16="http://schemas.microsoft.com/office/drawing/2014/main" id="{C5773CA5-5379-EF59-63B5-1DE61E679D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7514B2F-13DE-7C49-4E50-76D0198C1623}"/>
              </a:ext>
            </a:extLst>
          </p:cNvPr>
          <p:cNvSpPr>
            <a:spLocks noGrp="1"/>
          </p:cNvSpPr>
          <p:nvPr>
            <p:ph type="sldNum" sz="quarter" idx="12"/>
          </p:nvPr>
        </p:nvSpPr>
        <p:spPr/>
        <p:txBody>
          <a:bodyPr/>
          <a:lstStyle/>
          <a:p>
            <a:fld id="{15A46A18-B5E2-4F4F-ACAE-C7E38E20F446}" type="slidenum">
              <a:rPr lang="de-DE" smtClean="0"/>
              <a:t>‹Nr.›</a:t>
            </a:fld>
            <a:endParaRPr lang="de-DE"/>
          </a:p>
        </p:txBody>
      </p:sp>
    </p:spTree>
    <p:extLst>
      <p:ext uri="{BB962C8B-B14F-4D97-AF65-F5344CB8AC3E}">
        <p14:creationId xmlns:p14="http://schemas.microsoft.com/office/powerpoint/2010/main" val="392278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E054C-FFAC-0086-169C-E98B8B7D146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11A9BE6-F0EC-1D9B-8D62-BB9A3955CD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5A044C1-EC86-86A5-2168-275A31EA968B}"/>
              </a:ext>
            </a:extLst>
          </p:cNvPr>
          <p:cNvSpPr>
            <a:spLocks noGrp="1"/>
          </p:cNvSpPr>
          <p:nvPr>
            <p:ph type="dt" sz="half" idx="10"/>
          </p:nvPr>
        </p:nvSpPr>
        <p:spPr/>
        <p:txBody>
          <a:bodyPr/>
          <a:lstStyle/>
          <a:p>
            <a:fld id="{957657C3-0EB2-6D4C-9662-EDBD9491C351}" type="datetime1">
              <a:rPr lang="de-DE" smtClean="0"/>
              <a:t>11.05.26</a:t>
            </a:fld>
            <a:endParaRPr lang="de-DE"/>
          </a:p>
        </p:txBody>
      </p:sp>
      <p:sp>
        <p:nvSpPr>
          <p:cNvPr id="5" name="Fußzeilenplatzhalter 4">
            <a:extLst>
              <a:ext uri="{FF2B5EF4-FFF2-40B4-BE49-F238E27FC236}">
                <a16:creationId xmlns:a16="http://schemas.microsoft.com/office/drawing/2014/main" id="{818024EC-E4E4-8E8E-32C8-EAF608A85F9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092296B-5814-B5FD-8BE5-011FD492AD42}"/>
              </a:ext>
            </a:extLst>
          </p:cNvPr>
          <p:cNvSpPr>
            <a:spLocks noGrp="1"/>
          </p:cNvSpPr>
          <p:nvPr>
            <p:ph type="sldNum" sz="quarter" idx="12"/>
          </p:nvPr>
        </p:nvSpPr>
        <p:spPr/>
        <p:txBody>
          <a:bodyPr/>
          <a:lstStyle/>
          <a:p>
            <a:fld id="{15A46A18-B5E2-4F4F-ACAE-C7E38E20F446}" type="slidenum">
              <a:rPr lang="de-DE" smtClean="0"/>
              <a:t>‹Nr.›</a:t>
            </a:fld>
            <a:endParaRPr lang="de-DE"/>
          </a:p>
        </p:txBody>
      </p:sp>
    </p:spTree>
    <p:extLst>
      <p:ext uri="{BB962C8B-B14F-4D97-AF65-F5344CB8AC3E}">
        <p14:creationId xmlns:p14="http://schemas.microsoft.com/office/powerpoint/2010/main" val="152250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B497E-C7D7-1DC8-2A73-A0A417F2F3F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599EAA9-7B1A-55D9-9B17-3934F69DE10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7068709-DD9E-7764-B76B-7E42CEBDB8C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F4AE4A3-D0BE-3BF5-58A4-4D53C8EA25CE}"/>
              </a:ext>
            </a:extLst>
          </p:cNvPr>
          <p:cNvSpPr>
            <a:spLocks noGrp="1"/>
          </p:cNvSpPr>
          <p:nvPr>
            <p:ph type="dt" sz="half" idx="10"/>
          </p:nvPr>
        </p:nvSpPr>
        <p:spPr/>
        <p:txBody>
          <a:bodyPr/>
          <a:lstStyle/>
          <a:p>
            <a:fld id="{EF7B6C23-FED4-4145-9F96-E326601983DF}" type="datetime1">
              <a:rPr lang="de-DE" smtClean="0"/>
              <a:t>11.05.26</a:t>
            </a:fld>
            <a:endParaRPr lang="de-DE"/>
          </a:p>
        </p:txBody>
      </p:sp>
      <p:sp>
        <p:nvSpPr>
          <p:cNvPr id="6" name="Fußzeilenplatzhalter 5">
            <a:extLst>
              <a:ext uri="{FF2B5EF4-FFF2-40B4-BE49-F238E27FC236}">
                <a16:creationId xmlns:a16="http://schemas.microsoft.com/office/drawing/2014/main" id="{899EE778-B5CA-543E-C860-39C07EFE7CD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81A174E-C7D4-A6D1-B993-B716A5B6CEA1}"/>
              </a:ext>
            </a:extLst>
          </p:cNvPr>
          <p:cNvSpPr>
            <a:spLocks noGrp="1"/>
          </p:cNvSpPr>
          <p:nvPr>
            <p:ph type="sldNum" sz="quarter" idx="12"/>
          </p:nvPr>
        </p:nvSpPr>
        <p:spPr/>
        <p:txBody>
          <a:bodyPr/>
          <a:lstStyle/>
          <a:p>
            <a:fld id="{15A46A18-B5E2-4F4F-ACAE-C7E38E20F446}" type="slidenum">
              <a:rPr lang="de-DE" smtClean="0"/>
              <a:t>‹Nr.›</a:t>
            </a:fld>
            <a:endParaRPr lang="de-DE"/>
          </a:p>
        </p:txBody>
      </p:sp>
    </p:spTree>
    <p:extLst>
      <p:ext uri="{BB962C8B-B14F-4D97-AF65-F5344CB8AC3E}">
        <p14:creationId xmlns:p14="http://schemas.microsoft.com/office/powerpoint/2010/main" val="39393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900DDD-5450-95A0-86FE-CFDBDCFE946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2609BD4-5043-9829-E94A-38482DBDFA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38A716F-F27A-CDF1-A497-AAA47C09C28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D5A9D8A-F444-5098-306D-86C486BDA4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9204FA2-67B4-141A-0735-F4F02F6CB8B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D1C3A3A-D48B-E84F-B738-BAF8DECD571D}"/>
              </a:ext>
            </a:extLst>
          </p:cNvPr>
          <p:cNvSpPr>
            <a:spLocks noGrp="1"/>
          </p:cNvSpPr>
          <p:nvPr>
            <p:ph type="dt" sz="half" idx="10"/>
          </p:nvPr>
        </p:nvSpPr>
        <p:spPr/>
        <p:txBody>
          <a:bodyPr/>
          <a:lstStyle/>
          <a:p>
            <a:fld id="{775089C8-B088-8343-A275-4D9ED7D534CC}" type="datetime1">
              <a:rPr lang="de-DE" smtClean="0"/>
              <a:t>11.05.26</a:t>
            </a:fld>
            <a:endParaRPr lang="de-DE"/>
          </a:p>
        </p:txBody>
      </p:sp>
      <p:sp>
        <p:nvSpPr>
          <p:cNvPr id="8" name="Fußzeilenplatzhalter 7">
            <a:extLst>
              <a:ext uri="{FF2B5EF4-FFF2-40B4-BE49-F238E27FC236}">
                <a16:creationId xmlns:a16="http://schemas.microsoft.com/office/drawing/2014/main" id="{0D822DE3-95C4-108B-E1DA-B789D55DEE2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570DBB5-0AF8-8DC3-901A-1807E8E780C0}"/>
              </a:ext>
            </a:extLst>
          </p:cNvPr>
          <p:cNvSpPr>
            <a:spLocks noGrp="1"/>
          </p:cNvSpPr>
          <p:nvPr>
            <p:ph type="sldNum" sz="quarter" idx="12"/>
          </p:nvPr>
        </p:nvSpPr>
        <p:spPr/>
        <p:txBody>
          <a:bodyPr/>
          <a:lstStyle/>
          <a:p>
            <a:fld id="{15A46A18-B5E2-4F4F-ACAE-C7E38E20F446}" type="slidenum">
              <a:rPr lang="de-DE" smtClean="0"/>
              <a:t>‹Nr.›</a:t>
            </a:fld>
            <a:endParaRPr lang="de-DE"/>
          </a:p>
        </p:txBody>
      </p:sp>
    </p:spTree>
    <p:extLst>
      <p:ext uri="{BB962C8B-B14F-4D97-AF65-F5344CB8AC3E}">
        <p14:creationId xmlns:p14="http://schemas.microsoft.com/office/powerpoint/2010/main" val="156039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56EBB-E085-AE15-B1D0-5F0A0CB0E34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CCBC65B-1694-EDE4-524E-768E44B79F24}"/>
              </a:ext>
            </a:extLst>
          </p:cNvPr>
          <p:cNvSpPr>
            <a:spLocks noGrp="1"/>
          </p:cNvSpPr>
          <p:nvPr>
            <p:ph type="dt" sz="half" idx="10"/>
          </p:nvPr>
        </p:nvSpPr>
        <p:spPr/>
        <p:txBody>
          <a:bodyPr/>
          <a:lstStyle/>
          <a:p>
            <a:fld id="{DBCEBD66-626D-6244-9782-1E6E375D38CC}" type="datetime1">
              <a:rPr lang="de-DE" smtClean="0"/>
              <a:t>11.05.26</a:t>
            </a:fld>
            <a:endParaRPr lang="de-DE"/>
          </a:p>
        </p:txBody>
      </p:sp>
      <p:sp>
        <p:nvSpPr>
          <p:cNvPr id="4" name="Fußzeilenplatzhalter 3">
            <a:extLst>
              <a:ext uri="{FF2B5EF4-FFF2-40B4-BE49-F238E27FC236}">
                <a16:creationId xmlns:a16="http://schemas.microsoft.com/office/drawing/2014/main" id="{6EDEA2C1-26CB-A330-6C7D-C7B0AD4C7B6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045BD7A-0685-B02F-6730-87B01CA48244}"/>
              </a:ext>
            </a:extLst>
          </p:cNvPr>
          <p:cNvSpPr>
            <a:spLocks noGrp="1"/>
          </p:cNvSpPr>
          <p:nvPr>
            <p:ph type="sldNum" sz="quarter" idx="12"/>
          </p:nvPr>
        </p:nvSpPr>
        <p:spPr/>
        <p:txBody>
          <a:bodyPr/>
          <a:lstStyle/>
          <a:p>
            <a:fld id="{15A46A18-B5E2-4F4F-ACAE-C7E38E20F446}" type="slidenum">
              <a:rPr lang="de-DE" smtClean="0"/>
              <a:t>‹Nr.›</a:t>
            </a:fld>
            <a:endParaRPr lang="de-DE"/>
          </a:p>
        </p:txBody>
      </p:sp>
    </p:spTree>
    <p:extLst>
      <p:ext uri="{BB962C8B-B14F-4D97-AF65-F5344CB8AC3E}">
        <p14:creationId xmlns:p14="http://schemas.microsoft.com/office/powerpoint/2010/main" val="162389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823CA8C-C1C0-C62E-E228-FAFEAD9EC3F3}"/>
              </a:ext>
            </a:extLst>
          </p:cNvPr>
          <p:cNvSpPr>
            <a:spLocks noGrp="1"/>
          </p:cNvSpPr>
          <p:nvPr>
            <p:ph type="dt" sz="half" idx="10"/>
          </p:nvPr>
        </p:nvSpPr>
        <p:spPr/>
        <p:txBody>
          <a:bodyPr/>
          <a:lstStyle/>
          <a:p>
            <a:fld id="{E290A490-93F5-9B4A-9FF4-FD5648E2AF41}" type="datetime1">
              <a:rPr lang="de-DE" smtClean="0"/>
              <a:t>11.05.26</a:t>
            </a:fld>
            <a:endParaRPr lang="de-DE"/>
          </a:p>
        </p:txBody>
      </p:sp>
      <p:sp>
        <p:nvSpPr>
          <p:cNvPr id="3" name="Fußzeilenplatzhalter 2">
            <a:extLst>
              <a:ext uri="{FF2B5EF4-FFF2-40B4-BE49-F238E27FC236}">
                <a16:creationId xmlns:a16="http://schemas.microsoft.com/office/drawing/2014/main" id="{23B5DB27-694A-DE17-C24F-38AD80BEE3C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3372716-662A-9F73-2908-300EBFB528A4}"/>
              </a:ext>
            </a:extLst>
          </p:cNvPr>
          <p:cNvSpPr>
            <a:spLocks noGrp="1"/>
          </p:cNvSpPr>
          <p:nvPr>
            <p:ph type="sldNum" sz="quarter" idx="12"/>
          </p:nvPr>
        </p:nvSpPr>
        <p:spPr/>
        <p:txBody>
          <a:bodyPr/>
          <a:lstStyle/>
          <a:p>
            <a:fld id="{15A46A18-B5E2-4F4F-ACAE-C7E38E20F446}" type="slidenum">
              <a:rPr lang="de-DE" smtClean="0"/>
              <a:t>‹Nr.›</a:t>
            </a:fld>
            <a:endParaRPr lang="de-DE"/>
          </a:p>
        </p:txBody>
      </p:sp>
    </p:spTree>
    <p:extLst>
      <p:ext uri="{BB962C8B-B14F-4D97-AF65-F5344CB8AC3E}">
        <p14:creationId xmlns:p14="http://schemas.microsoft.com/office/powerpoint/2010/main" val="76256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D8B61-17D1-8F06-0F14-852EE4C67BC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A970508-1CC4-A748-6448-BF6B82E3E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084963C-5BB5-6E7F-83C3-4945B2E89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62AD238-6219-2DF7-4703-951037762394}"/>
              </a:ext>
            </a:extLst>
          </p:cNvPr>
          <p:cNvSpPr>
            <a:spLocks noGrp="1"/>
          </p:cNvSpPr>
          <p:nvPr>
            <p:ph type="dt" sz="half" idx="10"/>
          </p:nvPr>
        </p:nvSpPr>
        <p:spPr/>
        <p:txBody>
          <a:bodyPr/>
          <a:lstStyle/>
          <a:p>
            <a:fld id="{AEB262B4-58C1-6741-A717-8EDA0C447C9F}" type="datetime1">
              <a:rPr lang="de-DE" smtClean="0"/>
              <a:t>11.05.26</a:t>
            </a:fld>
            <a:endParaRPr lang="de-DE"/>
          </a:p>
        </p:txBody>
      </p:sp>
      <p:sp>
        <p:nvSpPr>
          <p:cNvPr id="6" name="Fußzeilenplatzhalter 5">
            <a:extLst>
              <a:ext uri="{FF2B5EF4-FFF2-40B4-BE49-F238E27FC236}">
                <a16:creationId xmlns:a16="http://schemas.microsoft.com/office/drawing/2014/main" id="{E61686A0-19ED-3EA6-99A7-26A940DF324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AC75E11-FA1B-FA50-3AD6-B6864803001E}"/>
              </a:ext>
            </a:extLst>
          </p:cNvPr>
          <p:cNvSpPr>
            <a:spLocks noGrp="1"/>
          </p:cNvSpPr>
          <p:nvPr>
            <p:ph type="sldNum" sz="quarter" idx="12"/>
          </p:nvPr>
        </p:nvSpPr>
        <p:spPr/>
        <p:txBody>
          <a:bodyPr/>
          <a:lstStyle/>
          <a:p>
            <a:fld id="{15A46A18-B5E2-4F4F-ACAE-C7E38E20F446}" type="slidenum">
              <a:rPr lang="de-DE" smtClean="0"/>
              <a:t>‹Nr.›</a:t>
            </a:fld>
            <a:endParaRPr lang="de-DE"/>
          </a:p>
        </p:txBody>
      </p:sp>
    </p:spTree>
    <p:extLst>
      <p:ext uri="{BB962C8B-B14F-4D97-AF65-F5344CB8AC3E}">
        <p14:creationId xmlns:p14="http://schemas.microsoft.com/office/powerpoint/2010/main" val="876087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99A7-1983-DE78-57A1-64E767E4EDB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C6B8C99-7060-032C-7088-E75E99EFE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415879F-B433-FD02-F8DC-ED13F08DF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170B0D3-F9E2-9313-2F37-FDCA12EAB737}"/>
              </a:ext>
            </a:extLst>
          </p:cNvPr>
          <p:cNvSpPr>
            <a:spLocks noGrp="1"/>
          </p:cNvSpPr>
          <p:nvPr>
            <p:ph type="dt" sz="half" idx="10"/>
          </p:nvPr>
        </p:nvSpPr>
        <p:spPr/>
        <p:txBody>
          <a:bodyPr/>
          <a:lstStyle/>
          <a:p>
            <a:fld id="{0398C567-5558-3D42-AD91-C2CC7742B586}" type="datetime1">
              <a:rPr lang="de-DE" smtClean="0"/>
              <a:t>11.05.26</a:t>
            </a:fld>
            <a:endParaRPr lang="de-DE"/>
          </a:p>
        </p:txBody>
      </p:sp>
      <p:sp>
        <p:nvSpPr>
          <p:cNvPr id="6" name="Fußzeilenplatzhalter 5">
            <a:extLst>
              <a:ext uri="{FF2B5EF4-FFF2-40B4-BE49-F238E27FC236}">
                <a16:creationId xmlns:a16="http://schemas.microsoft.com/office/drawing/2014/main" id="{A5E6C286-8883-A233-5201-D8C1E4BF3A3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5DD810-5C35-4775-0CA6-868D9E740C74}"/>
              </a:ext>
            </a:extLst>
          </p:cNvPr>
          <p:cNvSpPr>
            <a:spLocks noGrp="1"/>
          </p:cNvSpPr>
          <p:nvPr>
            <p:ph type="sldNum" sz="quarter" idx="12"/>
          </p:nvPr>
        </p:nvSpPr>
        <p:spPr/>
        <p:txBody>
          <a:bodyPr/>
          <a:lstStyle/>
          <a:p>
            <a:fld id="{15A46A18-B5E2-4F4F-ACAE-C7E38E20F446}" type="slidenum">
              <a:rPr lang="de-DE" smtClean="0"/>
              <a:t>‹Nr.›</a:t>
            </a:fld>
            <a:endParaRPr lang="de-DE"/>
          </a:p>
        </p:txBody>
      </p:sp>
    </p:spTree>
    <p:extLst>
      <p:ext uri="{BB962C8B-B14F-4D97-AF65-F5344CB8AC3E}">
        <p14:creationId xmlns:p14="http://schemas.microsoft.com/office/powerpoint/2010/main" val="343485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66C3031-B3A4-E3FB-B03C-C25C1201C6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5F2FBF9-D536-2715-BC70-DA26826AB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6431ED-B4B3-61AA-0221-6B05452EC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A2396-DE0D-5946-BEAE-5EAD7EAC6103}" type="datetime1">
              <a:rPr lang="de-DE" smtClean="0"/>
              <a:t>11.05.26</a:t>
            </a:fld>
            <a:endParaRPr lang="de-DE"/>
          </a:p>
        </p:txBody>
      </p:sp>
      <p:sp>
        <p:nvSpPr>
          <p:cNvPr id="5" name="Fußzeilenplatzhalter 4">
            <a:extLst>
              <a:ext uri="{FF2B5EF4-FFF2-40B4-BE49-F238E27FC236}">
                <a16:creationId xmlns:a16="http://schemas.microsoft.com/office/drawing/2014/main" id="{16F93DD9-49CB-B6F4-D9EE-5FE4FCBAD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CDDB42C-3A1D-F92E-88DE-ED4E0A1F7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46A18-B5E2-4F4F-ACAE-C7E38E20F446}" type="slidenum">
              <a:rPr lang="de-DE" smtClean="0"/>
              <a:t>‹Nr.›</a:t>
            </a:fld>
            <a:endParaRPr lang="de-DE"/>
          </a:p>
        </p:txBody>
      </p:sp>
    </p:spTree>
    <p:extLst>
      <p:ext uri="{BB962C8B-B14F-4D97-AF65-F5344CB8AC3E}">
        <p14:creationId xmlns:p14="http://schemas.microsoft.com/office/powerpoint/2010/main" val="3913585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dzhw.eu/pdf/ab_20/Soz22_Hauptbericht.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dzhw.eu/pdf/ab_20/Soz22_Hauptbericht.pdf"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hu.de/bbs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w3.org/TR/WCAG21/"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arrierefreiheit.dh.nrw/materialien#c9417" TargetMode="Externa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ilias.hhu.de/goto.php?target=fold_1597504&amp;client_id=UniRZ"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arrierefreiheit.dh.nrw/einzelseiten/global-accessibility-awareness-day-2026"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t-fortbildung.nrw.de/seminarprogramm" TargetMode="External"/><Relationship Id="rId2" Type="http://schemas.openxmlformats.org/officeDocument/2006/relationships/hyperlink" Target="https://barrierefreiheit.dh.nrw/termine#c8861" TargetMode="External"/><Relationship Id="rId1" Type="http://schemas.openxmlformats.org/officeDocument/2006/relationships/slideLayout" Target="../slideLayouts/slideLayout2.xml"/><Relationship Id="rId6" Type="http://schemas.openxmlformats.org/officeDocument/2006/relationships/hyperlink" Target="https://www.ilias.nrw/go/cat/955" TargetMode="External"/><Relationship Id="rId5" Type="http://schemas.openxmlformats.org/officeDocument/2006/relationships/hyperlink" Target="mailto:HD@DH.NRW" TargetMode="External"/><Relationship Id="rId4" Type="http://schemas.openxmlformats.org/officeDocument/2006/relationships/hyperlink" Target="https://offene.fernuni-hagen.de/course/view.php?id=27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342073-AA0A-0A43-71F0-ABD566851DBC}"/>
              </a:ext>
            </a:extLst>
          </p:cNvPr>
          <p:cNvSpPr>
            <a:spLocks noGrp="1"/>
          </p:cNvSpPr>
          <p:nvPr>
            <p:ph type="ctrTitle"/>
          </p:nvPr>
        </p:nvSpPr>
        <p:spPr>
          <a:xfrm>
            <a:off x="1" y="1866813"/>
            <a:ext cx="12307330" cy="1822623"/>
          </a:xfrm>
          <a:solidFill>
            <a:srgbClr val="003863"/>
          </a:solidFill>
        </p:spPr>
        <p:txBody>
          <a:bodyPr/>
          <a:lstStyle/>
          <a:p>
            <a:pPr algn="l"/>
            <a:r>
              <a:rPr lang="de-DE" dirty="0">
                <a:solidFill>
                  <a:schemeClr val="bg1"/>
                </a:solidFill>
                <a:latin typeface="+mn-lt"/>
              </a:rPr>
              <a:t>	Einstieg in die </a:t>
            </a:r>
            <a:br>
              <a:rPr lang="de-DE" dirty="0">
                <a:solidFill>
                  <a:schemeClr val="bg1"/>
                </a:solidFill>
                <a:latin typeface="+mn-lt"/>
              </a:rPr>
            </a:br>
            <a:r>
              <a:rPr lang="de-DE" dirty="0">
                <a:solidFill>
                  <a:schemeClr val="bg1"/>
                </a:solidFill>
                <a:latin typeface="+mn-lt"/>
              </a:rPr>
              <a:t>	digitale Barrierefreiheit</a:t>
            </a:r>
          </a:p>
        </p:txBody>
      </p:sp>
      <p:pic>
        <p:nvPicPr>
          <p:cNvPr id="8" name="Grafik 7">
            <a:extLst>
              <a:ext uri="{FF2B5EF4-FFF2-40B4-BE49-F238E27FC236}">
                <a16:creationId xmlns:a16="http://schemas.microsoft.com/office/drawing/2014/main" id="{EF6D0E3B-A73F-6F7E-2E48-D65009DA7682}"/>
              </a:ext>
              <a:ext uri="{C183D7F6-B498-43B3-948B-1728B52AA6E4}">
                <adec:decorative xmlns:adec="http://schemas.microsoft.com/office/drawing/2017/decorative" val="1"/>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9384458" y="1866812"/>
            <a:ext cx="1822624" cy="1822624"/>
          </a:xfrm>
          <a:prstGeom prst="rect">
            <a:avLst/>
          </a:prstGeom>
          <a:noFill/>
          <a:ln>
            <a:noFill/>
          </a:ln>
        </p:spPr>
      </p:pic>
      <p:sp>
        <p:nvSpPr>
          <p:cNvPr id="3" name="Untertitel 2">
            <a:extLst>
              <a:ext uri="{FF2B5EF4-FFF2-40B4-BE49-F238E27FC236}">
                <a16:creationId xmlns:a16="http://schemas.microsoft.com/office/drawing/2014/main" id="{3D1C0918-CA8B-B65F-E289-0F5B8CDA578A}"/>
              </a:ext>
            </a:extLst>
          </p:cNvPr>
          <p:cNvSpPr>
            <a:spLocks noGrp="1"/>
          </p:cNvSpPr>
          <p:nvPr>
            <p:ph type="subTitle" idx="1"/>
          </p:nvPr>
        </p:nvSpPr>
        <p:spPr>
          <a:xfrm>
            <a:off x="1040910" y="4129302"/>
            <a:ext cx="10406743" cy="1655762"/>
          </a:xfrm>
        </p:spPr>
        <p:txBody>
          <a:bodyPr>
            <a:normAutofit fontScale="85000" lnSpcReduction="20000"/>
          </a:bodyPr>
          <a:lstStyle/>
          <a:p>
            <a:pPr algn="l"/>
            <a:r>
              <a:rPr lang="de-DE" dirty="0"/>
              <a:t>Dr. Elisabeth Scherer </a:t>
            </a:r>
            <a:br>
              <a:rPr lang="de-DE" dirty="0"/>
            </a:br>
            <a:r>
              <a:rPr lang="de-DE" dirty="0"/>
              <a:t>(Service-Center für gutes Lehren und Lernen, Heinrich-Heine-Universität Düsseldorf)</a:t>
            </a:r>
          </a:p>
          <a:p>
            <a:pPr algn="l"/>
            <a:r>
              <a:rPr lang="de-DE" dirty="0"/>
              <a:t>Anne </a:t>
            </a:r>
            <a:r>
              <a:rPr lang="de-DE" dirty="0" err="1"/>
              <a:t>Pferdekämper</a:t>
            </a:r>
            <a:r>
              <a:rPr lang="de-DE" dirty="0"/>
              <a:t>-Schmidt </a:t>
            </a:r>
            <a:br>
              <a:rPr lang="de-DE" dirty="0"/>
            </a:br>
            <a:r>
              <a:rPr lang="de-DE" dirty="0"/>
              <a:t>(Kompetenzzentrum digitale </a:t>
            </a:r>
            <a:r>
              <a:rPr lang="de-DE" dirty="0" err="1"/>
              <a:t>Barrierefreiheit.nrw</a:t>
            </a:r>
            <a:r>
              <a:rPr lang="de-DE" dirty="0"/>
              <a:t>)</a:t>
            </a:r>
          </a:p>
          <a:p>
            <a:pPr algn="l"/>
            <a:r>
              <a:rPr lang="de-DE" dirty="0"/>
              <a:t>Gast: Fiona Hübner, Beratungsstelle für Studierende mit Behinderung oder chronischer Erkrankung (BBST) der HHU</a:t>
            </a:r>
          </a:p>
        </p:txBody>
      </p:sp>
      <p:pic>
        <p:nvPicPr>
          <p:cNvPr id="1026" name="Picture 2">
            <a:extLst>
              <a:ext uri="{FF2B5EF4-FFF2-40B4-BE49-F238E27FC236}">
                <a16:creationId xmlns:a16="http://schemas.microsoft.com/office/drawing/2014/main" id="{F172F085-D2A2-EDE2-617D-8B3C40D2DEE9}"/>
              </a:ext>
              <a:ext uri="{C183D7F6-B498-43B3-948B-1728B52AA6E4}">
                <adec:decorative xmlns:adec="http://schemas.microsoft.com/office/drawing/2017/decorative" val="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307340" y="220958"/>
            <a:ext cx="3384651" cy="61644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E13BD9E2-B3F4-DA12-AB11-009C74889DC1}"/>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5209" y="92297"/>
            <a:ext cx="2286000" cy="873769"/>
          </a:xfrm>
          <a:prstGeom prst="rect">
            <a:avLst/>
          </a:prstGeom>
        </p:spPr>
      </p:pic>
    </p:spTree>
    <p:extLst>
      <p:ext uri="{BB962C8B-B14F-4D97-AF65-F5344CB8AC3E}">
        <p14:creationId xmlns:p14="http://schemas.microsoft.com/office/powerpoint/2010/main" val="322966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D1938EC-8ED3-D8C0-8634-2A848FA00BEB}"/>
              </a:ext>
            </a:extLst>
          </p:cNvPr>
          <p:cNvSpPr>
            <a:spLocks noGrp="1"/>
          </p:cNvSpPr>
          <p:nvPr>
            <p:ph type="title"/>
          </p:nvPr>
        </p:nvSpPr>
        <p:spPr/>
        <p:txBody>
          <a:bodyPr/>
          <a:lstStyle/>
          <a:p>
            <a:r>
              <a:rPr lang="de-DE" dirty="0">
                <a:latin typeface="+mn-lt"/>
              </a:rPr>
              <a:t>Anteil Studierende mit Beeinträchtigungen</a:t>
            </a:r>
          </a:p>
        </p:txBody>
      </p:sp>
      <p:pic>
        <p:nvPicPr>
          <p:cNvPr id="6" name="Inhaltsplatzhalter 5" descr="Ein Diagramm zum Thema Studienerschwernis durch gesundheitliche Beeinträchtigungen. Der Anteil der Studierenden ohne gesundheitliche Beeinträchtigung beträgt 76,3%, eine gesundheitliche Beeinträchtigung ohne Studienerschwernis haben 7,8% der Studierenden. 15,9% der Studierenden geben an, durch eine gesundheitliche Beeinträchtigung eine Studienerschwernis zu haben. Das Ausmaß der Studienerschwernis wurde von diesen Studierenden in fünf Stufen von sehr schwach bis sehr stark eingeschätzt. Die Zahlen wie folgt: 2,6% (sehr schwach), 11,8%, 27,0%, 34,5%, 24,1% (sehr stark).">
            <a:extLst>
              <a:ext uri="{FF2B5EF4-FFF2-40B4-BE49-F238E27FC236}">
                <a16:creationId xmlns:a16="http://schemas.microsoft.com/office/drawing/2014/main" id="{253562AD-86AF-F728-6007-5E966B160349}"/>
              </a:ext>
            </a:extLst>
          </p:cNvPr>
          <p:cNvPicPr>
            <a:picLocks noGrp="1" noChangeAspect="1"/>
          </p:cNvPicPr>
          <p:nvPr>
            <p:ph idx="1"/>
          </p:nvPr>
        </p:nvPicPr>
        <p:blipFill>
          <a:blip r:embed="rId3"/>
          <a:stretch>
            <a:fillRect/>
          </a:stretch>
        </p:blipFill>
        <p:spPr>
          <a:xfrm>
            <a:off x="838200" y="1588079"/>
            <a:ext cx="8407400" cy="5122389"/>
          </a:xfrm>
        </p:spPr>
      </p:pic>
      <p:sp>
        <p:nvSpPr>
          <p:cNvPr id="8" name="Textfeld 7">
            <a:extLst>
              <a:ext uri="{FF2B5EF4-FFF2-40B4-BE49-F238E27FC236}">
                <a16:creationId xmlns:a16="http://schemas.microsoft.com/office/drawing/2014/main" id="{C1274CCA-0593-4D32-BE81-1AE8CE9F7ED0}"/>
              </a:ext>
            </a:extLst>
          </p:cNvPr>
          <p:cNvSpPr txBox="1"/>
          <p:nvPr/>
        </p:nvSpPr>
        <p:spPr>
          <a:xfrm>
            <a:off x="9378770" y="1588079"/>
            <a:ext cx="2563585" cy="1200329"/>
          </a:xfrm>
          <a:prstGeom prst="rect">
            <a:avLst/>
          </a:prstGeom>
          <a:noFill/>
        </p:spPr>
        <p:txBody>
          <a:bodyPr wrap="square">
            <a:spAutoFit/>
          </a:bodyPr>
          <a:lstStyle/>
          <a:p>
            <a:r>
              <a:rPr lang="de-DE" dirty="0"/>
              <a:t>Quelle: </a:t>
            </a:r>
            <a:r>
              <a:rPr lang="de-DE" dirty="0">
                <a:hlinkClick r:id="rId4"/>
              </a:rPr>
              <a:t>Die Studierendenbefragung in Deutschland: 22. Sozialerhebung</a:t>
            </a:r>
            <a:r>
              <a:rPr lang="de-DE" dirty="0"/>
              <a:t> </a:t>
            </a:r>
          </a:p>
        </p:txBody>
      </p:sp>
    </p:spTree>
    <p:extLst>
      <p:ext uri="{BB962C8B-B14F-4D97-AF65-F5344CB8AC3E}">
        <p14:creationId xmlns:p14="http://schemas.microsoft.com/office/powerpoint/2010/main" val="426782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375C7-248B-2CD9-1136-7E45CE882797}"/>
              </a:ext>
            </a:extLst>
          </p:cNvPr>
          <p:cNvSpPr>
            <a:spLocks noGrp="1"/>
          </p:cNvSpPr>
          <p:nvPr>
            <p:ph type="title"/>
          </p:nvPr>
        </p:nvSpPr>
        <p:spPr/>
        <p:txBody>
          <a:bodyPr/>
          <a:lstStyle/>
          <a:p>
            <a:r>
              <a:rPr lang="de-DE" dirty="0">
                <a:latin typeface="+mn-lt"/>
              </a:rPr>
              <a:t>Beeinträchtigungsart von Studierenden mit studienerschwerender Beeinträchtigung</a:t>
            </a:r>
          </a:p>
        </p:txBody>
      </p:sp>
      <p:graphicFrame>
        <p:nvGraphicFramePr>
          <p:cNvPr id="4" name="Inhaltsplatzhalter 3" descr="Balkendiagramm zu den Arten von Beeinträchtigungen von Studierenden mit studienerschwerender Beeinträchtigung in Prozent-Anteilen: Psychische Erkrankung 65,2%, Chronische Erkrankung 13,2%, gleich schwere Mehrfachbeeinträchtigung 7,3%, Teilleistungsstörung 3,7%, Bewegungsbeeinträchtigung 2,5%, Sehbeeinträchtigung 1,9%, Hörbeeinträchtigung 1,1%, andere Beeinträchtigung 5,1%">
            <a:extLst>
              <a:ext uri="{FF2B5EF4-FFF2-40B4-BE49-F238E27FC236}">
                <a16:creationId xmlns:a16="http://schemas.microsoft.com/office/drawing/2014/main" id="{48BE76E2-87D3-9B92-8F15-3DF1852A5415}"/>
              </a:ext>
            </a:extLst>
          </p:cNvPr>
          <p:cNvGraphicFramePr>
            <a:graphicFrameLocks noGrp="1"/>
          </p:cNvGraphicFramePr>
          <p:nvPr>
            <p:ph idx="1"/>
            <p:extLst>
              <p:ext uri="{D42A27DB-BD31-4B8C-83A1-F6EECF244321}">
                <p14:modId xmlns:p14="http://schemas.microsoft.com/office/powerpoint/2010/main" val="73436731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a:extLst>
              <a:ext uri="{FF2B5EF4-FFF2-40B4-BE49-F238E27FC236}">
                <a16:creationId xmlns:a16="http://schemas.microsoft.com/office/drawing/2014/main" id="{EDB381E0-6D06-3E66-366D-717947F39BA1}"/>
              </a:ext>
            </a:extLst>
          </p:cNvPr>
          <p:cNvSpPr txBox="1"/>
          <p:nvPr/>
        </p:nvSpPr>
        <p:spPr>
          <a:xfrm>
            <a:off x="838200" y="6311900"/>
            <a:ext cx="8127832" cy="369332"/>
          </a:xfrm>
          <a:prstGeom prst="rect">
            <a:avLst/>
          </a:prstGeom>
          <a:noFill/>
        </p:spPr>
        <p:txBody>
          <a:bodyPr wrap="square">
            <a:spAutoFit/>
          </a:bodyPr>
          <a:lstStyle/>
          <a:p>
            <a:r>
              <a:rPr lang="de-DE" dirty="0"/>
              <a:t>Quelle: </a:t>
            </a:r>
            <a:r>
              <a:rPr lang="de-DE" dirty="0">
                <a:hlinkClick r:id="rId3"/>
              </a:rPr>
              <a:t>Die Studierendenbefragung in Deutschland: 22. Sozialerhebung</a:t>
            </a:r>
            <a:r>
              <a:rPr lang="de-DE" dirty="0"/>
              <a:t> </a:t>
            </a:r>
          </a:p>
        </p:txBody>
      </p:sp>
    </p:spTree>
    <p:extLst>
      <p:ext uri="{BB962C8B-B14F-4D97-AF65-F5344CB8AC3E}">
        <p14:creationId xmlns:p14="http://schemas.microsoft.com/office/powerpoint/2010/main" val="250225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60F4F-43DF-53DE-BE24-4AE66320A28D}"/>
              </a:ext>
            </a:extLst>
          </p:cNvPr>
          <p:cNvSpPr>
            <a:spLocks noGrp="1"/>
          </p:cNvSpPr>
          <p:nvPr>
            <p:ph type="title"/>
          </p:nvPr>
        </p:nvSpPr>
        <p:spPr/>
        <p:txBody>
          <a:bodyPr/>
          <a:lstStyle/>
          <a:p>
            <a:r>
              <a:rPr lang="de-DE" dirty="0">
                <a:latin typeface="+mn-lt"/>
              </a:rPr>
              <a:t>Fallbeispiel: Neurodivergenz / ADHS</a:t>
            </a:r>
          </a:p>
        </p:txBody>
      </p:sp>
      <p:sp>
        <p:nvSpPr>
          <p:cNvPr id="3" name="Inhaltsplatzhalter 2">
            <a:extLst>
              <a:ext uri="{FF2B5EF4-FFF2-40B4-BE49-F238E27FC236}">
                <a16:creationId xmlns:a16="http://schemas.microsoft.com/office/drawing/2014/main" id="{E2550A61-B3C1-2ACB-7E9E-D438CBD1342C}"/>
              </a:ext>
            </a:extLst>
          </p:cNvPr>
          <p:cNvSpPr>
            <a:spLocks noGrp="1"/>
          </p:cNvSpPr>
          <p:nvPr>
            <p:ph idx="1"/>
          </p:nvPr>
        </p:nvSpPr>
        <p:spPr>
          <a:xfrm>
            <a:off x="4866966" y="4745958"/>
            <a:ext cx="6238569" cy="1969934"/>
          </a:xfrm>
        </p:spPr>
        <p:txBody>
          <a:bodyPr>
            <a:normAutofit/>
          </a:bodyPr>
          <a:lstStyle/>
          <a:p>
            <a:pPr marL="0" indent="0">
              <a:buNone/>
            </a:pPr>
            <a:r>
              <a:rPr lang="de-DE" dirty="0"/>
              <a:t>Leitung ADHS-Treff HHU: </a:t>
            </a:r>
            <a:br>
              <a:rPr lang="de-DE" dirty="0"/>
            </a:br>
            <a:r>
              <a:rPr lang="de-DE" dirty="0"/>
              <a:t>Fiona Hübner, </a:t>
            </a:r>
            <a:r>
              <a:rPr lang="de-DE" dirty="0">
                <a:hlinkClick r:id="rId2"/>
              </a:rPr>
              <a:t>Beratungsstelle für Studierende mit Behinderung oder chronischer Erkrankung (BBST)</a:t>
            </a:r>
            <a:endParaRPr lang="de-DE" dirty="0"/>
          </a:p>
        </p:txBody>
      </p:sp>
      <p:pic>
        <p:nvPicPr>
          <p:cNvPr id="6" name="Grafik 5" descr="Grafik zum „AD(H)S Treff“ mit einem offenen Notizbuch, Stiften und bunten Post-its auf einem Tisch.">
            <a:extLst>
              <a:ext uri="{FF2B5EF4-FFF2-40B4-BE49-F238E27FC236}">
                <a16:creationId xmlns:a16="http://schemas.microsoft.com/office/drawing/2014/main" id="{79253366-502A-72AF-3EF7-99890EBD81C8}"/>
              </a:ext>
            </a:extLst>
          </p:cNvPr>
          <p:cNvPicPr>
            <a:picLocks noChangeAspect="1"/>
          </p:cNvPicPr>
          <p:nvPr/>
        </p:nvPicPr>
        <p:blipFill>
          <a:blip r:embed="rId3"/>
          <a:stretch>
            <a:fillRect/>
          </a:stretch>
        </p:blipFill>
        <p:spPr>
          <a:xfrm>
            <a:off x="838200" y="1825625"/>
            <a:ext cx="3568374" cy="4468761"/>
          </a:xfrm>
          <a:prstGeom prst="rect">
            <a:avLst/>
          </a:prstGeom>
        </p:spPr>
      </p:pic>
    </p:spTree>
    <p:extLst>
      <p:ext uri="{BB962C8B-B14F-4D97-AF65-F5344CB8AC3E}">
        <p14:creationId xmlns:p14="http://schemas.microsoft.com/office/powerpoint/2010/main" val="1093879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16105-D002-B611-6A3D-E26D2E4143DC}"/>
              </a:ext>
            </a:extLst>
          </p:cNvPr>
          <p:cNvSpPr>
            <a:spLocks noGrp="1"/>
          </p:cNvSpPr>
          <p:nvPr>
            <p:ph type="title"/>
          </p:nvPr>
        </p:nvSpPr>
        <p:spPr/>
        <p:txBody>
          <a:bodyPr/>
          <a:lstStyle/>
          <a:p>
            <a:r>
              <a:rPr lang="de-DE" dirty="0">
                <a:latin typeface="+mn-lt"/>
              </a:rPr>
              <a:t>Verpflichtung zur Barrierefreiheit</a:t>
            </a:r>
          </a:p>
        </p:txBody>
      </p:sp>
      <p:sp>
        <p:nvSpPr>
          <p:cNvPr id="3" name="Inhaltsplatzhalter 2">
            <a:extLst>
              <a:ext uri="{FF2B5EF4-FFF2-40B4-BE49-F238E27FC236}">
                <a16:creationId xmlns:a16="http://schemas.microsoft.com/office/drawing/2014/main" id="{48EB347D-CD38-DF36-CBD2-9849E538157E}"/>
              </a:ext>
            </a:extLst>
          </p:cNvPr>
          <p:cNvSpPr>
            <a:spLocks noGrp="1"/>
          </p:cNvSpPr>
          <p:nvPr>
            <p:ph sz="half" idx="1"/>
          </p:nvPr>
        </p:nvSpPr>
        <p:spPr>
          <a:xfrm>
            <a:off x="838200" y="1825624"/>
            <a:ext cx="5181600" cy="4781653"/>
          </a:xfrm>
          <a:solidFill>
            <a:schemeClr val="accent1">
              <a:lumMod val="20000"/>
              <a:lumOff val="80000"/>
            </a:schemeClr>
          </a:solidFill>
        </p:spPr>
        <p:txBody>
          <a:bodyPr anchor="t">
            <a:normAutofit/>
          </a:bodyPr>
          <a:lstStyle/>
          <a:p>
            <a:pPr marL="0" indent="0">
              <a:buNone/>
            </a:pPr>
            <a:endParaRPr lang="de-DE" sz="2400" dirty="0"/>
          </a:p>
          <a:p>
            <a:pPr marL="0" indent="0">
              <a:buNone/>
            </a:pPr>
            <a:r>
              <a:rPr lang="de-DE" sz="2400" dirty="0"/>
              <a:t>Hochschulen sind als Körperschaft des öffentlichen Rechts dazu verpflichtet, (digitale) Barrierefreiheit umzusetzen.</a:t>
            </a:r>
            <a:br>
              <a:rPr lang="de-DE" sz="2400" dirty="0"/>
            </a:br>
            <a:endParaRPr lang="de-DE" sz="2400" dirty="0"/>
          </a:p>
          <a:p>
            <a:pPr marL="0" indent="0">
              <a:buNone/>
            </a:pPr>
            <a:r>
              <a:rPr lang="de-DE" sz="2400" dirty="0"/>
              <a:t>Basis: EU-Richtlinie 2016/2102, Behindertengleichstellungsgesetz (BGG), </a:t>
            </a:r>
            <a:r>
              <a:rPr lang="de-DE" sz="2400" dirty="0" err="1"/>
              <a:t>Inklusionsgrundsätzegesetz</a:t>
            </a:r>
            <a:r>
              <a:rPr lang="de-DE" sz="2400" dirty="0"/>
              <a:t> NRW), Barrierefreiheitsstärkungsgesetz (BFSG)</a:t>
            </a:r>
          </a:p>
        </p:txBody>
      </p:sp>
      <p:sp>
        <p:nvSpPr>
          <p:cNvPr id="4" name="Inhaltsplatzhalter 3">
            <a:extLst>
              <a:ext uri="{FF2B5EF4-FFF2-40B4-BE49-F238E27FC236}">
                <a16:creationId xmlns:a16="http://schemas.microsoft.com/office/drawing/2014/main" id="{C9437563-3957-E410-3B9D-BDBB0350D6CB}"/>
              </a:ext>
              <a:ext uri="{C183D7F6-B498-43B3-948B-1728B52AA6E4}">
                <adec:decorative xmlns:adec="http://schemas.microsoft.com/office/drawing/2017/decorative" val="0"/>
              </a:ext>
            </a:extLst>
          </p:cNvPr>
          <p:cNvSpPr>
            <a:spLocks noGrp="1"/>
          </p:cNvSpPr>
          <p:nvPr>
            <p:ph sz="half" idx="2"/>
          </p:nvPr>
        </p:nvSpPr>
        <p:spPr>
          <a:xfrm>
            <a:off x="6172200" y="1825625"/>
            <a:ext cx="5181600" cy="4781652"/>
          </a:xfrm>
          <a:solidFill>
            <a:schemeClr val="accent4">
              <a:lumMod val="20000"/>
              <a:lumOff val="80000"/>
            </a:schemeClr>
          </a:solidFill>
        </p:spPr>
        <p:txBody>
          <a:bodyPr>
            <a:normAutofit/>
          </a:bodyPr>
          <a:lstStyle/>
          <a:p>
            <a:pPr marL="0" indent="0">
              <a:buNone/>
            </a:pPr>
            <a:endParaRPr lang="de-DE" sz="2400" dirty="0"/>
          </a:p>
          <a:p>
            <a:pPr marL="0" indent="0">
              <a:buNone/>
            </a:pPr>
            <a:r>
              <a:rPr lang="de-DE" sz="2400" dirty="0"/>
              <a:t>4 Grundprinzipien digitaler Barrierefreiheit laut </a:t>
            </a:r>
            <a:r>
              <a:rPr lang="de-DE" sz="2400" dirty="0">
                <a:hlinkClick r:id="rId2"/>
              </a:rPr>
              <a:t>Web Content Accessibility Guidelines (WCAG)</a:t>
            </a:r>
            <a:endParaRPr lang="de-DE" sz="2400" dirty="0"/>
          </a:p>
          <a:p>
            <a:pPr marL="0" indent="0">
              <a:buNone/>
            </a:pPr>
            <a:endParaRPr lang="de-DE" sz="2400" dirty="0"/>
          </a:p>
          <a:p>
            <a:r>
              <a:rPr lang="de-DE" sz="2400" dirty="0"/>
              <a:t>Wahrnehmbarkeit</a:t>
            </a:r>
          </a:p>
          <a:p>
            <a:r>
              <a:rPr lang="de-DE" sz="2400" dirty="0"/>
              <a:t>Bedienbarkeit</a:t>
            </a:r>
          </a:p>
          <a:p>
            <a:r>
              <a:rPr lang="de-DE" sz="2400" dirty="0"/>
              <a:t>Verständlichkeit</a:t>
            </a:r>
          </a:p>
          <a:p>
            <a:r>
              <a:rPr lang="de-DE" sz="2400" dirty="0"/>
              <a:t>Robustheit</a:t>
            </a:r>
          </a:p>
        </p:txBody>
      </p:sp>
      <p:pic>
        <p:nvPicPr>
          <p:cNvPr id="12" name="Grafik 11">
            <a:extLst>
              <a:ext uri="{FF2B5EF4-FFF2-40B4-BE49-F238E27FC236}">
                <a16:creationId xmlns:a16="http://schemas.microsoft.com/office/drawing/2014/main" id="{AE373D24-19B5-772C-4E0D-CEF2B799E68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30838" y="5306557"/>
            <a:ext cx="976775" cy="1112520"/>
          </a:xfrm>
          <a:prstGeom prst="rect">
            <a:avLst/>
          </a:prstGeom>
        </p:spPr>
      </p:pic>
      <p:pic>
        <p:nvPicPr>
          <p:cNvPr id="14" name="Grafik 13">
            <a:extLst>
              <a:ext uri="{FF2B5EF4-FFF2-40B4-BE49-F238E27FC236}">
                <a16:creationId xmlns:a16="http://schemas.microsoft.com/office/drawing/2014/main" id="{C164EB53-F742-501A-CA8F-1FEAAB08274D}"/>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9391105" y="4619032"/>
            <a:ext cx="1182189" cy="1375051"/>
          </a:xfrm>
          <a:prstGeom prst="rect">
            <a:avLst/>
          </a:prstGeom>
        </p:spPr>
      </p:pic>
    </p:spTree>
    <p:extLst>
      <p:ext uri="{BB962C8B-B14F-4D97-AF65-F5344CB8AC3E}">
        <p14:creationId xmlns:p14="http://schemas.microsoft.com/office/powerpoint/2010/main" val="313589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6E2F90EA-DAA6-752B-034C-CE589783B716}"/>
              </a:ext>
              <a:ext uri="{C183D7F6-B498-43B3-948B-1728B52AA6E4}">
                <adec:decorative xmlns:adec="http://schemas.microsoft.com/office/drawing/2017/decorative" val="1"/>
              </a:ext>
            </a:extLst>
          </p:cNvPr>
          <p:cNvSpPr/>
          <p:nvPr/>
        </p:nvSpPr>
        <p:spPr>
          <a:xfrm>
            <a:off x="6096000" y="1700233"/>
            <a:ext cx="5160963" cy="454816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9FA71E3C-81AE-40C2-7844-C26523757AF5}"/>
              </a:ext>
              <a:ext uri="{C183D7F6-B498-43B3-948B-1728B52AA6E4}">
                <adec:decorative xmlns:adec="http://schemas.microsoft.com/office/drawing/2017/decorative" val="1"/>
              </a:ext>
            </a:extLst>
          </p:cNvPr>
          <p:cNvSpPr/>
          <p:nvPr/>
        </p:nvSpPr>
        <p:spPr>
          <a:xfrm>
            <a:off x="836612" y="1690688"/>
            <a:ext cx="5160963" cy="455771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8C49114-DE9E-87A0-DCE6-1FCDAB0D351A}"/>
              </a:ext>
            </a:extLst>
          </p:cNvPr>
          <p:cNvSpPr>
            <a:spLocks noGrp="1"/>
          </p:cNvSpPr>
          <p:nvPr>
            <p:ph type="title"/>
          </p:nvPr>
        </p:nvSpPr>
        <p:spPr/>
        <p:txBody>
          <a:bodyPr/>
          <a:lstStyle/>
          <a:p>
            <a:r>
              <a:rPr lang="de-DE" dirty="0">
                <a:latin typeface="+mn-lt"/>
              </a:rPr>
              <a:t>Weiterführende Materialien</a:t>
            </a:r>
          </a:p>
        </p:txBody>
      </p:sp>
      <p:sp>
        <p:nvSpPr>
          <p:cNvPr id="4" name="Textplatzhalter 3">
            <a:extLst>
              <a:ext uri="{FF2B5EF4-FFF2-40B4-BE49-F238E27FC236}">
                <a16:creationId xmlns:a16="http://schemas.microsoft.com/office/drawing/2014/main" id="{42A05A7F-CDFF-7C23-F0CF-0CCAA91E0CA2}"/>
              </a:ext>
            </a:extLst>
          </p:cNvPr>
          <p:cNvSpPr>
            <a:spLocks noGrp="1"/>
          </p:cNvSpPr>
          <p:nvPr>
            <p:ph type="body" idx="1"/>
          </p:nvPr>
        </p:nvSpPr>
        <p:spPr/>
        <p:txBody>
          <a:bodyPr>
            <a:normAutofit/>
          </a:bodyPr>
          <a:lstStyle/>
          <a:p>
            <a:r>
              <a:rPr lang="de-DE" sz="1800" b="0" dirty="0">
                <a:hlinkClick r:id="rId2"/>
              </a:rPr>
              <a:t>Checklisten und Handreichungen des Kompetenzzentrums digitale Barrierefreiheit</a:t>
            </a:r>
            <a:endParaRPr lang="de-DE" sz="1800" b="0" dirty="0"/>
          </a:p>
        </p:txBody>
      </p:sp>
      <p:sp>
        <p:nvSpPr>
          <p:cNvPr id="12" name="Textfeld 11">
            <a:extLst>
              <a:ext uri="{FF2B5EF4-FFF2-40B4-BE49-F238E27FC236}">
                <a16:creationId xmlns:a16="http://schemas.microsoft.com/office/drawing/2014/main" id="{2387ACE9-F7A5-8CB8-1879-09CDDB7C7148}"/>
              </a:ext>
            </a:extLst>
          </p:cNvPr>
          <p:cNvSpPr txBox="1"/>
          <p:nvPr/>
        </p:nvSpPr>
        <p:spPr>
          <a:xfrm>
            <a:off x="836612" y="2860489"/>
            <a:ext cx="2769617" cy="3139321"/>
          </a:xfrm>
          <a:prstGeom prst="rect">
            <a:avLst/>
          </a:prstGeom>
          <a:noFill/>
        </p:spPr>
        <p:txBody>
          <a:bodyPr wrap="square" rtlCol="0">
            <a:spAutoFit/>
          </a:bodyPr>
          <a:lstStyle/>
          <a:p>
            <a:r>
              <a:rPr lang="de-DE" dirty="0"/>
              <a:t>u.a. Angebote zu: </a:t>
            </a:r>
          </a:p>
          <a:p>
            <a:pPr marL="285750" indent="-285750">
              <a:buFont typeface="Arial" panose="020B0604020202020204" pitchFamily="34" charset="0"/>
              <a:buChar char="•"/>
            </a:pPr>
            <a:r>
              <a:rPr lang="de-DE" dirty="0"/>
              <a:t>Barrierefreie Präsentationen</a:t>
            </a:r>
          </a:p>
          <a:p>
            <a:pPr marL="285750" indent="-285750">
              <a:buFont typeface="Arial" panose="020B0604020202020204" pitchFamily="34" charset="0"/>
              <a:buChar char="•"/>
            </a:pPr>
            <a:r>
              <a:rPr lang="de-DE" dirty="0"/>
              <a:t>Barrierefreie Dokumente (Word, PDF, </a:t>
            </a:r>
            <a:r>
              <a:rPr lang="de-DE" dirty="0" err="1"/>
              <a:t>LaTeX</a:t>
            </a:r>
            <a:r>
              <a:rPr lang="de-DE" dirty="0"/>
              <a:t>)</a:t>
            </a:r>
          </a:p>
          <a:p>
            <a:pPr marL="285750" indent="-285750">
              <a:buFont typeface="Arial" panose="020B0604020202020204" pitchFamily="34" charset="0"/>
              <a:buChar char="•"/>
            </a:pPr>
            <a:r>
              <a:rPr lang="de-DE" dirty="0"/>
              <a:t>Barrierefreie Videos (Untertitel, Audiodeskription)</a:t>
            </a:r>
          </a:p>
          <a:p>
            <a:pPr marL="285750" indent="-285750">
              <a:buFont typeface="Arial" panose="020B0604020202020204" pitchFamily="34" charset="0"/>
              <a:buChar char="•"/>
            </a:pPr>
            <a:r>
              <a:rPr lang="de-DE" dirty="0"/>
              <a:t>Barrierefreiheit und OER</a:t>
            </a:r>
          </a:p>
          <a:p>
            <a:pPr marL="285750" indent="-285750">
              <a:buFont typeface="Arial" panose="020B0604020202020204" pitchFamily="34" charset="0"/>
              <a:buChar char="•"/>
            </a:pPr>
            <a:r>
              <a:rPr lang="de-DE" dirty="0"/>
              <a:t>Alternativtexte</a:t>
            </a:r>
          </a:p>
        </p:txBody>
      </p:sp>
      <p:pic>
        <p:nvPicPr>
          <p:cNvPr id="9" name="Inhaltsplatzhalter 8" descr="Screenshot der Checkliste &quot;Barrierefreie Dokumente&quot;">
            <a:extLst>
              <a:ext uri="{FF2B5EF4-FFF2-40B4-BE49-F238E27FC236}">
                <a16:creationId xmlns:a16="http://schemas.microsoft.com/office/drawing/2014/main" id="{8068DBFE-8EB1-035B-0494-D0B8354671B9}"/>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3804265" y="2857916"/>
            <a:ext cx="1891388" cy="2678468"/>
          </a:xfrm>
          <a:ln>
            <a:solidFill>
              <a:schemeClr val="tx1"/>
            </a:solidFill>
          </a:ln>
        </p:spPr>
      </p:pic>
      <p:sp>
        <p:nvSpPr>
          <p:cNvPr id="6" name="Textplatzhalter 5">
            <a:extLst>
              <a:ext uri="{FF2B5EF4-FFF2-40B4-BE49-F238E27FC236}">
                <a16:creationId xmlns:a16="http://schemas.microsoft.com/office/drawing/2014/main" id="{2BBF1C3B-98F4-7E83-2812-22EE18BC8A05}"/>
              </a:ext>
            </a:extLst>
          </p:cNvPr>
          <p:cNvSpPr>
            <a:spLocks noGrp="1"/>
          </p:cNvSpPr>
          <p:nvPr>
            <p:ph type="body" sz="quarter" idx="3"/>
          </p:nvPr>
        </p:nvSpPr>
        <p:spPr/>
        <p:txBody>
          <a:bodyPr>
            <a:normAutofit/>
          </a:bodyPr>
          <a:lstStyle/>
          <a:p>
            <a:r>
              <a:rPr lang="de-DE" sz="1800" b="0" dirty="0">
                <a:hlinkClick r:id="rId4"/>
              </a:rPr>
              <a:t>Selbstlernangebote zum Thema Barrierefreiheit in der Lehre im HHU-ILIAS</a:t>
            </a:r>
            <a:endParaRPr lang="de-DE" sz="1800" b="0" dirty="0"/>
          </a:p>
        </p:txBody>
      </p:sp>
      <p:sp>
        <p:nvSpPr>
          <p:cNvPr id="13" name="Textfeld 12">
            <a:extLst>
              <a:ext uri="{FF2B5EF4-FFF2-40B4-BE49-F238E27FC236}">
                <a16:creationId xmlns:a16="http://schemas.microsoft.com/office/drawing/2014/main" id="{152C6575-EE84-38B6-7A0D-DD47D93FBC7A}"/>
              </a:ext>
            </a:extLst>
          </p:cNvPr>
          <p:cNvSpPr txBox="1"/>
          <p:nvPr/>
        </p:nvSpPr>
        <p:spPr>
          <a:xfrm>
            <a:off x="6299967" y="2505075"/>
            <a:ext cx="4631206" cy="1200329"/>
          </a:xfrm>
          <a:prstGeom prst="rect">
            <a:avLst/>
          </a:prstGeom>
          <a:noFill/>
        </p:spPr>
        <p:txBody>
          <a:bodyPr wrap="square" rtlCol="0">
            <a:spAutoFit/>
          </a:bodyPr>
          <a:lstStyle/>
          <a:p>
            <a:r>
              <a:rPr lang="de-DE" dirty="0"/>
              <a:t>Selbstlernkurse zu: </a:t>
            </a:r>
          </a:p>
          <a:p>
            <a:pPr marL="285750" indent="-285750">
              <a:buFont typeface="Arial" panose="020B0604020202020204" pitchFamily="34" charset="0"/>
              <a:buChar char="•"/>
            </a:pPr>
            <a:r>
              <a:rPr lang="de-DE" dirty="0"/>
              <a:t>Office-Programme, PDFs und barrierearme Scans</a:t>
            </a:r>
          </a:p>
          <a:p>
            <a:pPr marL="285750" indent="-285750">
              <a:buFont typeface="Arial" panose="020B0604020202020204" pitchFamily="34" charset="0"/>
              <a:buChar char="•"/>
            </a:pPr>
            <a:r>
              <a:rPr lang="de-DE" dirty="0"/>
              <a:t>Alternativtexte für Lehr-Lernmaterialien</a:t>
            </a:r>
          </a:p>
        </p:txBody>
      </p:sp>
      <p:pic>
        <p:nvPicPr>
          <p:cNvPr id="11" name="Inhaltsplatzhalter 10" descr="Screenshot aus dem HHU-ILIAS, Seite &quot;Selbstlernangebote zum Thema Barrierefreiheit in der Lehre&quot;">
            <a:extLst>
              <a:ext uri="{FF2B5EF4-FFF2-40B4-BE49-F238E27FC236}">
                <a16:creationId xmlns:a16="http://schemas.microsoft.com/office/drawing/2014/main" id="{951612C5-222E-9AE2-969C-07AAE6329F4F}"/>
              </a:ext>
            </a:extLst>
          </p:cNvPr>
          <p:cNvPicPr>
            <a:picLocks noGrp="1" noChangeAspect="1"/>
          </p:cNvPicPr>
          <p:nvPr>
            <p:ph sz="quarter" idx="4"/>
          </p:nvPr>
        </p:nvPicPr>
        <p:blipFill>
          <a:blip r:embed="rId5" cstate="print">
            <a:extLst>
              <a:ext uri="{28A0092B-C50C-407E-A947-70E740481C1C}">
                <a14:useLocalDpi xmlns:a14="http://schemas.microsoft.com/office/drawing/2010/main"/>
              </a:ext>
            </a:extLst>
          </a:blip>
          <a:stretch>
            <a:fillRect/>
          </a:stretch>
        </p:blipFill>
        <p:spPr>
          <a:xfrm>
            <a:off x="6299967" y="3932523"/>
            <a:ext cx="3788913" cy="2191326"/>
          </a:xfrm>
        </p:spPr>
      </p:pic>
    </p:spTree>
    <p:extLst>
      <p:ext uri="{BB962C8B-B14F-4D97-AF65-F5344CB8AC3E}">
        <p14:creationId xmlns:p14="http://schemas.microsoft.com/office/powerpoint/2010/main" val="297939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417EE-4204-36E6-E09A-F813C46B1E0C}"/>
              </a:ext>
            </a:extLst>
          </p:cNvPr>
          <p:cNvSpPr>
            <a:spLocks noGrp="1"/>
          </p:cNvSpPr>
          <p:nvPr>
            <p:ph type="title"/>
          </p:nvPr>
        </p:nvSpPr>
        <p:spPr/>
        <p:txBody>
          <a:bodyPr/>
          <a:lstStyle/>
          <a:p>
            <a:pPr algn="l"/>
            <a:r>
              <a:rPr lang="de-DE" b="0" i="0" dirty="0">
                <a:effectLst/>
                <a:latin typeface="+mn-lt"/>
              </a:rPr>
              <a:t>Global </a:t>
            </a:r>
            <a:r>
              <a:rPr lang="de-DE" b="0" i="0" dirty="0" err="1">
                <a:effectLst/>
                <a:latin typeface="+mn-lt"/>
              </a:rPr>
              <a:t>Accessibility</a:t>
            </a:r>
            <a:r>
              <a:rPr lang="de-DE" b="0" i="0" dirty="0">
                <a:effectLst/>
                <a:latin typeface="+mn-lt"/>
              </a:rPr>
              <a:t> Awareness Day 2026</a:t>
            </a:r>
          </a:p>
        </p:txBody>
      </p:sp>
      <p:pic>
        <p:nvPicPr>
          <p:cNvPr id="1026" name="Picture 2" descr="Layout: Dreieckähnliche, blau-rote Fläche die von oben bis etwas zur Mitte ins Layout ragt. Darin weißes GAAD-Logo und Headline „NRW-Hochschulen – gemeinsam barrierefrei&quot;. Rechts neben der Fläche rotes Kalender-Icon, darunter rote Schrift „21. Mai 2026“ und blaue Schrift „Save the date“. Am unteren Bildrand der Hinweis: „Eine Aktion von Moodle.nrw, Ilias.nrw und barrierefreiheit.nrw.“">
            <a:extLst>
              <a:ext uri="{FF2B5EF4-FFF2-40B4-BE49-F238E27FC236}">
                <a16:creationId xmlns:a16="http://schemas.microsoft.com/office/drawing/2014/main" id="{27126AD7-5D17-A0FF-AFE5-510C11163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89043"/>
            <a:ext cx="5516217" cy="4624502"/>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AF7A8544-592F-5474-1A6D-3281E8006A3A}"/>
              </a:ext>
            </a:extLst>
          </p:cNvPr>
          <p:cNvSpPr>
            <a:spLocks noGrp="1"/>
          </p:cNvSpPr>
          <p:nvPr>
            <p:ph idx="1"/>
          </p:nvPr>
        </p:nvSpPr>
        <p:spPr>
          <a:xfrm>
            <a:off x="6724035" y="4262284"/>
            <a:ext cx="3806313" cy="2051260"/>
          </a:xfrm>
        </p:spPr>
        <p:txBody>
          <a:bodyPr/>
          <a:lstStyle/>
          <a:p>
            <a:pPr marL="0" indent="0">
              <a:buNone/>
            </a:pPr>
            <a:r>
              <a:rPr lang="de-DE" dirty="0">
                <a:hlinkClick r:id="rId3"/>
              </a:rPr>
              <a:t>Link zum kompletten Veranstaltungsangebot zum GAAD 2026 in NRW </a:t>
            </a:r>
            <a:r>
              <a:rPr lang="de-DE" dirty="0"/>
              <a:t>(alle Veranstaltungen sind online)</a:t>
            </a:r>
          </a:p>
        </p:txBody>
      </p:sp>
    </p:spTree>
    <p:extLst>
      <p:ext uri="{BB962C8B-B14F-4D97-AF65-F5344CB8AC3E}">
        <p14:creationId xmlns:p14="http://schemas.microsoft.com/office/powerpoint/2010/main" val="4100852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B7755-F9BF-7FD3-4374-CEDEE54F7A5D}"/>
              </a:ext>
            </a:extLst>
          </p:cNvPr>
          <p:cNvSpPr>
            <a:spLocks noGrp="1"/>
          </p:cNvSpPr>
          <p:nvPr>
            <p:ph type="title"/>
          </p:nvPr>
        </p:nvSpPr>
        <p:spPr/>
        <p:txBody>
          <a:bodyPr/>
          <a:lstStyle/>
          <a:p>
            <a:r>
              <a:rPr lang="de-DE" b="1" dirty="0"/>
              <a:t>Weitere Angebote zu Barrierefreiheit</a:t>
            </a:r>
            <a:endParaRPr lang="de-DE" dirty="0"/>
          </a:p>
        </p:txBody>
      </p:sp>
      <p:sp>
        <p:nvSpPr>
          <p:cNvPr id="3" name="Inhaltsplatzhalter 2">
            <a:extLst>
              <a:ext uri="{FF2B5EF4-FFF2-40B4-BE49-F238E27FC236}">
                <a16:creationId xmlns:a16="http://schemas.microsoft.com/office/drawing/2014/main" id="{47B48F38-4568-99CB-6E26-D9D79888DFFB}"/>
              </a:ext>
            </a:extLst>
          </p:cNvPr>
          <p:cNvSpPr>
            <a:spLocks noGrp="1"/>
          </p:cNvSpPr>
          <p:nvPr>
            <p:ph idx="1"/>
          </p:nvPr>
        </p:nvSpPr>
        <p:spPr/>
        <p:txBody>
          <a:bodyPr>
            <a:normAutofit fontScale="92500" lnSpcReduction="20000"/>
          </a:bodyPr>
          <a:lstStyle/>
          <a:p>
            <a:pPr marL="0" indent="0">
              <a:buNone/>
            </a:pPr>
            <a:r>
              <a:rPr lang="de-DE" dirty="0">
                <a:hlinkClick r:id="rId2"/>
              </a:rPr>
              <a:t>Angebote des Kompetenzzentrums digitale Barrierefreiheit</a:t>
            </a:r>
            <a:r>
              <a:rPr lang="de-DE" dirty="0"/>
              <a:t> (Ausschnitt)</a:t>
            </a:r>
          </a:p>
          <a:p>
            <a:r>
              <a:rPr lang="de-DE" dirty="0"/>
              <a:t>9.6.26 (Di) Workshop: Universal Design </a:t>
            </a:r>
            <a:r>
              <a:rPr lang="de-DE" dirty="0" err="1"/>
              <a:t>for</a:t>
            </a:r>
            <a:r>
              <a:rPr lang="de-DE" dirty="0"/>
              <a:t> Learning, Didaktische Prinzipien für die barrierefreie digitale Hochschullehre</a:t>
            </a:r>
          </a:p>
          <a:p>
            <a:pPr>
              <a:spcAft>
                <a:spcPts val="1200"/>
              </a:spcAft>
            </a:pPr>
            <a:r>
              <a:rPr lang="de-DE" dirty="0"/>
              <a:t>11.6.26 (Do) Kurzworkshop</a:t>
            </a:r>
            <a:r>
              <a:rPr lang="de-DE"/>
              <a:t>: Barrierefrei </a:t>
            </a:r>
            <a:r>
              <a:rPr lang="de-DE" dirty="0"/>
              <a:t>Prüfen</a:t>
            </a:r>
          </a:p>
          <a:p>
            <a:pPr>
              <a:spcAft>
                <a:spcPts val="1200"/>
              </a:spcAft>
            </a:pPr>
            <a:r>
              <a:rPr lang="de-DE" dirty="0"/>
              <a:t>2.7.26 (Do) Kurzworkshop: H5P barrierefrei gestalten</a:t>
            </a:r>
          </a:p>
          <a:p>
            <a:pPr marL="0" indent="0">
              <a:spcAft>
                <a:spcPts val="1200"/>
              </a:spcAft>
              <a:buNone/>
            </a:pPr>
            <a:r>
              <a:rPr lang="de-DE" dirty="0">
                <a:hlinkClick r:id="rId3"/>
              </a:rPr>
              <a:t>Angebote von IT-Fortbildung NRW</a:t>
            </a:r>
            <a:endParaRPr lang="de-DE" dirty="0"/>
          </a:p>
          <a:p>
            <a:pPr marL="0" indent="0">
              <a:lnSpc>
                <a:spcPct val="120000"/>
              </a:lnSpc>
              <a:spcAft>
                <a:spcPts val="1200"/>
              </a:spcAft>
              <a:buNone/>
            </a:pPr>
            <a:r>
              <a:rPr lang="de-DE" dirty="0">
                <a:hlinkClick r:id="rId4"/>
              </a:rPr>
              <a:t>Moodle-Selbstlernkurse zur Barrierefreiheit in der „Lernarchitektur“ von </a:t>
            </a:r>
            <a:r>
              <a:rPr lang="de-DE" dirty="0">
                <a:hlinkClick r:id="rId5"/>
              </a:rPr>
              <a:t>HD@DH.NRW</a:t>
            </a:r>
            <a:r>
              <a:rPr lang="de-DE" dirty="0"/>
              <a:t> </a:t>
            </a:r>
          </a:p>
          <a:p>
            <a:pPr marL="0" indent="0">
              <a:buNone/>
            </a:pPr>
            <a:r>
              <a:rPr lang="de-DE" dirty="0">
                <a:hlinkClick r:id="rId6"/>
              </a:rPr>
              <a:t>ILIAS-Toolbox „Digitale Barrierefreiheit“</a:t>
            </a:r>
            <a:endParaRPr lang="de-DE" dirty="0"/>
          </a:p>
        </p:txBody>
      </p:sp>
    </p:spTree>
    <p:extLst>
      <p:ext uri="{BB962C8B-B14F-4D97-AF65-F5344CB8AC3E}">
        <p14:creationId xmlns:p14="http://schemas.microsoft.com/office/powerpoint/2010/main" val="55140200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Words>
  <Application>Microsoft Macintosh PowerPoint</Application>
  <PresentationFormat>Breitbild</PresentationFormat>
  <Paragraphs>45</Paragraphs>
  <Slides>8</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vt:lpstr>
      <vt:lpstr> Einstieg in die   digitale Barrierefreiheit</vt:lpstr>
      <vt:lpstr>Anteil Studierende mit Beeinträchtigungen</vt:lpstr>
      <vt:lpstr>Beeinträchtigungsart von Studierenden mit studienerschwerender Beeinträchtigung</vt:lpstr>
      <vt:lpstr>Fallbeispiel: Neurodivergenz / ADHS</vt:lpstr>
      <vt:lpstr>Verpflichtung zur Barrierefreiheit</vt:lpstr>
      <vt:lpstr>Weiterführende Materialien</vt:lpstr>
      <vt:lpstr>Global Accessibility Awareness Day 2026</vt:lpstr>
      <vt:lpstr>Weitere Angebote zu Barrierefreiheit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Einstieg in die  digitale Barrierefreiheit</dc:title>
  <dc:creator>Microsoft Office User</dc:creator>
  <cp:lastModifiedBy>Microsoft Office User</cp:lastModifiedBy>
  <cp:revision>61</cp:revision>
  <dcterms:created xsi:type="dcterms:W3CDTF">2024-05-02T15:07:37Z</dcterms:created>
  <dcterms:modified xsi:type="dcterms:W3CDTF">2026-05-12T13:58:11Z</dcterms:modified>
</cp:coreProperties>
</file>