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4" r:id="rId2"/>
    <p:sldId id="348" r:id="rId3"/>
    <p:sldId id="337" r:id="rId4"/>
    <p:sldId id="340" r:id="rId5"/>
    <p:sldId id="354" r:id="rId6"/>
    <p:sldId id="288" r:id="rId7"/>
    <p:sldId id="341" r:id="rId8"/>
    <p:sldId id="342" r:id="rId9"/>
    <p:sldId id="352" r:id="rId10"/>
    <p:sldId id="343" r:id="rId11"/>
    <p:sldId id="344" r:id="rId12"/>
    <p:sldId id="345" r:id="rId13"/>
    <p:sldId id="347" r:id="rId14"/>
    <p:sldId id="353" r:id="rId15"/>
    <p:sldId id="351" r:id="rId16"/>
    <p:sldId id="356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45A"/>
    <a:srgbClr val="003057"/>
    <a:srgbClr val="DBE2E9"/>
    <a:srgbClr val="E6E6E6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199" autoAdjust="0"/>
  </p:normalViewPr>
  <p:slideViewPr>
    <p:cSldViewPr snapToGrid="0">
      <p:cViewPr varScale="1">
        <p:scale>
          <a:sx n="72" d="100"/>
          <a:sy n="72" d="100"/>
        </p:scale>
        <p:origin x="1104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15.xml"/><Relationship Id="rId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C70CA-B494-48B3-89C3-A3DB7611D8B2}" type="datetimeFigureOut">
              <a:rPr lang="de-DE" smtClean="0"/>
              <a:t>05.07.2023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156D8-8033-4800-9236-C1F7436DA4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0797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BC22C-49E7-4984-A527-E6BC96447208}" type="datetimeFigureOut">
              <a:rPr lang="de-DE" smtClean="0"/>
              <a:t>05.07.2023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06A55-AB75-4A52-BDC6-248AF1A383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0063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8668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6196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4643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0070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4440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5897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775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8881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209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8004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06A55-AB75-4A52-BDC6-248AF1A38356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816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uppieren 45"/>
          <p:cNvGrpSpPr/>
          <p:nvPr userDrawn="1"/>
        </p:nvGrpSpPr>
        <p:grpSpPr>
          <a:xfrm>
            <a:off x="11168898" y="5468175"/>
            <a:ext cx="1022868" cy="1222435"/>
            <a:chOff x="9389533" y="5208478"/>
            <a:chExt cx="1022868" cy="1222435"/>
          </a:xfrm>
          <a:noFill/>
        </p:grpSpPr>
        <p:sp>
          <p:nvSpPr>
            <p:cNvPr id="33" name="Rechteck 32"/>
            <p:cNvSpPr/>
            <p:nvPr userDrawn="1"/>
          </p:nvSpPr>
          <p:spPr>
            <a:xfrm>
              <a:off x="9389533" y="5612154"/>
              <a:ext cx="511200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Rechteck 40"/>
            <p:cNvSpPr/>
            <p:nvPr userDrawn="1"/>
          </p:nvSpPr>
          <p:spPr>
            <a:xfrm>
              <a:off x="9901201" y="5208478"/>
              <a:ext cx="511200" cy="4068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 41"/>
            <p:cNvSpPr/>
            <p:nvPr userDrawn="1"/>
          </p:nvSpPr>
          <p:spPr>
            <a:xfrm>
              <a:off x="9901201" y="5613912"/>
              <a:ext cx="511200" cy="4068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 userDrawn="1"/>
          </p:nvSpPr>
          <p:spPr>
            <a:xfrm>
              <a:off x="9901201" y="6024113"/>
              <a:ext cx="511200" cy="4068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524000" y="1407381"/>
            <a:ext cx="9144000" cy="2387600"/>
          </a:xfrm>
        </p:spPr>
        <p:txBody>
          <a:bodyPr anchor="t"/>
          <a:lstStyle>
            <a:lvl1pPr algn="l">
              <a:defRPr sz="6000">
                <a:solidFill>
                  <a:srgbClr val="003057"/>
                </a:solidFill>
              </a:defRPr>
            </a:lvl1pPr>
          </a:lstStyle>
          <a:p>
            <a:r>
              <a:rPr lang="de-DE" dirty="0"/>
              <a:t>Titel</a:t>
            </a:r>
            <a:br>
              <a:rPr lang="de-DE" dirty="0"/>
            </a:br>
            <a:r>
              <a:rPr lang="de-DE" dirty="0"/>
              <a:t>zweizeilig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887056"/>
            <a:ext cx="9144000" cy="1655762"/>
          </a:xfrm>
        </p:spPr>
        <p:txBody>
          <a:bodyPr anchor="t"/>
          <a:lstStyle>
            <a:lvl1pPr marL="0" indent="0" algn="l">
              <a:buNone/>
              <a:defRPr sz="2400">
                <a:solidFill>
                  <a:srgbClr val="AC145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Subline</a:t>
            </a:r>
            <a:r>
              <a:rPr lang="de-DE" dirty="0"/>
              <a:t> einzeilig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BDC6A36A-DB33-6929-B9B6-D9850909B5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456400" cy="6876000"/>
            <a:chOff x="0" y="0"/>
            <a:chExt cx="456400" cy="6876000"/>
          </a:xfrm>
        </p:grpSpPr>
        <p:sp>
          <p:nvSpPr>
            <p:cNvPr id="7" name="Rechteck 6" descr="C"/>
            <p:cNvSpPr/>
            <p:nvPr userDrawn="1"/>
          </p:nvSpPr>
          <p:spPr>
            <a:xfrm rot="16200000">
              <a:off x="-3258000" y="3258000"/>
              <a:ext cx="6876000" cy="360000"/>
            </a:xfrm>
            <a:prstGeom prst="rect">
              <a:avLst/>
            </a:prstGeom>
            <a:solidFill>
              <a:srgbClr val="0030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 userDrawn="1"/>
          </p:nvSpPr>
          <p:spPr>
            <a:xfrm rot="16200000">
              <a:off x="-3035600" y="3384000"/>
              <a:ext cx="6876000" cy="108000"/>
            </a:xfrm>
            <a:prstGeom prst="rect">
              <a:avLst/>
            </a:prstGeom>
            <a:solidFill>
              <a:srgbClr val="AC14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9" name="Grafik 18" descr="Logo der DH.NRW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93"/>
          <a:stretch/>
        </p:blipFill>
        <p:spPr>
          <a:xfrm>
            <a:off x="1619353" y="5872682"/>
            <a:ext cx="1295744" cy="540000"/>
          </a:xfrm>
          <a:prstGeom prst="rect">
            <a:avLst/>
          </a:prstGeom>
        </p:spPr>
      </p:pic>
      <p:cxnSp>
        <p:nvCxnSpPr>
          <p:cNvPr id="24" name="Gerader Verbinder 23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1619353" y="5061833"/>
            <a:ext cx="10060745" cy="0"/>
          </a:xfrm>
          <a:prstGeom prst="line">
            <a:avLst/>
          </a:prstGeom>
          <a:ln w="12700">
            <a:solidFill>
              <a:srgbClr val="0030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Grafik 27" descr="Logo des Ministeriums für Kultur und Wissenschaft des Landes NRW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7005" y="5872682"/>
            <a:ext cx="2654976" cy="540000"/>
          </a:xfrm>
          <a:prstGeom prst="rect">
            <a:avLst/>
          </a:prstGeom>
        </p:spPr>
      </p:pic>
      <p:sp>
        <p:nvSpPr>
          <p:cNvPr id="29" name="Untertitel 2"/>
          <p:cNvSpPr txBox="1">
            <a:spLocks/>
          </p:cNvSpPr>
          <p:nvPr userDrawn="1"/>
        </p:nvSpPr>
        <p:spPr>
          <a:xfrm>
            <a:off x="1524000" y="5330975"/>
            <a:ext cx="3600000" cy="22374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AC145A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dirty="0">
                <a:solidFill>
                  <a:schemeClr val="tx1"/>
                </a:solidFill>
              </a:rPr>
              <a:t>Ein Kooperationsvorhaben empfohlen</a:t>
            </a:r>
            <a:r>
              <a:rPr lang="de-DE" sz="1000" baseline="0" dirty="0">
                <a:solidFill>
                  <a:schemeClr val="tx1"/>
                </a:solidFill>
              </a:rPr>
              <a:t> durch die: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30" name="Untertitel 2"/>
          <p:cNvSpPr txBox="1">
            <a:spLocks/>
          </p:cNvSpPr>
          <p:nvPr userDrawn="1"/>
        </p:nvSpPr>
        <p:spPr>
          <a:xfrm>
            <a:off x="8930725" y="5333088"/>
            <a:ext cx="3600000" cy="22374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AC145A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dirty="0">
                <a:solidFill>
                  <a:schemeClr val="tx1"/>
                </a:solidFill>
              </a:rPr>
              <a:t>Gefördert durch:</a:t>
            </a:r>
          </a:p>
        </p:txBody>
      </p:sp>
      <p:pic>
        <p:nvPicPr>
          <p:cNvPr id="5" name="Grafik 4" descr="Logo des Kompetenzzentrums" title="barrierefreiheit.nrw">
            <a:extLst>
              <a:ext uri="{FF2B5EF4-FFF2-40B4-BE49-F238E27FC236}">
                <a16:creationId xmlns:a16="http://schemas.microsoft.com/office/drawing/2014/main" id="{4478350D-4B1C-99C2-94E6-E013C39598D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944" y="488381"/>
            <a:ext cx="2663095" cy="26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6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940806" cy="1325563"/>
          </a:xfrm>
        </p:spPr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r>
              <a:rPr lang="de-DE" dirty="0"/>
              <a:t>Headline einzeilig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38199" y="1825625"/>
            <a:ext cx="10940807" cy="4351338"/>
          </a:xfrm>
        </p:spPr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4" name="Datumsplatzhalter 3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31.10.2022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035807" y="6356350"/>
            <a:ext cx="2743200" cy="365125"/>
          </a:xfrm>
        </p:spPr>
        <p:txBody>
          <a:bodyPr/>
          <a:lstStyle/>
          <a:p>
            <a:fld id="{FB2375C0-7702-4EFE-AA9A-D259F46FFF45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hteck 6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>
            <a:off x="-3258000" y="3258000"/>
            <a:ext cx="6876000" cy="360000"/>
          </a:xfrm>
          <a:prstGeom prst="rect">
            <a:avLst/>
          </a:prstGeom>
          <a:solidFill>
            <a:srgbClr val="00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91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3057"/>
                </a:solidFill>
              </a:defRPr>
            </a:lvl1pPr>
          </a:lstStyle>
          <a:p>
            <a:r>
              <a:rPr lang="de-DE" dirty="0"/>
              <a:t>Neues Kapitel – </a:t>
            </a:r>
            <a:br>
              <a:rPr lang="de-DE" dirty="0"/>
            </a:br>
            <a:r>
              <a:rPr lang="de-DE" dirty="0"/>
              <a:t>Headline zweizeilig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anchor="ctr"/>
          <a:lstStyle>
            <a:lvl1pPr marL="0" indent="0">
              <a:buNone/>
              <a:defRPr sz="2400">
                <a:solidFill>
                  <a:srgbClr val="AC145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einzeilig</a:t>
            </a:r>
          </a:p>
        </p:txBody>
      </p:sp>
      <p:pic>
        <p:nvPicPr>
          <p:cNvPr id="4" name="Grafik 3" descr="Logo des Kompetenzzentrums" title="barrierefreiheit.nrw">
            <a:extLst>
              <a:ext uri="{FF2B5EF4-FFF2-40B4-BE49-F238E27FC236}">
                <a16:creationId xmlns:a16="http://schemas.microsoft.com/office/drawing/2014/main" id="{EADCD4CB-8C71-E1DB-2C70-1B26308A9C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944" y="488381"/>
            <a:ext cx="2663095" cy="263797"/>
          </a:xfrm>
          <a:prstGeom prst="rect">
            <a:avLst/>
          </a:prstGeom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FEC55B17-F826-5A91-E41E-9A346F8EB9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456400" cy="6876000"/>
            <a:chOff x="0" y="0"/>
            <a:chExt cx="456400" cy="6876000"/>
          </a:xfrm>
        </p:grpSpPr>
        <p:sp>
          <p:nvSpPr>
            <p:cNvPr id="8" name="Rechteck 7" descr="C">
              <a:extLst>
                <a:ext uri="{FF2B5EF4-FFF2-40B4-BE49-F238E27FC236}">
                  <a16:creationId xmlns:a16="http://schemas.microsoft.com/office/drawing/2014/main" id="{1B7FE979-CE54-E37C-F5A4-F65105C46378}"/>
                </a:ext>
              </a:extLst>
            </p:cNvPr>
            <p:cNvSpPr/>
            <p:nvPr userDrawn="1"/>
          </p:nvSpPr>
          <p:spPr>
            <a:xfrm rot="16200000">
              <a:off x="-3258000" y="3258000"/>
              <a:ext cx="6876000" cy="360000"/>
            </a:xfrm>
            <a:prstGeom prst="rect">
              <a:avLst/>
            </a:prstGeom>
            <a:solidFill>
              <a:srgbClr val="0030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41A4C690-9460-24FC-F02A-B28030EC4381}"/>
                </a:ext>
              </a:extLst>
            </p:cNvPr>
            <p:cNvSpPr/>
            <p:nvPr userDrawn="1"/>
          </p:nvSpPr>
          <p:spPr>
            <a:xfrm rot="16200000">
              <a:off x="-3035600" y="3384000"/>
              <a:ext cx="6876000" cy="108000"/>
            </a:xfrm>
            <a:prstGeom prst="rect">
              <a:avLst/>
            </a:prstGeom>
            <a:solidFill>
              <a:srgbClr val="AC14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419071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r>
              <a:rPr lang="de-DE" dirty="0"/>
              <a:t>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597406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" name="Datumsplatzhalter 4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31.10.2022</a:t>
            </a:r>
            <a:endParaRPr lang="de-DE"/>
          </a:p>
        </p:txBody>
      </p:sp>
      <p:sp>
        <p:nvSpPr>
          <p:cNvPr id="6" name="Fußzeilenplatzhalter 5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7008" y="6356350"/>
            <a:ext cx="5148000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035807" y="6356350"/>
            <a:ext cx="2743200" cy="365125"/>
          </a:xfrm>
        </p:spPr>
        <p:txBody>
          <a:bodyPr/>
          <a:lstStyle/>
          <a:p>
            <a:fld id="{FB2375C0-7702-4EFE-AA9A-D259F46FFF45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74408101-F541-43D8-E11B-2DD39F8AB9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>
            <a:off x="-3258000" y="3258000"/>
            <a:ext cx="6876000" cy="360000"/>
          </a:xfrm>
          <a:prstGeom prst="rect">
            <a:avLst/>
          </a:prstGeom>
          <a:solidFill>
            <a:srgbClr val="00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23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r>
              <a:rPr lang="de-DE" dirty="0"/>
              <a:t>Headline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AC14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6595818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AC14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6595818" y="2505075"/>
            <a:ext cx="5183188" cy="3684588"/>
          </a:xfrm>
        </p:spPr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7" name="Datumsplatzhalter 6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31.10.2022</a:t>
            </a:r>
            <a:endParaRPr lang="de-DE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035807" y="6356350"/>
            <a:ext cx="2743200" cy="365125"/>
          </a:xfrm>
        </p:spPr>
        <p:txBody>
          <a:bodyPr/>
          <a:lstStyle/>
          <a:p>
            <a:fld id="{FB2375C0-7702-4EFE-AA9A-D259F46FFF45}" type="slidenum">
              <a:rPr lang="de-DE" smtClean="0"/>
              <a:t>‹Nr.›</a:t>
            </a:fld>
            <a:endParaRPr lang="de-DE"/>
          </a:p>
        </p:txBody>
      </p:sp>
      <p:sp>
        <p:nvSpPr>
          <p:cNvPr id="13" name="Fußzeilenplatzhalter 5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7008" y="6356350"/>
            <a:ext cx="5112000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568435F4-1C0A-517D-5139-ABB8F0A217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>
            <a:off x="-3258000" y="3258000"/>
            <a:ext cx="6876000" cy="360000"/>
          </a:xfrm>
          <a:prstGeom prst="rect">
            <a:avLst/>
          </a:prstGeom>
          <a:solidFill>
            <a:srgbClr val="00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196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r>
              <a:rPr lang="de-DE" dirty="0"/>
              <a:t>Headline</a:t>
            </a:r>
          </a:p>
        </p:txBody>
      </p:sp>
      <p:sp>
        <p:nvSpPr>
          <p:cNvPr id="3" name="Datumsplatzhalter 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31.10.2022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035807" y="6356350"/>
            <a:ext cx="2743200" cy="365125"/>
          </a:xfrm>
        </p:spPr>
        <p:txBody>
          <a:bodyPr/>
          <a:lstStyle/>
          <a:p>
            <a:fld id="{FB2375C0-7702-4EFE-AA9A-D259F46FFF45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Fußzeilenplatzhalter 5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7008" y="6356350"/>
            <a:ext cx="5112000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E2A2CBB-A702-A2F2-5404-00823DF6C6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>
            <a:off x="-3258000" y="3258000"/>
            <a:ext cx="6876000" cy="360000"/>
          </a:xfrm>
          <a:prstGeom prst="rect">
            <a:avLst/>
          </a:prstGeom>
          <a:solidFill>
            <a:srgbClr val="00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687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31.10.2022</a:t>
            </a: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035806" y="6356350"/>
            <a:ext cx="2743200" cy="365125"/>
          </a:xfrm>
        </p:spPr>
        <p:txBody>
          <a:bodyPr/>
          <a:lstStyle/>
          <a:p>
            <a:fld id="{FB2375C0-7702-4EFE-AA9A-D259F46FFF45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Fußzeilenplatzhalter 5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7008" y="6356350"/>
            <a:ext cx="5112000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850EBC9-5CFE-4FEF-07E0-F4DCE88222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>
            <a:off x="-3258000" y="3258000"/>
            <a:ext cx="6876000" cy="360000"/>
          </a:xfrm>
          <a:prstGeom prst="rect">
            <a:avLst/>
          </a:prstGeom>
          <a:solidFill>
            <a:srgbClr val="00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784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r>
              <a:rPr lang="de-DE" dirty="0"/>
              <a:t>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3057"/>
                </a:solidFill>
              </a:defRPr>
            </a:lvl1pPr>
          </a:lstStyle>
          <a:p>
            <a:pPr lvl="0"/>
            <a:r>
              <a:rPr lang="de-DE" dirty="0"/>
              <a:t>Text</a:t>
            </a:r>
          </a:p>
        </p:txBody>
      </p:sp>
      <p:sp>
        <p:nvSpPr>
          <p:cNvPr id="5" name="Datumsplatzhalter 4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31.10.2022</a:t>
            </a:r>
            <a:endParaRPr lang="de-DE"/>
          </a:p>
        </p:txBody>
      </p:sp>
      <p:sp>
        <p:nvSpPr>
          <p:cNvPr id="10" name="Bildplatzhalter 2"/>
          <p:cNvSpPr>
            <a:spLocks noGrp="1"/>
          </p:cNvSpPr>
          <p:nvPr>
            <p:ph type="pic" idx="13"/>
          </p:nvPr>
        </p:nvSpPr>
        <p:spPr>
          <a:xfrm>
            <a:off x="6184215" y="1825625"/>
            <a:ext cx="5594791" cy="4351338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rgbClr val="003057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035807" y="6356350"/>
            <a:ext cx="2743200" cy="365125"/>
          </a:xfrm>
        </p:spPr>
        <p:txBody>
          <a:bodyPr/>
          <a:lstStyle/>
          <a:p>
            <a:fld id="{FB2375C0-7702-4EFE-AA9A-D259F46FFF45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Fußzeilenplatzhalter 5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7008" y="6356350"/>
            <a:ext cx="5112000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3344BC1-DF4A-864F-FFA7-9EE7CC6FA9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>
            <a:off x="-3258000" y="3258000"/>
            <a:ext cx="6876000" cy="360000"/>
          </a:xfrm>
          <a:prstGeom prst="rect">
            <a:avLst/>
          </a:prstGeom>
          <a:solidFill>
            <a:srgbClr val="00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85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31.10.2022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375C0-7702-4EFE-AA9A-D259F46FFF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985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creativecommons.org/licenses/by/4.0/deed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.nrw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bus.zhb.tu-dortmund.de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kw.nrw/system/files/media/document/file/fl-oercontent.nrw-2022_final_0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arrierefreiheit.dh.nrw/fileadmin/user_upload/barrierefreiheit/Publikationen/221118_BF-Handreichungen_OER_Foerderlinie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de-DE" sz="5000" dirty="0" err="1" smtClean="0"/>
              <a:t>Barrierefreiheit.nrw</a:t>
            </a:r>
            <a:r>
              <a:rPr lang="de-DE" sz="5000" dirty="0" smtClean="0"/>
              <a:t> – </a:t>
            </a:r>
            <a:r>
              <a:rPr lang="de-DE" dirty="0"/>
              <a:t/>
            </a:r>
            <a:br>
              <a:rPr lang="de-DE" dirty="0"/>
            </a:br>
            <a:r>
              <a:rPr lang="de-DE" sz="3000" dirty="0" smtClean="0"/>
              <a:t>von der gesetzlichen Verpflichtung zur gelebten Teilhabe</a:t>
            </a:r>
            <a:endParaRPr lang="de-DE" sz="3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000" dirty="0" smtClean="0"/>
              <a:t>Kompetenzzentrum für digitale Barrierefreiheit </a:t>
            </a:r>
            <a:br>
              <a:rPr lang="de-DE" sz="2000" dirty="0" smtClean="0"/>
            </a:br>
            <a:r>
              <a:rPr lang="de-DE" sz="2000" dirty="0" smtClean="0"/>
              <a:t>auf dem University Future Festival am 27. April 2023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67234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Durchführung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b="1" dirty="0">
                <a:solidFill>
                  <a:srgbClr val="AC145A"/>
                </a:solidFill>
                <a:cs typeface="Arial"/>
              </a:rPr>
              <a:t>D</a:t>
            </a:r>
            <a:r>
              <a:rPr lang="de-DE" sz="2400" b="1" dirty="0" smtClean="0">
                <a:solidFill>
                  <a:srgbClr val="AC145A"/>
                </a:solidFill>
                <a:cs typeface="Arial"/>
              </a:rPr>
              <a:t>igitale Barrierefreiheit an den richtigen Stellen realisieren:</a:t>
            </a:r>
            <a:endParaRPr lang="de-DE" sz="2400" b="1" dirty="0">
              <a:solidFill>
                <a:srgbClr val="AC145A"/>
              </a:solidFill>
              <a:cs typeface="Arial"/>
            </a:endParaRPr>
          </a:p>
          <a:p>
            <a:pPr lvl="0"/>
            <a:r>
              <a:rPr lang="de-DE" sz="2400" dirty="0" smtClean="0">
                <a:cs typeface="Arial"/>
              </a:rPr>
              <a:t>In </a:t>
            </a:r>
            <a:r>
              <a:rPr lang="de-DE" sz="2400" dirty="0">
                <a:cs typeface="Arial"/>
              </a:rPr>
              <a:t>welchen Projektphasen sind Aspekte zur Umsetzung digitaler Barrierefreiheit </a:t>
            </a:r>
            <a:r>
              <a:rPr lang="de-DE" sz="2400" dirty="0" smtClean="0">
                <a:cs typeface="Arial"/>
              </a:rPr>
              <a:t/>
            </a:r>
            <a:br>
              <a:rPr lang="de-DE" sz="2400" dirty="0" smtClean="0">
                <a:cs typeface="Arial"/>
              </a:rPr>
            </a:br>
            <a:r>
              <a:rPr lang="de-DE" sz="2400" dirty="0" smtClean="0">
                <a:cs typeface="Arial"/>
              </a:rPr>
              <a:t>zu </a:t>
            </a:r>
            <a:r>
              <a:rPr lang="de-DE" sz="2400" dirty="0">
                <a:cs typeface="Arial"/>
              </a:rPr>
              <a:t>berücksichtigen?</a:t>
            </a:r>
          </a:p>
          <a:p>
            <a:pPr lvl="0"/>
            <a:r>
              <a:rPr lang="de-DE" sz="2400" dirty="0">
                <a:cs typeface="Arial"/>
              </a:rPr>
              <a:t>Welche Aspekte der digitalen Barrierefreiheit sind für das eigene Projekt relevant?</a:t>
            </a:r>
          </a:p>
          <a:p>
            <a:pPr lvl="0"/>
            <a:r>
              <a:rPr lang="de-DE" sz="2400" dirty="0">
                <a:cs typeface="Arial"/>
              </a:rPr>
              <a:t>Wie werden die relevanten Aspekte barrierefrei umgesetzt? </a:t>
            </a:r>
            <a:endParaRPr lang="de-DE" sz="2400" dirty="0" smtClean="0">
              <a:cs typeface="Arial"/>
            </a:endParaRPr>
          </a:p>
          <a:p>
            <a:pPr lvl="0"/>
            <a:r>
              <a:rPr lang="de-DE" sz="2400" dirty="0" smtClean="0">
                <a:cs typeface="Arial"/>
              </a:rPr>
              <a:t>Was </a:t>
            </a:r>
            <a:r>
              <a:rPr lang="de-DE" sz="2400" dirty="0">
                <a:cs typeface="Arial"/>
              </a:rPr>
              <a:t>bedeutet dies für die Umsetzung, Gestaltung der Arbeitsprozesse und </a:t>
            </a:r>
            <a:r>
              <a:rPr lang="de-DE" sz="2400" dirty="0" smtClean="0">
                <a:cs typeface="Arial"/>
              </a:rPr>
              <a:t/>
            </a:r>
            <a:br>
              <a:rPr lang="de-DE" sz="2400" dirty="0" smtClean="0">
                <a:cs typeface="Arial"/>
              </a:rPr>
            </a:br>
            <a:r>
              <a:rPr lang="de-DE" sz="2400" dirty="0" smtClean="0">
                <a:cs typeface="Arial"/>
              </a:rPr>
              <a:t>beteiligte Mitarbeitende?</a:t>
            </a:r>
            <a:endParaRPr lang="de-DE" sz="2400" dirty="0">
              <a:cs typeface="Arial"/>
            </a:endParaRPr>
          </a:p>
          <a:p>
            <a:pPr lvl="0"/>
            <a:r>
              <a:rPr lang="de-DE" sz="2400" dirty="0">
                <a:cs typeface="Arial"/>
              </a:rPr>
              <a:t>Nach welchen Kriterien wird die Qualitätssicherung der digitalen Barrierefreiheit sichergestellt?</a:t>
            </a:r>
          </a:p>
          <a:p>
            <a:endParaRPr lang="de-DE" altLang="de-DE" sz="2400" dirty="0">
              <a:cs typeface="Arial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de-DE" dirty="0" smtClean="0"/>
              <a:t>27.04.2023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701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Durchführungsberatung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b="1" dirty="0" smtClean="0">
                <a:solidFill>
                  <a:srgbClr val="AC145A"/>
                </a:solidFill>
                <a:cs typeface="Arial"/>
              </a:rPr>
              <a:t>Unsere Unterstützungsformate:</a:t>
            </a:r>
            <a:endParaRPr lang="de-DE" sz="2400" b="1" dirty="0">
              <a:solidFill>
                <a:srgbClr val="AC145A"/>
              </a:solidFill>
              <a:cs typeface="Arial"/>
            </a:endParaRPr>
          </a:p>
          <a:p>
            <a:r>
              <a:rPr lang="de-DE" sz="2400" b="1" dirty="0">
                <a:cs typeface="Arial"/>
              </a:rPr>
              <a:t>p</a:t>
            </a:r>
            <a:r>
              <a:rPr lang="de-DE" sz="2400" b="1" dirty="0" smtClean="0">
                <a:cs typeface="Arial"/>
              </a:rPr>
              <a:t>rozessbegleitende Beratung </a:t>
            </a:r>
            <a:r>
              <a:rPr lang="de-DE" sz="2400" b="1" dirty="0">
                <a:cs typeface="Arial"/>
              </a:rPr>
              <a:t>der </a:t>
            </a:r>
            <a:r>
              <a:rPr lang="de-DE" sz="2400" b="1" dirty="0" smtClean="0">
                <a:cs typeface="Arial"/>
              </a:rPr>
              <a:t>Projekte</a:t>
            </a:r>
            <a:endParaRPr lang="de-DE" sz="2400" dirty="0">
              <a:solidFill>
                <a:srgbClr val="FF0000"/>
              </a:solidFill>
              <a:cs typeface="Arial"/>
            </a:endParaRPr>
          </a:p>
          <a:p>
            <a:r>
              <a:rPr lang="de-DE" sz="2400" b="1" dirty="0" smtClean="0">
                <a:cs typeface="Arial"/>
              </a:rPr>
              <a:t>Handreichung</a:t>
            </a:r>
            <a:r>
              <a:rPr lang="de-DE" sz="2400" dirty="0" smtClean="0">
                <a:cs typeface="Arial"/>
              </a:rPr>
              <a:t> </a:t>
            </a:r>
            <a:br>
              <a:rPr lang="de-DE" sz="2400" dirty="0" smtClean="0">
                <a:cs typeface="Arial"/>
              </a:rPr>
            </a:br>
            <a:r>
              <a:rPr lang="de-DE" sz="2400" dirty="0" smtClean="0">
                <a:cs typeface="Arial"/>
              </a:rPr>
              <a:t>zur </a:t>
            </a:r>
            <a:r>
              <a:rPr lang="de-DE" sz="2400" dirty="0">
                <a:cs typeface="Arial"/>
              </a:rPr>
              <a:t>Berücksichtigung digitaler Barrierefreiheit in der Entwicklung und Umsetzung digitaler </a:t>
            </a:r>
            <a:r>
              <a:rPr lang="de-DE" sz="2400" dirty="0" smtClean="0">
                <a:cs typeface="Arial"/>
              </a:rPr>
              <a:t>Lehr- und Lernangebote (in Arbeit)</a:t>
            </a:r>
          </a:p>
          <a:p>
            <a:r>
              <a:rPr lang="de-DE" sz="2400" b="1" dirty="0" smtClean="0">
                <a:cs typeface="Arial"/>
              </a:rPr>
              <a:t>Grundlagenworkshops zur digitalen Barrierefreiheit für Projektmitarbeitende</a:t>
            </a:r>
          </a:p>
          <a:p>
            <a:r>
              <a:rPr lang="de-DE" sz="2400" b="1" dirty="0" smtClean="0">
                <a:cs typeface="Arial"/>
              </a:rPr>
              <a:t>Usability- und Barrierefreiheitstestungen</a:t>
            </a:r>
            <a:r>
              <a:rPr lang="de-DE" sz="2400" dirty="0">
                <a:cs typeface="Arial"/>
              </a:rPr>
              <a:t/>
            </a:r>
            <a:br>
              <a:rPr lang="de-DE" sz="2400" dirty="0">
                <a:cs typeface="Arial"/>
              </a:rPr>
            </a:br>
            <a:r>
              <a:rPr lang="de-DE" sz="2400" dirty="0">
                <a:cs typeface="Arial"/>
              </a:rPr>
              <a:t>n</a:t>
            </a:r>
            <a:r>
              <a:rPr lang="de-DE" sz="2400" dirty="0" smtClean="0">
                <a:cs typeface="Arial"/>
              </a:rPr>
              <a:t>utzungsorientierte Prüfung digitaler Tools und Anwendungen </a:t>
            </a:r>
            <a:br>
              <a:rPr lang="de-DE" sz="2400" dirty="0" smtClean="0">
                <a:cs typeface="Arial"/>
              </a:rPr>
            </a:br>
            <a:r>
              <a:rPr lang="de-DE" sz="2400" dirty="0" smtClean="0">
                <a:cs typeface="Arial"/>
              </a:rPr>
              <a:t>durch Testpersonen mit eigener Behinderungserfahrung</a:t>
            </a:r>
            <a:endParaRPr lang="de-DE" sz="2400" dirty="0">
              <a:cs typeface="Arial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de-DE" dirty="0" smtClean="0"/>
              <a:t>27.04.2023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516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Controlling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b="1" dirty="0">
                <a:solidFill>
                  <a:srgbClr val="AC145A"/>
                </a:solidFill>
                <a:cs typeface="Arial"/>
              </a:rPr>
              <a:t>S</a:t>
            </a:r>
            <a:r>
              <a:rPr lang="de-DE" sz="2400" b="1" dirty="0" smtClean="0">
                <a:solidFill>
                  <a:srgbClr val="AC145A"/>
                </a:solidFill>
                <a:cs typeface="Arial"/>
              </a:rPr>
              <a:t>icherstellen, dass digitale Barrierefreiheit wirklich umgesetzt wurde.</a:t>
            </a:r>
            <a:endParaRPr lang="de-DE" sz="2400" b="1" dirty="0">
              <a:solidFill>
                <a:srgbClr val="AC145A"/>
              </a:solidFill>
              <a:cs typeface="Arial"/>
            </a:endParaRPr>
          </a:p>
          <a:p>
            <a:pPr marL="0" indent="0">
              <a:buNone/>
            </a:pPr>
            <a:endParaRPr lang="de-DE" sz="2400" b="1" dirty="0" smtClean="0">
              <a:cs typeface="Arial"/>
            </a:endParaRPr>
          </a:p>
          <a:p>
            <a:pPr marL="0" indent="0">
              <a:buNone/>
            </a:pPr>
            <a:r>
              <a:rPr lang="de-DE" sz="2400" b="1" dirty="0" smtClean="0">
                <a:solidFill>
                  <a:srgbClr val="AC145A"/>
                </a:solidFill>
                <a:cs typeface="Arial"/>
              </a:rPr>
              <a:t>Vision:</a:t>
            </a:r>
          </a:p>
          <a:p>
            <a:pPr marL="0" indent="0">
              <a:buNone/>
            </a:pPr>
            <a:r>
              <a:rPr lang="de-DE" sz="2400" b="1" dirty="0" smtClean="0">
                <a:cs typeface="Arial"/>
              </a:rPr>
              <a:t>Controlling durch Projektträger </a:t>
            </a:r>
            <a:r>
              <a:rPr lang="de-DE" sz="2400" dirty="0" smtClean="0">
                <a:cs typeface="Arial"/>
              </a:rPr>
              <a:t/>
            </a:r>
            <a:br>
              <a:rPr lang="de-DE" sz="2400" dirty="0" smtClean="0">
                <a:cs typeface="Arial"/>
              </a:rPr>
            </a:br>
            <a:r>
              <a:rPr lang="de-DE" sz="2400" dirty="0" smtClean="0">
                <a:cs typeface="Arial"/>
              </a:rPr>
              <a:t>Nachweis erfolgreicher Umsetzung digitaler Barrierefreiheit in den Projekten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de-DE" dirty="0" smtClean="0"/>
              <a:t>27.04.2023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106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Austausch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694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Impulsfragen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de-DE" dirty="0" smtClean="0">
                <a:cs typeface="Arial"/>
              </a:rPr>
              <a:t>Wie berücksichtigen Sie digitale Barrierefreiheit in Ihren Projekten?</a:t>
            </a:r>
            <a:endParaRPr lang="de-DE" dirty="0">
              <a:solidFill>
                <a:srgbClr val="FF0000"/>
              </a:solidFill>
              <a:cs typeface="Arial"/>
            </a:endParaRPr>
          </a:p>
          <a:p>
            <a:pPr>
              <a:lnSpc>
                <a:spcPct val="150000"/>
              </a:lnSpc>
            </a:pPr>
            <a:r>
              <a:rPr lang="de-DE" dirty="0" smtClean="0">
                <a:cs typeface="Arial"/>
              </a:rPr>
              <a:t>Welches Potenzial und welche Schwierigkeiten sehen Sie dabei?</a:t>
            </a:r>
          </a:p>
          <a:p>
            <a:pPr>
              <a:lnSpc>
                <a:spcPct val="150000"/>
              </a:lnSpc>
            </a:pPr>
            <a:r>
              <a:rPr lang="de-DE" dirty="0">
                <a:cs typeface="Arial"/>
              </a:rPr>
              <a:t>Welche Unterstützung würden Sie sich wünschen?</a:t>
            </a:r>
          </a:p>
          <a:p>
            <a:endParaRPr lang="de-DE" sz="2400" dirty="0">
              <a:cs typeface="Arial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de-DE" dirty="0" smtClean="0"/>
              <a:t>27.04.2023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896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2360" y="2095634"/>
            <a:ext cx="10515600" cy="2852737"/>
          </a:xfrm>
        </p:spPr>
        <p:txBody>
          <a:bodyPr anchor="ctr"/>
          <a:lstStyle/>
          <a:p>
            <a:r>
              <a:rPr lang="de-DE" dirty="0" smtClean="0"/>
              <a:t>Vielen Dank f</a:t>
            </a:r>
            <a:r>
              <a:rPr lang="de-DE" dirty="0"/>
              <a:t>ü</a:t>
            </a:r>
            <a:r>
              <a:rPr lang="de-DE" dirty="0" smtClean="0"/>
              <a:t>r Ihre Aufmerksamkeit!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2360" y="4599973"/>
            <a:ext cx="10515600" cy="1500187"/>
          </a:xfrm>
        </p:spPr>
        <p:txBody>
          <a:bodyPr anchor="t">
            <a:normAutofit/>
          </a:bodyPr>
          <a:lstStyle/>
          <a:p>
            <a:r>
              <a:rPr lang="de-DE" sz="2000" dirty="0">
                <a:cs typeface="Arial"/>
              </a:rPr>
              <a:t>Kontakt: </a:t>
            </a:r>
            <a:r>
              <a:rPr lang="de-DE" sz="2000" dirty="0" smtClean="0">
                <a:cs typeface="Arial"/>
              </a:rPr>
              <a:t>barrierefrei-dh-nrw.dobus@tu-dortmund.de</a:t>
            </a:r>
            <a:endParaRPr lang="de-DE" altLang="de-DE" sz="2000" dirty="0">
              <a:cs typeface="Arial"/>
            </a:endParaRPr>
          </a:p>
        </p:txBody>
      </p:sp>
      <p:pic>
        <p:nvPicPr>
          <p:cNvPr id="5" name="Grafik 4" descr="Weibliche Person, lange blonde Haare, grünes Oberteil. Schaut frontal lächelnd in die Kamera." title="Profilbild von Sabrina Januzik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6" r="16147"/>
          <a:stretch/>
        </p:blipFill>
        <p:spPr>
          <a:xfrm>
            <a:off x="9021864" y="1654959"/>
            <a:ext cx="1620000" cy="1620000"/>
          </a:xfrm>
          <a:prstGeom prst="roundRect">
            <a:avLst/>
          </a:prstGeom>
        </p:spPr>
      </p:pic>
      <p:sp>
        <p:nvSpPr>
          <p:cNvPr id="8" name="Inhaltsplatzhalter 2"/>
          <p:cNvSpPr txBox="1">
            <a:spLocks/>
          </p:cNvSpPr>
          <p:nvPr/>
        </p:nvSpPr>
        <p:spPr>
          <a:xfrm>
            <a:off x="9114968" y="3294612"/>
            <a:ext cx="2717160" cy="5850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600" b="1" dirty="0">
                <a:solidFill>
                  <a:srgbClr val="003057"/>
                </a:solidFill>
              </a:rPr>
              <a:t>Sabrina </a:t>
            </a:r>
            <a:r>
              <a:rPr lang="de-DE" sz="1600" b="1" dirty="0" smtClean="0">
                <a:solidFill>
                  <a:srgbClr val="003057"/>
                </a:solidFill>
              </a:rPr>
              <a:t>Januzik</a:t>
            </a:r>
            <a:endParaRPr lang="de-DE" sz="1600" dirty="0">
              <a:solidFill>
                <a:srgbClr val="003057"/>
              </a:solidFill>
            </a:endParaRPr>
          </a:p>
        </p:txBody>
      </p:sp>
      <p:pic>
        <p:nvPicPr>
          <p:cNvPr id="4" name="Grafik 3" descr="Männliche Person, kurze braune Haare, graues Hemd. Schaut frontal in die Kamera." title="Profilbild von Dr. Carsten Bender"/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3" t="1172" r="19120" b="8765"/>
          <a:stretch/>
        </p:blipFill>
        <p:spPr>
          <a:xfrm>
            <a:off x="9021864" y="4134274"/>
            <a:ext cx="1620000" cy="1620000"/>
          </a:xfrm>
          <a:prstGeom prst="roundRect">
            <a:avLst/>
          </a:prstGeom>
        </p:spPr>
      </p:pic>
      <p:sp>
        <p:nvSpPr>
          <p:cNvPr id="7" name="Inhaltsplatzhalter 2"/>
          <p:cNvSpPr txBox="1">
            <a:spLocks/>
          </p:cNvSpPr>
          <p:nvPr/>
        </p:nvSpPr>
        <p:spPr>
          <a:xfrm>
            <a:off x="8928006" y="5854848"/>
            <a:ext cx="1939919" cy="5850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de-DE" sz="1600" b="1" dirty="0">
                <a:solidFill>
                  <a:srgbClr val="003057"/>
                </a:solidFill>
              </a:rPr>
              <a:t>Dr. Carsten </a:t>
            </a:r>
            <a:r>
              <a:rPr lang="de-DE" sz="1600" b="1" dirty="0" smtClean="0">
                <a:solidFill>
                  <a:srgbClr val="003057"/>
                </a:solidFill>
              </a:rPr>
              <a:t>Bender</a:t>
            </a:r>
            <a:endParaRPr lang="de-DE" sz="1600" dirty="0">
              <a:solidFill>
                <a:srgbClr val="0030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42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Lizenzangaben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 smtClean="0"/>
              <a:t>„</a:t>
            </a:r>
            <a:r>
              <a:rPr lang="de-DE" sz="2000" dirty="0"/>
              <a:t>Barrierefreiheit </a:t>
            </a:r>
            <a:r>
              <a:rPr lang="de-DE" sz="2000" dirty="0"/>
              <a:t>– </a:t>
            </a:r>
            <a:r>
              <a:rPr lang="de-DE" sz="2000" dirty="0"/>
              <a:t>von </a:t>
            </a:r>
            <a:r>
              <a:rPr lang="de-DE" sz="2000" dirty="0"/>
              <a:t>der </a:t>
            </a:r>
            <a:r>
              <a:rPr lang="de-DE" sz="2000" dirty="0"/>
              <a:t>gesetzlichen Verpflichtung zur gelebten Teilhabe “ von Dr. </a:t>
            </a:r>
            <a:r>
              <a:rPr lang="de-DE" sz="2000" dirty="0" smtClean="0"/>
              <a:t>Carsten Bender </a:t>
            </a:r>
            <a:r>
              <a:rPr lang="de-DE" sz="2000" dirty="0"/>
              <a:t>und </a:t>
            </a:r>
            <a:r>
              <a:rPr lang="de-DE" sz="2000" dirty="0" smtClean="0"/>
              <a:t>Sabrina </a:t>
            </a:r>
            <a:r>
              <a:rPr lang="de-DE" sz="2000" dirty="0" err="1" smtClean="0"/>
              <a:t>Januzik</a:t>
            </a:r>
            <a:r>
              <a:rPr lang="de-DE" sz="2000" dirty="0" smtClean="0"/>
              <a:t>. </a:t>
            </a:r>
            <a:r>
              <a:rPr lang="de-DE" sz="2000" dirty="0"/>
              <a:t>Dieses Werk und dessen Inhalte sind – sofern nicht anders angegeben – lizenziert unter CC BY 4.0. Ausgenommen von der Lizenz sind die verwendeten Logos.</a:t>
            </a:r>
          </a:p>
          <a:p>
            <a:pPr marL="0" indent="0">
              <a:buNone/>
            </a:pPr>
            <a:r>
              <a:rPr lang="de-DE" sz="2000" dirty="0"/>
              <a:t>Der Lizenzvertrag ist hier abrufbar:</a:t>
            </a:r>
          </a:p>
          <a:p>
            <a:pPr marL="0" indent="0">
              <a:buNone/>
            </a:pPr>
            <a:r>
              <a:rPr lang="de-DE" sz="2000" dirty="0">
                <a:hlinkClick r:id="rId2"/>
              </a:rPr>
              <a:t>https://creativecommons.org/licenses/by/4.0/deed.de</a:t>
            </a: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000" b="1" dirty="0"/>
              <a:t>Zitiervorschlag</a:t>
            </a:r>
            <a:r>
              <a:rPr lang="de-DE" sz="2000" dirty="0"/>
              <a:t>: </a:t>
            </a:r>
            <a:r>
              <a:rPr lang="de-DE" sz="2000" dirty="0"/>
              <a:t>„Barrierefreiheit – von der gesetzlichen Verpflichtung zur gelebten Teilhabe “ von Dr. Carsten Bender und Sabrina </a:t>
            </a:r>
            <a:r>
              <a:rPr lang="de-DE" sz="2000" dirty="0" err="1" smtClean="0"/>
              <a:t>Januzik</a:t>
            </a:r>
            <a:r>
              <a:rPr lang="de-DE" sz="2000" dirty="0" smtClean="0"/>
              <a:t> </a:t>
            </a:r>
            <a:r>
              <a:rPr lang="de-DE" sz="2000" dirty="0" smtClean="0"/>
              <a:t>unter </a:t>
            </a:r>
            <a:r>
              <a:rPr lang="de-DE" sz="2000" dirty="0"/>
              <a:t>CC </a:t>
            </a:r>
            <a:r>
              <a:rPr lang="de-DE" sz="2000" dirty="0" smtClean="0"/>
              <a:t>BY 4.0</a:t>
            </a:r>
            <a:r>
              <a:rPr lang="de-DE" sz="2000" dirty="0" smtClean="0"/>
              <a:t>.</a:t>
            </a:r>
            <a:endParaRPr lang="de-DE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29.06.2023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16</a:t>
            </a:fld>
            <a:endParaRPr lang="de-DE"/>
          </a:p>
        </p:txBody>
      </p:sp>
      <p:pic>
        <p:nvPicPr>
          <p:cNvPr id="6" name="Grafik 5" descr="Logo CC BY">
            <a:extLst>
              <a:ext uri="{FF2B5EF4-FFF2-40B4-BE49-F238E27FC236}">
                <a16:creationId xmlns:a16="http://schemas.microsoft.com/office/drawing/2014/main" id="{E3D74B03-0B52-41BE-9041-106290FED7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34" y="5955657"/>
            <a:ext cx="1265052" cy="44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969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Kurzvorstellung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2360" y="4599973"/>
            <a:ext cx="10515600" cy="1500187"/>
          </a:xfrm>
        </p:spPr>
        <p:txBody>
          <a:bodyPr anchor="t"/>
          <a:lstStyle/>
          <a:p>
            <a:r>
              <a:rPr lang="de-DE" dirty="0" smtClean="0"/>
              <a:t>Wer sind wir und was macht uns aus?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696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Steckbrief (1 von 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b="1" dirty="0" smtClean="0">
                <a:solidFill>
                  <a:srgbClr val="AC145A"/>
                </a:solidFill>
                <a:cs typeface="Arial"/>
              </a:rPr>
              <a:t>Das Kompetenzzentrum digitale Barrierefreiheit ist ein Projekt der </a:t>
            </a:r>
            <a:r>
              <a:rPr lang="de-DE" sz="2400" b="1" dirty="0" smtClean="0">
                <a:solidFill>
                  <a:srgbClr val="AC145A"/>
                </a:solidFill>
                <a:cs typeface="Arial"/>
                <a:hlinkClick r:id="rId3"/>
              </a:rPr>
              <a:t>DH.NRW</a:t>
            </a:r>
            <a:r>
              <a:rPr lang="de-DE" sz="2400" b="1" dirty="0" smtClean="0">
                <a:solidFill>
                  <a:srgbClr val="AC145A"/>
                </a:solidFill>
                <a:cs typeface="Arial"/>
              </a:rPr>
              <a:t>:</a:t>
            </a:r>
            <a:endParaRPr lang="de-DE" sz="2400" b="1" dirty="0">
              <a:solidFill>
                <a:srgbClr val="AC145A"/>
              </a:solidFill>
              <a:cs typeface="Arial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altLang="de-DE" sz="2400" dirty="0">
                <a:cs typeface="Arial" charset="0"/>
              </a:rPr>
              <a:t>positive Voten von Inputgruppen der DH.NRW und weiteren </a:t>
            </a:r>
            <a:r>
              <a:rPr lang="de-DE" altLang="de-DE" sz="2400" dirty="0" smtClean="0">
                <a:cs typeface="Arial" charset="0"/>
              </a:rPr>
              <a:t>DH.NRW-Projekten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sz="2400" dirty="0" smtClean="0">
                <a:cs typeface="Arial"/>
              </a:rPr>
              <a:t>Projektstart: 1</a:t>
            </a:r>
            <a:r>
              <a:rPr lang="de-DE" sz="2400" dirty="0">
                <a:cs typeface="Arial"/>
              </a:rPr>
              <a:t>. Juli </a:t>
            </a:r>
            <a:r>
              <a:rPr lang="de-DE" sz="2400" dirty="0" smtClean="0">
                <a:cs typeface="Arial"/>
              </a:rPr>
              <a:t>2022, Laufzeit: 2 Jahre</a:t>
            </a:r>
            <a:endParaRPr lang="de-DE" sz="2400" dirty="0">
              <a:cs typeface="Arial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sz="2400" dirty="0">
                <a:cs typeface="Arial"/>
              </a:rPr>
              <a:t>Konsortialführung: TU Dortmund, </a:t>
            </a:r>
            <a:r>
              <a:rPr lang="de-DE" sz="2400" dirty="0" err="1">
                <a:cs typeface="Arial"/>
                <a:hlinkClick r:id="rId4"/>
              </a:rPr>
              <a:t>zhb</a:t>
            </a:r>
            <a:r>
              <a:rPr lang="de-DE" sz="2400" dirty="0">
                <a:cs typeface="Arial"/>
                <a:hlinkClick r:id="rId4"/>
              </a:rPr>
              <a:t>//DoBuS</a:t>
            </a:r>
            <a:r>
              <a:rPr lang="de-DE" sz="2400" dirty="0">
                <a:cs typeface="Arial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altLang="de-DE" sz="2400" dirty="0" smtClean="0">
                <a:cs typeface="Arial" charset="0"/>
              </a:rPr>
              <a:t>Kooperationen</a:t>
            </a:r>
            <a:r>
              <a:rPr lang="de-DE" altLang="de-DE" sz="2400" dirty="0">
                <a:cs typeface="Arial" charset="0"/>
              </a:rPr>
              <a:t>: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e-DE" altLang="de-DE" sz="2000" dirty="0" smtClean="0">
                <a:solidFill>
                  <a:srgbClr val="003057"/>
                </a:solidFill>
                <a:cs typeface="Arial" charset="0"/>
              </a:rPr>
              <a:t>mit 11 </a:t>
            </a:r>
            <a:r>
              <a:rPr lang="de-DE" altLang="de-DE" sz="2000" dirty="0">
                <a:solidFill>
                  <a:srgbClr val="003057"/>
                </a:solidFill>
                <a:cs typeface="Arial" charset="0"/>
              </a:rPr>
              <a:t>Universitäten, 12 Fachhochschulen, 4 Kunst- und </a:t>
            </a:r>
            <a:r>
              <a:rPr lang="de-DE" altLang="de-DE" sz="2000" dirty="0" smtClean="0">
                <a:solidFill>
                  <a:srgbClr val="003057"/>
                </a:solidFill>
                <a:cs typeface="Arial" charset="0"/>
              </a:rPr>
              <a:t>Musikhochschulen – </a:t>
            </a:r>
            <a:br>
              <a:rPr lang="de-DE" altLang="de-DE" sz="2000" dirty="0" smtClean="0">
                <a:solidFill>
                  <a:srgbClr val="003057"/>
                </a:solidFill>
                <a:cs typeface="Arial" charset="0"/>
              </a:rPr>
            </a:br>
            <a:r>
              <a:rPr lang="de-DE" altLang="de-DE" sz="2000" dirty="0" smtClean="0">
                <a:solidFill>
                  <a:srgbClr val="003057"/>
                </a:solidFill>
                <a:cs typeface="Arial" charset="0"/>
              </a:rPr>
              <a:t>ohne </a:t>
            </a:r>
            <a:r>
              <a:rPr lang="de-DE" altLang="de-DE" sz="2000" dirty="0">
                <a:solidFill>
                  <a:srgbClr val="003057"/>
                </a:solidFill>
                <a:cs typeface="Arial" charset="0"/>
              </a:rPr>
              <a:t>zusätzliche </a:t>
            </a:r>
            <a:r>
              <a:rPr lang="de-DE" altLang="de-DE" sz="2000" dirty="0" smtClean="0">
                <a:solidFill>
                  <a:srgbClr val="003057"/>
                </a:solidFill>
                <a:cs typeface="Arial" charset="0"/>
              </a:rPr>
              <a:t>Förderung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e-DE" altLang="de-DE" sz="2000" dirty="0">
                <a:solidFill>
                  <a:srgbClr val="003057"/>
                </a:solidFill>
                <a:cs typeface="Arial" charset="0"/>
              </a:rPr>
              <a:t>m</a:t>
            </a:r>
            <a:r>
              <a:rPr lang="de-DE" altLang="de-DE" sz="2000" dirty="0" smtClean="0">
                <a:solidFill>
                  <a:srgbClr val="003057"/>
                </a:solidFill>
                <a:cs typeface="Arial" charset="0"/>
              </a:rPr>
              <a:t>it verschiedenen DH.NRW-Projekten im Kontext Studium und Lehre</a:t>
            </a:r>
            <a:endParaRPr lang="de-DE" altLang="de-DE" sz="2000" dirty="0">
              <a:solidFill>
                <a:srgbClr val="FF0000"/>
              </a:solidFill>
              <a:cs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altLang="de-DE" sz="2400" dirty="0" smtClean="0">
                <a:cs typeface="Arial" charset="0"/>
              </a:rPr>
              <a:t>Projektverlängerung </a:t>
            </a:r>
            <a:r>
              <a:rPr lang="de-DE" altLang="de-DE" sz="2400" dirty="0">
                <a:cs typeface="Arial" charset="0"/>
              </a:rPr>
              <a:t>bzw. Verstetigung </a:t>
            </a:r>
            <a:r>
              <a:rPr lang="de-DE" altLang="de-DE" sz="2400" dirty="0" smtClean="0">
                <a:cs typeface="Arial" charset="0"/>
              </a:rPr>
              <a:t>intendiert</a:t>
            </a:r>
            <a:endParaRPr lang="de-DE" altLang="de-DE" sz="2400" dirty="0">
              <a:cs typeface="Arial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27.04.2023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04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Steckbrief (2 von 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b="1" dirty="0" smtClean="0">
                <a:solidFill>
                  <a:srgbClr val="AC145A"/>
                </a:solidFill>
                <a:cs typeface="Arial"/>
              </a:rPr>
              <a:t>Unsere thematischen Schwerpunkte bilden 3 Handlungsfelder aus: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arenBoth"/>
            </a:pPr>
            <a:r>
              <a:rPr lang="de-DE" sz="2400" b="1" dirty="0" smtClean="0">
                <a:cs typeface="Arial"/>
              </a:rPr>
              <a:t>Barrierefreiheitsprüfung von Webseiten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arenBoth"/>
            </a:pPr>
            <a:r>
              <a:rPr lang="de-DE" sz="2400" b="1" dirty="0" smtClean="0">
                <a:cs typeface="Arial"/>
              </a:rPr>
              <a:t>Barrierefreiheit digitaler Anwendungen im Kontext von Studium und Lehre</a:t>
            </a:r>
            <a:r>
              <a:rPr lang="de-DE" sz="2400" dirty="0" smtClean="0">
                <a:cs typeface="Arial"/>
              </a:rPr>
              <a:t/>
            </a:r>
            <a:br>
              <a:rPr lang="de-DE" sz="2400" dirty="0" smtClean="0">
                <a:cs typeface="Arial"/>
              </a:rPr>
            </a:br>
            <a:r>
              <a:rPr lang="de-DE" sz="2400" dirty="0" smtClean="0">
                <a:cs typeface="Arial"/>
              </a:rPr>
              <a:t>Usability- und Barrierefreiheitstestungen durch Expert*innen in eigener Sache</a:t>
            </a:r>
            <a:br>
              <a:rPr lang="de-DE" sz="2400" dirty="0" smtClean="0">
                <a:cs typeface="Arial"/>
              </a:rPr>
            </a:br>
            <a:r>
              <a:rPr lang="de-DE" sz="2400" dirty="0" smtClean="0">
                <a:cs typeface="Arial"/>
              </a:rPr>
              <a:t>(eigene Behinderungserfahrung)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arenBoth"/>
            </a:pPr>
            <a:r>
              <a:rPr lang="de-DE" sz="2400" b="1" dirty="0" smtClean="0">
                <a:cs typeface="Arial"/>
              </a:rPr>
              <a:t>Einsatz assistiver Technologien im Kontext von Studium und Lehre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de-DE" dirty="0" smtClean="0"/>
              <a:t>27.04.2023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132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Steckbrief (3 von 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b="1" dirty="0" smtClean="0">
                <a:solidFill>
                  <a:srgbClr val="AC145A"/>
                </a:solidFill>
                <a:cs typeface="Arial"/>
              </a:rPr>
              <a:t>Das interdisziplinäre, inklusive Team bringt umfangreiche Kenntnisse </a:t>
            </a:r>
            <a:br>
              <a:rPr lang="de-DE" sz="2400" b="1" dirty="0" smtClean="0">
                <a:solidFill>
                  <a:srgbClr val="AC145A"/>
                </a:solidFill>
                <a:cs typeface="Arial"/>
              </a:rPr>
            </a:br>
            <a:r>
              <a:rPr lang="de-DE" sz="2400" b="1" dirty="0" smtClean="0">
                <a:solidFill>
                  <a:srgbClr val="AC145A"/>
                </a:solidFill>
                <a:cs typeface="Arial"/>
              </a:rPr>
              <a:t>im Bereich digitale Barrierefreiheit mit:</a:t>
            </a:r>
            <a:endParaRPr lang="de-DE" sz="2400" b="1" dirty="0">
              <a:solidFill>
                <a:srgbClr val="AC145A"/>
              </a:solidFill>
              <a:cs typeface="Arial"/>
            </a:endParaRPr>
          </a:p>
          <a:p>
            <a:pPr marL="228600" lvl="1">
              <a:lnSpc>
                <a:spcPct val="120000"/>
              </a:lnSpc>
              <a:spcBef>
                <a:spcPts val="0"/>
              </a:spcBef>
              <a:defRPr/>
            </a:pPr>
            <a:r>
              <a:rPr lang="de-DE" b="1" dirty="0" smtClean="0">
                <a:solidFill>
                  <a:srgbClr val="003057"/>
                </a:solidFill>
                <a:cs typeface="Arial" charset="0"/>
              </a:rPr>
              <a:t>1 Projektleitung</a:t>
            </a:r>
            <a:r>
              <a:rPr lang="de-DE" dirty="0" smtClean="0">
                <a:solidFill>
                  <a:srgbClr val="003057"/>
                </a:solidFill>
                <a:cs typeface="Arial" charset="0"/>
              </a:rPr>
              <a:t/>
            </a:r>
            <a:br>
              <a:rPr lang="de-DE" dirty="0" smtClean="0">
                <a:solidFill>
                  <a:srgbClr val="003057"/>
                </a:solidFill>
                <a:cs typeface="Arial" charset="0"/>
              </a:rPr>
            </a:br>
            <a:r>
              <a:rPr lang="de-DE" dirty="0" smtClean="0">
                <a:solidFill>
                  <a:srgbClr val="003057"/>
                </a:solidFill>
                <a:cs typeface="Arial" charset="0"/>
              </a:rPr>
              <a:t>Dr</a:t>
            </a:r>
            <a:r>
              <a:rPr lang="de-DE" dirty="0">
                <a:solidFill>
                  <a:srgbClr val="003057"/>
                </a:solidFill>
                <a:cs typeface="Arial" charset="0"/>
              </a:rPr>
              <a:t>. Carsten </a:t>
            </a:r>
            <a:r>
              <a:rPr lang="de-DE" dirty="0" smtClean="0">
                <a:solidFill>
                  <a:srgbClr val="003057"/>
                </a:solidFill>
                <a:cs typeface="Arial" charset="0"/>
              </a:rPr>
              <a:t>Bender (Bereichsleitung DoBuS)</a:t>
            </a:r>
          </a:p>
          <a:p>
            <a:pPr marL="228600" lvl="1">
              <a:lnSpc>
                <a:spcPct val="120000"/>
              </a:lnSpc>
              <a:spcBef>
                <a:spcPts val="0"/>
              </a:spcBef>
            </a:pPr>
            <a:r>
              <a:rPr lang="de-DE" b="1" dirty="0">
                <a:solidFill>
                  <a:srgbClr val="003057"/>
                </a:solidFill>
                <a:cs typeface="Arial" charset="0"/>
              </a:rPr>
              <a:t>5 wissenschaftliche Mitarbeiter*innen </a:t>
            </a:r>
            <a:r>
              <a:rPr lang="de-DE" dirty="0">
                <a:solidFill>
                  <a:srgbClr val="003057"/>
                </a:solidFill>
                <a:cs typeface="Arial" charset="0"/>
              </a:rPr>
              <a:t/>
            </a:r>
            <a:br>
              <a:rPr lang="de-DE" dirty="0">
                <a:solidFill>
                  <a:srgbClr val="003057"/>
                </a:solidFill>
                <a:cs typeface="Arial" charset="0"/>
              </a:rPr>
            </a:br>
            <a:r>
              <a:rPr lang="de-DE" dirty="0">
                <a:solidFill>
                  <a:srgbClr val="003057"/>
                </a:solidFill>
                <a:cs typeface="Arial" charset="0"/>
              </a:rPr>
              <a:t>mit und ohne eigene Behinderungserfahrung</a:t>
            </a:r>
          </a:p>
          <a:p>
            <a:pPr marL="228600" lvl="1">
              <a:lnSpc>
                <a:spcPct val="120000"/>
              </a:lnSpc>
              <a:spcBef>
                <a:spcPts val="0"/>
              </a:spcBef>
            </a:pPr>
            <a:r>
              <a:rPr lang="de-DE" b="1" dirty="0">
                <a:solidFill>
                  <a:srgbClr val="003057"/>
                </a:solidFill>
                <a:cs typeface="Arial" charset="0"/>
              </a:rPr>
              <a:t>6 studentische Mitarbeiter*innen</a:t>
            </a:r>
            <a:r>
              <a:rPr lang="de-DE" dirty="0">
                <a:solidFill>
                  <a:srgbClr val="003057"/>
                </a:solidFill>
                <a:cs typeface="Arial" charset="0"/>
              </a:rPr>
              <a:t/>
            </a:r>
            <a:br>
              <a:rPr lang="de-DE" dirty="0">
                <a:solidFill>
                  <a:srgbClr val="003057"/>
                </a:solidFill>
                <a:cs typeface="Arial" charset="0"/>
              </a:rPr>
            </a:br>
            <a:r>
              <a:rPr lang="de-DE" dirty="0">
                <a:solidFill>
                  <a:srgbClr val="003057"/>
                </a:solidFill>
                <a:cs typeface="Arial" charset="0"/>
              </a:rPr>
              <a:t>mit ganz unterschiedlichen </a:t>
            </a:r>
            <a:r>
              <a:rPr lang="de-DE" dirty="0" smtClean="0">
                <a:solidFill>
                  <a:srgbClr val="003057"/>
                </a:solidFill>
                <a:cs typeface="Arial" charset="0"/>
              </a:rPr>
              <a:t>Behinderungserfahrungen</a:t>
            </a:r>
            <a:endParaRPr lang="de-DE" dirty="0">
              <a:solidFill>
                <a:srgbClr val="003057"/>
              </a:solidFill>
              <a:cs typeface="Arial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 smtClean="0">
              <a:cs typeface="Arial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de-DE" altLang="de-DE" sz="2400" dirty="0">
              <a:cs typeface="Arial" charset="0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de-DE" dirty="0" smtClean="0"/>
              <a:t>27.04.2023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746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000" dirty="0" smtClean="0"/>
              <a:t>Barrierefreiheit braucht Strukturen</a:t>
            </a:r>
            <a:endParaRPr lang="de-DE" sz="5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2360" y="4599973"/>
            <a:ext cx="10515600" cy="1500187"/>
          </a:xfrm>
        </p:spPr>
        <p:txBody>
          <a:bodyPr anchor="t"/>
          <a:lstStyle/>
          <a:p>
            <a:r>
              <a:rPr lang="de-DE" dirty="0"/>
              <a:t>Wie kann in </a:t>
            </a:r>
            <a:r>
              <a:rPr lang="de-DE" dirty="0" smtClean="0"/>
              <a:t>innovativen </a:t>
            </a:r>
            <a:r>
              <a:rPr lang="de-DE" dirty="0"/>
              <a:t>Projekten </a:t>
            </a:r>
            <a:r>
              <a:rPr lang="de-DE" dirty="0" smtClean="0"/>
              <a:t>digitale Barrierefreiheit </a:t>
            </a:r>
            <a:br>
              <a:rPr lang="de-DE" dirty="0" smtClean="0"/>
            </a:br>
            <a:r>
              <a:rPr lang="de-DE" dirty="0" smtClean="0"/>
              <a:t>von </a:t>
            </a:r>
            <a:r>
              <a:rPr lang="de-DE" dirty="0"/>
              <a:t>Beginn an mitgedacht werden? </a:t>
            </a:r>
          </a:p>
        </p:txBody>
      </p:sp>
    </p:spTree>
    <p:extLst>
      <p:ext uri="{BB962C8B-B14F-4D97-AF65-F5344CB8AC3E}">
        <p14:creationId xmlns:p14="http://schemas.microsoft.com/office/powerpoint/2010/main" val="117430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Ausschreibung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b="1" dirty="0" smtClean="0">
                <a:solidFill>
                  <a:srgbClr val="AC145A"/>
                </a:solidFill>
                <a:cs typeface="Arial"/>
              </a:rPr>
              <a:t>Digitale Barrierefreiheit als Pflichtkriterium im Ausschreibungsverfahren</a:t>
            </a:r>
            <a:br>
              <a:rPr lang="de-DE" sz="2400" b="1" dirty="0" smtClean="0">
                <a:solidFill>
                  <a:srgbClr val="AC145A"/>
                </a:solidFill>
                <a:cs typeface="Arial"/>
              </a:rPr>
            </a:br>
            <a:r>
              <a:rPr lang="de-DE" sz="2400" b="1" dirty="0" smtClean="0">
                <a:solidFill>
                  <a:srgbClr val="AC145A"/>
                </a:solidFill>
                <a:cs typeface="Arial"/>
              </a:rPr>
              <a:t>der OER-Förderlinie berücksichtigen: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de-DE" sz="2400" b="1" dirty="0">
              <a:solidFill>
                <a:srgbClr val="AC145A"/>
              </a:solidFill>
              <a:cs typeface="Arial"/>
            </a:endParaRPr>
          </a:p>
          <a:p>
            <a:pPr marL="0" indent="0">
              <a:buNone/>
            </a:pPr>
            <a:r>
              <a:rPr lang="de-DE" sz="3200" dirty="0" smtClean="0">
                <a:cs typeface="Arial"/>
              </a:rPr>
              <a:t>„Das </a:t>
            </a:r>
            <a:r>
              <a:rPr lang="de-DE" sz="3200" dirty="0">
                <a:cs typeface="Arial"/>
              </a:rPr>
              <a:t>im Rahmen der Förderung erstellte Material ist, </a:t>
            </a:r>
            <a:r>
              <a:rPr lang="de-DE" sz="3200" dirty="0" smtClean="0">
                <a:cs typeface="Arial"/>
              </a:rPr>
              <a:t/>
            </a:r>
            <a:br>
              <a:rPr lang="de-DE" sz="3200" dirty="0" smtClean="0">
                <a:cs typeface="Arial"/>
              </a:rPr>
            </a:br>
            <a:r>
              <a:rPr lang="de-DE" sz="3200" dirty="0" smtClean="0">
                <a:cs typeface="Arial"/>
              </a:rPr>
              <a:t>soweit möglich, barrierefrei </a:t>
            </a:r>
            <a:r>
              <a:rPr lang="de-DE" sz="3200" dirty="0">
                <a:cs typeface="Arial"/>
              </a:rPr>
              <a:t>zu gestalten </a:t>
            </a:r>
            <a:r>
              <a:rPr lang="de-DE" sz="3200" dirty="0" smtClean="0">
                <a:cs typeface="Arial"/>
              </a:rPr>
              <a:t>[…].“</a:t>
            </a:r>
          </a:p>
          <a:p>
            <a:pPr marL="0" indent="0">
              <a:buNone/>
            </a:pPr>
            <a:r>
              <a:rPr lang="de-DE" sz="1800" dirty="0" smtClean="0">
                <a:cs typeface="Arial"/>
                <a:hlinkClick r:id="rId3"/>
              </a:rPr>
              <a:t>Ministerium für Kultur und Wissenschaft des Landes Nordrhein-Westfalen (2022)</a:t>
            </a:r>
            <a:endParaRPr lang="de-DE" sz="1800" dirty="0" smtClean="0">
              <a:cs typeface="Arial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de-DE" dirty="0" smtClean="0"/>
              <a:t>27.04.2023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142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Antragsberatung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b="1" dirty="0" smtClean="0">
                <a:solidFill>
                  <a:srgbClr val="AC145A"/>
                </a:solidFill>
                <a:cs typeface="Arial"/>
              </a:rPr>
              <a:t>Unsere Unterstützungsformate:</a:t>
            </a:r>
            <a:endParaRPr lang="de-DE" sz="2400" b="1" dirty="0">
              <a:solidFill>
                <a:srgbClr val="AC145A"/>
              </a:solidFill>
              <a:cs typeface="Arial"/>
            </a:endParaRPr>
          </a:p>
          <a:p>
            <a:r>
              <a:rPr lang="de-DE" sz="2400" b="1" dirty="0" smtClean="0">
                <a:cs typeface="Arial"/>
              </a:rPr>
              <a:t>Beteiligung bei Informationsveranstaltungen zur Antragsstellung</a:t>
            </a:r>
          </a:p>
          <a:p>
            <a:r>
              <a:rPr lang="de-DE" sz="2400" b="1" dirty="0" smtClean="0">
                <a:cs typeface="Arial"/>
              </a:rPr>
              <a:t>Handreichung</a:t>
            </a:r>
            <a:r>
              <a:rPr lang="de-DE" sz="2400" dirty="0" smtClean="0">
                <a:cs typeface="Arial"/>
              </a:rPr>
              <a:t> </a:t>
            </a:r>
            <a:br>
              <a:rPr lang="de-DE" sz="2400" dirty="0" smtClean="0">
                <a:cs typeface="Arial"/>
              </a:rPr>
            </a:br>
            <a:r>
              <a:rPr lang="de-DE" sz="2400" dirty="0" smtClean="0">
                <a:cs typeface="Arial"/>
              </a:rPr>
              <a:t>zur </a:t>
            </a:r>
            <a:r>
              <a:rPr lang="de-DE" sz="2400" dirty="0">
                <a:cs typeface="Arial"/>
              </a:rPr>
              <a:t>Berücksichtigung digitaler Barrierefreiheit in der </a:t>
            </a:r>
            <a:r>
              <a:rPr lang="de-DE" sz="2400" dirty="0" smtClean="0">
                <a:cs typeface="Arial"/>
              </a:rPr>
              <a:t>Antragsplanung,</a:t>
            </a:r>
            <a:br>
              <a:rPr lang="de-DE" sz="2400" dirty="0" smtClean="0">
                <a:cs typeface="Arial"/>
              </a:rPr>
            </a:br>
            <a:r>
              <a:rPr lang="de-DE" sz="2400" dirty="0">
                <a:cs typeface="Arial"/>
              </a:rPr>
              <a:t>f</a:t>
            </a:r>
            <a:r>
              <a:rPr lang="de-DE" sz="2400" dirty="0" smtClean="0">
                <a:cs typeface="Arial"/>
              </a:rPr>
              <a:t>rei zugänglich mit diesem </a:t>
            </a:r>
            <a:r>
              <a:rPr lang="de-DE" sz="2400" dirty="0" smtClean="0">
                <a:cs typeface="Arial"/>
                <a:hlinkClick r:id="rId3"/>
              </a:rPr>
              <a:t>Links</a:t>
            </a:r>
            <a:endParaRPr lang="de-DE" sz="2400" dirty="0" smtClean="0">
              <a:cs typeface="Arial"/>
            </a:endParaRPr>
          </a:p>
          <a:p>
            <a:r>
              <a:rPr lang="de-DE" sz="2400" b="1" dirty="0">
                <a:cs typeface="Arial"/>
              </a:rPr>
              <a:t>i</a:t>
            </a:r>
            <a:r>
              <a:rPr lang="de-DE" sz="2400" b="1" dirty="0" smtClean="0">
                <a:cs typeface="Arial"/>
              </a:rPr>
              <a:t>ndividuelle </a:t>
            </a:r>
            <a:r>
              <a:rPr lang="de-DE" sz="2400" b="1" dirty="0">
                <a:cs typeface="Arial"/>
              </a:rPr>
              <a:t>Beratung der Antragsstellenden</a:t>
            </a:r>
            <a:br>
              <a:rPr lang="de-DE" sz="2400" b="1" dirty="0">
                <a:cs typeface="Arial"/>
              </a:rPr>
            </a:br>
            <a:endParaRPr lang="de-DE" altLang="de-DE" sz="2400" dirty="0">
              <a:cs typeface="Arial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de-DE" dirty="0" smtClean="0"/>
              <a:t>27.04.2023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360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Antragsstellung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b="1" dirty="0" smtClean="0">
                <a:solidFill>
                  <a:srgbClr val="AC145A"/>
                </a:solidFill>
                <a:cs typeface="Arial"/>
              </a:rPr>
              <a:t>Digitale Barrierefreiheit von Beginn an in die Planung einschließen:</a:t>
            </a:r>
            <a:endParaRPr lang="de-DE" sz="2400" b="1" dirty="0">
              <a:solidFill>
                <a:srgbClr val="AC145A"/>
              </a:solidFill>
              <a:cs typeface="Arial"/>
            </a:endParaRPr>
          </a:p>
          <a:p>
            <a:r>
              <a:rPr lang="de-DE" sz="2400" dirty="0" smtClean="0">
                <a:cs typeface="Arial"/>
              </a:rPr>
              <a:t>Was </a:t>
            </a:r>
            <a:r>
              <a:rPr lang="de-DE" sz="2400" dirty="0">
                <a:cs typeface="Arial"/>
              </a:rPr>
              <a:t>bedeutet </a:t>
            </a:r>
            <a:r>
              <a:rPr lang="de-DE" sz="2400" dirty="0" smtClean="0">
                <a:cs typeface="Arial"/>
              </a:rPr>
              <a:t>digitale </a:t>
            </a:r>
            <a:r>
              <a:rPr lang="de-DE" sz="2400" dirty="0">
                <a:cs typeface="Arial"/>
              </a:rPr>
              <a:t>Barrierefreiheit bei Ihrem Material und </a:t>
            </a:r>
            <a:r>
              <a:rPr lang="de-DE" sz="2400" dirty="0" smtClean="0">
                <a:cs typeface="Arial"/>
              </a:rPr>
              <a:t/>
            </a:r>
            <a:br>
              <a:rPr lang="de-DE" sz="2400" dirty="0" smtClean="0">
                <a:cs typeface="Arial"/>
              </a:rPr>
            </a:br>
            <a:r>
              <a:rPr lang="de-DE" sz="2400" dirty="0" smtClean="0">
                <a:cs typeface="Arial"/>
              </a:rPr>
              <a:t>wo ergeben sich didaktische </a:t>
            </a:r>
            <a:r>
              <a:rPr lang="de-DE" sz="2400" dirty="0">
                <a:cs typeface="Arial"/>
              </a:rPr>
              <a:t>Herausforderungen? </a:t>
            </a:r>
            <a:r>
              <a:rPr lang="de-DE" sz="2400" dirty="0" smtClean="0">
                <a:cs typeface="Arial"/>
              </a:rPr>
              <a:t> </a:t>
            </a:r>
            <a:endParaRPr lang="de-DE" sz="2400" dirty="0">
              <a:cs typeface="Arial"/>
            </a:endParaRPr>
          </a:p>
          <a:p>
            <a:r>
              <a:rPr lang="de-DE" sz="2400" dirty="0">
                <a:cs typeface="Arial"/>
              </a:rPr>
              <a:t>In welchen Arbeitspaketen ist die Berücksichtigung und Umsetzung </a:t>
            </a:r>
            <a:r>
              <a:rPr lang="de-DE" sz="2400" dirty="0" smtClean="0">
                <a:cs typeface="Arial"/>
              </a:rPr>
              <a:t/>
            </a:r>
            <a:br>
              <a:rPr lang="de-DE" sz="2400" dirty="0" smtClean="0">
                <a:cs typeface="Arial"/>
              </a:rPr>
            </a:br>
            <a:r>
              <a:rPr lang="de-DE" sz="2400" dirty="0" smtClean="0">
                <a:cs typeface="Arial"/>
              </a:rPr>
              <a:t>der digitalen Barrierefreiheit </a:t>
            </a:r>
            <a:r>
              <a:rPr lang="de-DE" sz="2400" dirty="0">
                <a:cs typeface="Arial"/>
              </a:rPr>
              <a:t>angesiedelt? </a:t>
            </a:r>
          </a:p>
          <a:p>
            <a:r>
              <a:rPr lang="de-DE" sz="2400" dirty="0" smtClean="0">
                <a:cs typeface="Arial"/>
              </a:rPr>
              <a:t>Wie </a:t>
            </a:r>
            <a:r>
              <a:rPr lang="de-DE" sz="2400" dirty="0">
                <a:cs typeface="Arial"/>
              </a:rPr>
              <a:t>wird die Überprüfung der Barrierefreiheit, die Nutzbarkeit und Zugänglichkeit für alle Teilnehmenden als Bestandteil der Qualitätssicherung berücksichtigt</a:t>
            </a:r>
            <a:r>
              <a:rPr lang="de-DE" sz="2400" dirty="0" smtClean="0">
                <a:cs typeface="Arial"/>
              </a:rPr>
              <a:t>? </a:t>
            </a:r>
            <a:endParaRPr lang="de-DE" sz="2400" dirty="0">
              <a:cs typeface="Arial"/>
            </a:endParaRPr>
          </a:p>
          <a:p>
            <a:r>
              <a:rPr lang="de-DE" sz="2400" dirty="0">
                <a:cs typeface="Arial"/>
              </a:rPr>
              <a:t>An welchen Stellen wird je nach Komplexität die Umsetzung der Barrierefreiheit </a:t>
            </a:r>
            <a:r>
              <a:rPr lang="de-DE" sz="2400" dirty="0" smtClean="0">
                <a:cs typeface="Arial"/>
              </a:rPr>
              <a:t/>
            </a:r>
            <a:br>
              <a:rPr lang="de-DE" sz="2400" dirty="0" smtClean="0">
                <a:cs typeface="Arial"/>
              </a:rPr>
            </a:br>
            <a:r>
              <a:rPr lang="de-DE" sz="2400" dirty="0" smtClean="0">
                <a:cs typeface="Arial"/>
              </a:rPr>
              <a:t>im </a:t>
            </a:r>
            <a:r>
              <a:rPr lang="de-DE" sz="2400" dirty="0">
                <a:cs typeface="Arial"/>
              </a:rPr>
              <a:t>Finanzierungsplan berücksichtigt? </a:t>
            </a:r>
          </a:p>
          <a:p>
            <a:endParaRPr lang="de-DE" altLang="de-DE" sz="2400" dirty="0">
              <a:cs typeface="Arial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de-DE" dirty="0" smtClean="0"/>
              <a:t>27.04.2023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5C0-7702-4EFE-AA9A-D259F46FFF45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068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671</Words>
  <Application>Microsoft Office PowerPoint</Application>
  <PresentationFormat>Breitbild</PresentationFormat>
  <Paragraphs>107</Paragraphs>
  <Slides>16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</vt:lpstr>
      <vt:lpstr>Barrierefreiheit.nrw –  von der gesetzlichen Verpflichtung zur gelebten Teilhabe</vt:lpstr>
      <vt:lpstr>Kurzvorstellung</vt:lpstr>
      <vt:lpstr>Steckbrief (1 von 3)</vt:lpstr>
      <vt:lpstr>Steckbrief (2 von 3)</vt:lpstr>
      <vt:lpstr>Steckbrief (3 von 3)</vt:lpstr>
      <vt:lpstr>Barrierefreiheit braucht Strukturen</vt:lpstr>
      <vt:lpstr>Ausschreibung</vt:lpstr>
      <vt:lpstr>Antragsberatung</vt:lpstr>
      <vt:lpstr>Antragsstellung</vt:lpstr>
      <vt:lpstr>Durchführung</vt:lpstr>
      <vt:lpstr>Durchführungsberatung</vt:lpstr>
      <vt:lpstr>Controlling</vt:lpstr>
      <vt:lpstr>Austausch</vt:lpstr>
      <vt:lpstr>Impulsfragen</vt:lpstr>
      <vt:lpstr>Vielen Dank für Ihre Aufmerksamkeit! </vt:lpstr>
      <vt:lpstr>Lizenzangaben</vt:lpstr>
    </vt:vector>
  </TitlesOfParts>
  <Company>Fakultät 12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Sabrina Januzik</dc:creator>
  <cp:lastModifiedBy>Anne Haage</cp:lastModifiedBy>
  <cp:revision>144</cp:revision>
  <dcterms:created xsi:type="dcterms:W3CDTF">2022-08-15T10:39:36Z</dcterms:created>
  <dcterms:modified xsi:type="dcterms:W3CDTF">2023-07-05T07:13:11Z</dcterms:modified>
</cp:coreProperties>
</file>