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89" r:id="rId5"/>
    <p:sldId id="275" r:id="rId6"/>
    <p:sldId id="280" r:id="rId7"/>
    <p:sldId id="281" r:id="rId8"/>
    <p:sldId id="282" r:id="rId9"/>
    <p:sldId id="283" r:id="rId10"/>
    <p:sldId id="266" r:id="rId11"/>
    <p:sldId id="268" r:id="rId12"/>
    <p:sldId id="265" r:id="rId13"/>
    <p:sldId id="272" r:id="rId14"/>
    <p:sldId id="290" r:id="rId15"/>
    <p:sldId id="285" r:id="rId16"/>
    <p:sldId id="286" r:id="rId17"/>
    <p:sldId id="259" r:id="rId18"/>
    <p:sldId id="25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38" autoAdjust="0"/>
    <p:restoredTop sz="72236" autoAdjust="0"/>
  </p:normalViewPr>
  <p:slideViewPr>
    <p:cSldViewPr snapToGrid="0">
      <p:cViewPr varScale="1">
        <p:scale>
          <a:sx n="46" d="100"/>
          <a:sy n="46" d="100"/>
        </p:scale>
        <p:origin x="170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4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9D141-14F0-416B-9736-B7A01439905B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0D223-C9D2-4304-86D0-3BEA118CC3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61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0D223-C9D2-4304-86D0-3BEA118CC35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351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D223-C9D2-4304-86D0-3BEA118CC35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186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D223-C9D2-4304-86D0-3BEA118CC35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290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D223-C9D2-4304-86D0-3BEA118CC35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826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D223-C9D2-4304-86D0-3BEA118CC35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399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D223-C9D2-4304-86D0-3BEA118CC35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164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D223-C9D2-4304-86D0-3BEA118CC35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347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0D223-C9D2-4304-86D0-3BEA118CC35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594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Bitte auf die Präsentation anpassen und Unzutreffendes entfernen.</a:t>
            </a:r>
          </a:p>
          <a:p>
            <a:r>
              <a:rPr lang="de-DE" dirty="0"/>
              <a:t>Logos bitte nicht verändern/verschieben o.ä.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0D223-C9D2-4304-86D0-3BEA118CC35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58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D223-C9D2-4304-86D0-3BEA118CC35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73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D223-C9D2-4304-86D0-3BEA118CC35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20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D223-C9D2-4304-86D0-3BEA118CC35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04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6A55-AB75-4A52-BDC6-248AF1A3835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127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6A55-AB75-4A52-BDC6-248AF1A3835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71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6A55-AB75-4A52-BDC6-248AF1A3835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471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6A55-AB75-4A52-BDC6-248AF1A3835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38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D223-C9D2-4304-86D0-3BEA118CC35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59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9841-F110-487F-8486-E8CC6E1CD389}" type="datetime1">
              <a:rPr lang="de-DE" smtClean="0"/>
              <a:t>06.07.2023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OER-Fachtag "Sprachwissenschaften"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20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C572-2CF2-40F1-A107-3B6B090435B6}" type="datetime1">
              <a:rPr lang="de-DE" smtClean="0"/>
              <a:t>06.07.2023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OER-Fachtag "Sprachwissenschaften"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84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E5F6-F7F3-43C8-AA3A-8D5D28FA3BBD}" type="datetime1">
              <a:rPr lang="de-DE" smtClean="0"/>
              <a:t>06.07.2023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OER-Fachtag "Sprachwissenschaften"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E33-3C77-4513-983F-8DEE7480ED25}" type="datetime1">
              <a:rPr lang="de-DE" smtClean="0"/>
              <a:t>06.07.2023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OER-Fachtag "Sprachwissenschaften"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86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251B-C3D7-432D-8145-4F98FE3FB597}" type="datetime1">
              <a:rPr lang="de-DE" smtClean="0"/>
              <a:t>06.07.2023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OER-Fachtag "Sprachwissenschaften"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53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1474-7935-492A-9DD5-CFA0E1206777}" type="datetime1">
              <a:rPr lang="de-DE" smtClean="0"/>
              <a:t>06.07.2023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OER-Fachtag "Sprachwissenschaften"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5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E5959-1CB7-4710-9DC4-7DAD717CA901}" type="datetime1">
              <a:rPr lang="de-DE" smtClean="0"/>
              <a:t>06.07.2023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OER-Fachtag "Sprachwissenschaften"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67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1868-C357-4647-B103-96D9EE865673}" type="datetime1">
              <a:rPr lang="de-DE" smtClean="0"/>
              <a:t>06.07.2023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OER-Fachtag "Sprachwissenschaften"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26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5851-D1B3-40D5-AEC1-F78AF4914E1F}" type="datetime1">
              <a:rPr lang="de-DE" smtClean="0"/>
              <a:t>06.07.2023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OER-Fachtag "Sprachwissenschaften"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84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BF05-8CE0-4C6C-876C-34FFD049C23B}" type="datetime1">
              <a:rPr lang="de-DE" smtClean="0"/>
              <a:t>06.07.2023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OER-Fachtag "Sprachwissenschaften"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95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2E24-F724-4650-BD5B-49D96A0D4D3A}" type="datetime1">
              <a:rPr lang="de-DE" smtClean="0"/>
              <a:t>06.07.2023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OER-Fachtag "Sprachwissenschaften"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65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B7E2E-9129-4737-AA5A-96F866F95C05}" type="datetime1">
              <a:rPr lang="de-DE" smtClean="0"/>
              <a:t>06.07.2023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OER-Fachtag "Sprachwissenschaften"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5A4C-6680-4872-999B-E968E77C899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9926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arrierefreiheit.dh.nrw/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community.orca.nrw" TargetMode="External"/><Relationship Id="rId4" Type="http://schemas.openxmlformats.org/officeDocument/2006/relationships/hyperlink" Target="mailto:barrierefrei-dh-nrw.dobus@tu-dortmund.d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581360"/>
            <a:ext cx="8719751" cy="197057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Barrierefreie Lehrmaterialien mit H5P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34981"/>
          </a:xfrm>
        </p:spPr>
        <p:txBody>
          <a:bodyPr>
            <a:normAutofit/>
          </a:bodyPr>
          <a:lstStyle/>
          <a:p>
            <a:pPr algn="l"/>
            <a:r>
              <a:rPr lang="de-DE" dirty="0" smtClean="0"/>
              <a:t>Dr. Anne Haage</a:t>
            </a:r>
            <a:endParaRPr lang="de-DE" dirty="0"/>
          </a:p>
          <a:p>
            <a:pPr algn="l"/>
            <a:r>
              <a:rPr lang="de-DE" dirty="0" smtClean="0"/>
              <a:t>Kompetenzzentrum digitale </a:t>
            </a:r>
            <a:r>
              <a:rPr lang="de-DE" dirty="0" err="1" smtClean="0"/>
              <a:t>Barrierefreiheit.nrw</a:t>
            </a:r>
            <a:endParaRPr lang="de-DE" dirty="0"/>
          </a:p>
          <a:p>
            <a:pPr algn="l"/>
            <a:r>
              <a:rPr lang="de-DE" dirty="0"/>
              <a:t>Lizenz dieser Folien: </a:t>
            </a:r>
            <a:r>
              <a:rPr lang="de-DE" dirty="0">
                <a:hlinkClick r:id="rId3"/>
              </a:rPr>
              <a:t>CC BY 4.0</a:t>
            </a:r>
            <a:r>
              <a:rPr lang="de-DE" dirty="0" smtClean="0"/>
              <a:t>. 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" name="Grafik 9" descr="Logo Hashtag, daneben Schriftzug &quot;Barrierefreiheit.nrw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68" y="5333051"/>
            <a:ext cx="4064646" cy="399749"/>
          </a:xfrm>
          <a:prstGeom prst="rect">
            <a:avLst/>
          </a:prstGeom>
        </p:spPr>
      </p:pic>
      <p:pic>
        <p:nvPicPr>
          <p:cNvPr id="13" name="Grafik 12" descr="Logo &quot;OER-Fachtag Sprachwissenschaften&quot; gelber Kreis, auf denen drei Sprechblasen stehen: &quot;O&quot;, &quot;E&quot;, &quot;R&quot;">
            <a:extLst>
              <a:ext uri="{FF2B5EF4-FFF2-40B4-BE49-F238E27FC236}">
                <a16:creationId xmlns:a16="http://schemas.microsoft.com/office/drawing/2014/main" id="{9330CA6B-8371-4730-83F5-92627C21B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095" y="205701"/>
            <a:ext cx="3969495" cy="1241614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A57267-F816-42F9-8F6C-AEADF7D9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OER-Fachtag "Sprachwissenschaften"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545F46-62DD-482E-B557-CC05EFB0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1</a:t>
            </a:fld>
            <a:endParaRPr lang="de-DE"/>
          </a:p>
        </p:txBody>
      </p:sp>
      <p:pic>
        <p:nvPicPr>
          <p:cNvPr id="12" name="Grafik 11" descr="Logo CC BY">
            <a:extLst>
              <a:ext uri="{FF2B5EF4-FFF2-40B4-BE49-F238E27FC236}">
                <a16:creationId xmlns:a16="http://schemas.microsoft.com/office/drawing/2014/main" id="{E3D74B03-0B52-41BE-9041-106290FED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18" y="5388576"/>
            <a:ext cx="1265052" cy="44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200" dirty="0" smtClean="0"/>
              <a:t>Anpassungen nötig: Interaktives Video</a:t>
            </a:r>
            <a:endParaRPr lang="de-DE" sz="4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Erreichbarkeit aller Elemente per Tastatur und Screenreader</a:t>
            </a:r>
          </a:p>
          <a:p>
            <a:pPr lvl="1"/>
            <a:r>
              <a:rPr lang="de-DE" sz="2000" dirty="0" smtClean="0"/>
              <a:t>Springen zu interaktiven Elementen per Tastatur nur über Lesezeichen</a:t>
            </a:r>
          </a:p>
          <a:p>
            <a:r>
              <a:rPr lang="de-DE" sz="2400" dirty="0"/>
              <a:t>Fokusprobleme im Zusammenspiel mit interaktiven Elementen: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/>
              <a:t>Wenn bei interaktiven Elementen automatisch gestoppt wird, funktioniert das Zusammenspiel mit Player </a:t>
            </a:r>
            <a:r>
              <a:rPr lang="de-DE" sz="2000" dirty="0" smtClean="0"/>
              <a:t>gut.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 smtClean="0"/>
              <a:t>Wenn </a:t>
            </a:r>
            <a:r>
              <a:rPr lang="de-DE" sz="2000" dirty="0"/>
              <a:t>nicht automatisch gestoppt wird, ist sehr schwer ins Element und wieder zum Player zu kommen</a:t>
            </a:r>
            <a:r>
              <a:rPr lang="de-DE" sz="2000" dirty="0" smtClean="0"/>
              <a:t>.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000" dirty="0"/>
              <a:t>Art des interaktiven Elements wird nicht </a:t>
            </a:r>
            <a:r>
              <a:rPr lang="de-DE" sz="2000" dirty="0" smtClean="0"/>
              <a:t>angesagt.</a:t>
            </a:r>
            <a:endParaRPr lang="de-DE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OER-Fachtag "Sprachwissenschaften"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1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Sehr problematische Elemente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56286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Drag </a:t>
            </a:r>
            <a:r>
              <a:rPr lang="de-DE" b="1" dirty="0" err="1"/>
              <a:t>the</a:t>
            </a:r>
            <a:r>
              <a:rPr lang="de-DE" b="1" dirty="0"/>
              <a:t> Word</a:t>
            </a:r>
          </a:p>
          <a:p>
            <a:pPr marL="0" indent="0">
              <a:buNone/>
            </a:pPr>
            <a:r>
              <a:rPr lang="de-DE" sz="2400" dirty="0"/>
              <a:t>Mit Screenreader </a:t>
            </a:r>
            <a:r>
              <a:rPr lang="de-DE" sz="2400" dirty="0" smtClean="0"/>
              <a:t>nur schwer bedienbar – hohe Konzentrationsleistung</a:t>
            </a: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56286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Find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HotSpot</a:t>
            </a:r>
            <a:r>
              <a:rPr lang="de-DE" b="1" dirty="0" smtClean="0"/>
              <a:t>(s)</a:t>
            </a:r>
          </a:p>
          <a:p>
            <a:pPr marL="0" indent="0">
              <a:buNone/>
            </a:pPr>
            <a:r>
              <a:rPr lang="de-DE" sz="2400" dirty="0" smtClean="0"/>
              <a:t>Ohne Maus nicht bedienbar</a:t>
            </a:r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OER-Fachtag "Sprachwissenschaften"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11</a:t>
            </a:fld>
            <a:endParaRPr lang="de-DE"/>
          </a:p>
        </p:txBody>
      </p:sp>
      <p:pic>
        <p:nvPicPr>
          <p:cNvPr id="7" name="Grafik 6" descr="Screenshot &quot;Find the HotSpot&quot;. Oben Text &quot;Markiere alle Getränke auf dem Bild&quot;, darunter ein Bild eines Tisches mit zwei Capucchinotassen und einem Teller mit einem Croissant und einem Teller mit einem Gebäckstück (Kardamonbullar)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846" y="2574398"/>
            <a:ext cx="3472307" cy="3663491"/>
          </a:xfrm>
          <a:prstGeom prst="rect">
            <a:avLst/>
          </a:prstGeom>
        </p:spPr>
      </p:pic>
      <p:pic>
        <p:nvPicPr>
          <p:cNvPr id="8" name="Grafik 7" descr="Screenshot des H5P Elements Drag the Word; Lückentext, Oben Text &quot;Ziehe die Wörter in die richtigen Felder!&quot;, Thema Geogrpahische Lage von Städten, Ländern, Flüssen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48016"/>
            <a:ext cx="4636031" cy="24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Kontextabhängig: </a:t>
            </a:r>
            <a:r>
              <a:rPr lang="de-DE" dirty="0" err="1" smtClean="0"/>
              <a:t>HotSpot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68627" cy="4351338"/>
          </a:xfrm>
        </p:spPr>
        <p:txBody>
          <a:bodyPr/>
          <a:lstStyle/>
          <a:p>
            <a:r>
              <a:rPr lang="de-DE" dirty="0" smtClean="0"/>
              <a:t>Bedeutung des Hintergrundbilds?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Nur 1 Alt-Text für </a:t>
            </a:r>
            <a:r>
              <a:rPr lang="de-DE" dirty="0" smtClean="0"/>
              <a:t>Bild</a:t>
            </a:r>
          </a:p>
          <a:p>
            <a:r>
              <a:rPr lang="de-DE" dirty="0" smtClean="0"/>
              <a:t>Reihenfolge der </a:t>
            </a:r>
            <a:r>
              <a:rPr lang="de-DE" dirty="0" err="1" smtClean="0"/>
              <a:t>HotSpots</a:t>
            </a:r>
            <a:r>
              <a:rPr lang="de-DE" dirty="0" smtClean="0"/>
              <a:t> wichtig?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 smtClean="0"/>
              <a:t>Reihenfolge wie </a:t>
            </a:r>
            <a:r>
              <a:rPr lang="de-DE" dirty="0" err="1" smtClean="0"/>
              <a:t>HotSpots</a:t>
            </a:r>
            <a:r>
              <a:rPr lang="de-DE" dirty="0" smtClean="0"/>
              <a:t> mit Tastatur angesprungen werden, </a:t>
            </a:r>
            <a:br>
              <a:rPr lang="de-DE" dirty="0" smtClean="0"/>
            </a:br>
            <a:r>
              <a:rPr lang="de-DE" dirty="0" smtClean="0"/>
              <a:t>kann nicht beeinflusst werden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OER-Fachtag "Sprachwissenschaften"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12</a:t>
            </a:fld>
            <a:endParaRPr lang="de-DE"/>
          </a:p>
        </p:txBody>
      </p:sp>
      <p:pic>
        <p:nvPicPr>
          <p:cNvPr id="6" name="Grafik 5" descr="H5P-Element HotSpot: Bleistiftzeichnung mit vier verschiedenfarbigen Bereichen. Oben Überschrift &quot;Der Alltag als Lehrer*in&quot;. In jedem Bereich Zeichnungen eines Weckers mit Uhrzeiten sowie verschiedenen Tätigkeiten eine*r Lehrer*in. Jeder Bereich trägt ein HotSpot Element zum Aufklappen und deutet mit Pfeilen auf den nächsten Bereich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827" y="2586700"/>
            <a:ext cx="5201759" cy="3590263"/>
          </a:xfrm>
          <a:prstGeom prst="rect">
            <a:avLst/>
          </a:prstGeom>
        </p:spPr>
      </p:pic>
      <p:pic>
        <p:nvPicPr>
          <p:cNvPr id="9" name="Grafik 8" descr="H5P-HotSpot-Element: Überschrift &quot;Kernaufgaben von Lehrer*innen&quot;. Fünf in verschiedenen Grüntönen gehaltene Kreise, in jedem Kreis ein Wort sowie HotSpot Element zum Aufklappen; &quot;Unterrichten&quot;,&quot;Erziehen&quot;,&quot;Beurteilen und Beraten&quot;, &quot;Innovieren&quot;. Alles ausgegraut. Das HotSpot-Element &quot;Unterrichten&quot; ist aufgeklappt, über dem Bild erscheint Text &quot;Ich kann zunächst im Unterricht hospitieren und später eigenen Unterricht durchführen.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706" y="1440649"/>
            <a:ext cx="3504407" cy="4826007"/>
          </a:xfrm>
          <a:prstGeom prst="rect">
            <a:avLst/>
          </a:prstGeom>
        </p:spPr>
      </p:pic>
      <p:pic>
        <p:nvPicPr>
          <p:cNvPr id="10" name="Grafik 9" descr="H5P-HotSpot-Element: Überschrift &quot;Kernaufgaben von Lehrer*innen&quot;. Fünf in verschiedenen Grüntönen gehaltene Kreise, in jedem Kreis ein Wort sowie HotSpot Element zum Aufklappen; &quot;Unterrichten&quot;,&quot;Erziehen&quot;,&quot;Beurteilen und Beraten&quot;, &quot;Innovieren&quot;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2706" y="1343345"/>
            <a:ext cx="3719951" cy="49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 die Einstellung kommt es 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24933" cy="4351338"/>
          </a:xfrm>
        </p:spPr>
        <p:txBody>
          <a:bodyPr/>
          <a:lstStyle/>
          <a:p>
            <a:r>
              <a:rPr lang="de-DE" dirty="0" smtClean="0"/>
              <a:t>Nutzen Sie die Einstellungsmöglichkeiten bei der Erstellung der H5P-Elemente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OER-Fachtag "Sprachwissenschaften"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13</a:t>
            </a:fld>
            <a:endParaRPr lang="de-DE"/>
          </a:p>
        </p:txBody>
      </p:sp>
      <p:pic>
        <p:nvPicPr>
          <p:cNvPr id="6" name="Grafik 5" descr="Screenshot Einstellungen H5P-Element Interaktives Video. Links Menüleiste mit &quot;Tutorial&quot; und &quot;Beispiel&quot;. Rechts Button &quot;Kopieren und &quot;Einfügen &amp; Ersetzen&quot;. Menü &quot;Interaktives Video&quot; mit Buttons &quot;Text&quot;, &quot;Entfernen&quot;, &quot;Fertig&quot;. Darunter die Einstellungsmöglichkeiten: &quot;Anzeigezeit&quot;, Checkbox &quot;Video Pausieren&quot;, &quot;Anzeigen als Button oder Popup&quot;, &quot;Beschriftung&quot;, &quot;Text&quot;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119" y="1506071"/>
            <a:ext cx="5210211" cy="47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Einstellung Interactive Video (1/…)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21667" cy="4351338"/>
          </a:xfrm>
        </p:spPr>
        <p:txBody>
          <a:bodyPr/>
          <a:lstStyle/>
          <a:p>
            <a:r>
              <a:rPr lang="de-DE" dirty="0" smtClean="0"/>
              <a:t>Untertitel hochladen</a:t>
            </a:r>
          </a:p>
          <a:p>
            <a:pPr lvl="1"/>
            <a:r>
              <a:rPr lang="de-DE" dirty="0" smtClean="0"/>
              <a:t>Format </a:t>
            </a:r>
            <a:r>
              <a:rPr lang="de-DE" dirty="0" err="1" smtClean="0"/>
              <a:t>WebVTT</a:t>
            </a:r>
            <a:endParaRPr lang="de-DE" dirty="0" smtClean="0"/>
          </a:p>
          <a:p>
            <a:pPr lvl="1"/>
            <a:r>
              <a:rPr lang="de-DE" dirty="0" smtClean="0"/>
              <a:t>UT für Hörgeschädigte (mit Infos über handlungstragende Geräusche)</a:t>
            </a:r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OER-Fachtag "Sprachwissenschaften"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14</a:t>
            </a:fld>
            <a:endParaRPr lang="de-DE"/>
          </a:p>
        </p:txBody>
      </p:sp>
      <p:pic>
        <p:nvPicPr>
          <p:cNvPr id="6" name="Grafik 5" descr="Screenshot Einstellungen H5P-Element Interaktives Video. Menü &quot;Video hochladen&quot;: &#10;- Videodateien mit Feld zum Hochladen und Aufklappmenü zur Beschreibung der Videoqualität; darunter Schalter &quot;urheberrecht bearbeiten&quot;, Darunter Aufklappmenue &quot;Jan-Erik&quot;, darunter Aufklappmenu &quot;Textspuren (nicht unterstützt für YouTube-Videos), &quot;Verfügbare Textspuren - Untertitel mit Formularen für Spurbeschriftung, Auswahlliste Art der Textspur; Sprache der Spur und Schalter zum Hochladen der Datei (WebVTT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723" y="1690688"/>
            <a:ext cx="3778960" cy="449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4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Empfehlungen für Lehrende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500"/>
              </a:spcAft>
              <a:buNone/>
            </a:pPr>
            <a:r>
              <a:rPr lang="de-DE" dirty="0"/>
              <a:t>Drei Leitfragen</a:t>
            </a:r>
          </a:p>
          <a:p>
            <a:pPr marL="914400" lvl="1" indent="-457200">
              <a:spcAft>
                <a:spcPts val="200"/>
              </a:spcAft>
              <a:buFont typeface="+mj-lt"/>
              <a:buAutoNum type="arabicPeriod"/>
            </a:pPr>
            <a:r>
              <a:rPr lang="de-DE" sz="2000" b="1" dirty="0" smtClean="0"/>
              <a:t>Wie heterogen ist Ihre Lerngruppe?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Überlegen Sie, welche unterschiedlichen Arbeitstechniken Ihre Studierenden nutzen und welche Lernmotivationen vorhanden sind.</a:t>
            </a:r>
          </a:p>
          <a:p>
            <a:pPr marL="914400" lvl="1" indent="-457200">
              <a:spcAft>
                <a:spcPts val="200"/>
              </a:spcAft>
              <a:buFont typeface="+mj-lt"/>
              <a:buAutoNum type="arabicPeriod"/>
            </a:pPr>
            <a:r>
              <a:rPr lang="de-DE" sz="2000" b="1" dirty="0" smtClean="0"/>
              <a:t>Mit welchen Materialien können Sie verschiedenen Bedürfnissen gerecht werden?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Überlegen Sie, welche Inhaltselemente in welcher Gruppe Sinn machen. </a:t>
            </a:r>
            <a:endParaRPr lang="de-DE" sz="20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sz="2000" b="1" dirty="0" smtClean="0"/>
              <a:t>Wie können Sie Informationen &amp; Übungen so aufbereiten, dass alle davon profitieren?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Nutzen Sie alle verfügbaren Einstellungsmöglichkeiten, um Lerninhalte so zugänglich wie möglich bereitzustellen.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OER-Fachtag "Sprachwissenschaften"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7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Konkret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Eigene Einstellungsmöglichkeiten im Blick </a:t>
            </a:r>
            <a:r>
              <a:rPr lang="de-DE" sz="2400" dirty="0" smtClean="0"/>
              <a:t>halten</a:t>
            </a:r>
          </a:p>
          <a:p>
            <a:r>
              <a:rPr lang="de-DE" sz="2400" dirty="0" err="1" smtClean="0"/>
              <a:t>Cognitive</a:t>
            </a:r>
            <a:r>
              <a:rPr lang="de-DE" sz="2400" dirty="0" smtClean="0"/>
              <a:t> </a:t>
            </a:r>
            <a:r>
              <a:rPr lang="de-DE" sz="2400" dirty="0" err="1" smtClean="0"/>
              <a:t>load</a:t>
            </a:r>
            <a:r>
              <a:rPr lang="de-DE" sz="2400" dirty="0" smtClean="0"/>
              <a:t> </a:t>
            </a:r>
            <a:r>
              <a:rPr lang="de-DE" sz="2400" dirty="0"/>
              <a:t>für Nutzer*innen von assistiven </a:t>
            </a:r>
            <a:r>
              <a:rPr lang="de-DE" sz="2400" dirty="0" smtClean="0"/>
              <a:t>Technologien gering halten</a:t>
            </a:r>
          </a:p>
          <a:p>
            <a:r>
              <a:rPr lang="de-DE" sz="2400" dirty="0" smtClean="0"/>
              <a:t>Nur Fehler benennen, die für das Lernziel wichtig sind </a:t>
            </a:r>
            <a:br>
              <a:rPr lang="de-DE" sz="2400" dirty="0" smtClean="0"/>
            </a:br>
            <a:r>
              <a:rPr lang="de-DE" sz="2400" dirty="0" smtClean="0"/>
              <a:t>(z.B. Rechtschreibung)</a:t>
            </a:r>
          </a:p>
          <a:p>
            <a:r>
              <a:rPr lang="de-DE" sz="2400" dirty="0" smtClean="0"/>
              <a:t>Aussagekräftige Alternativtexte für Bilder einfügen</a:t>
            </a:r>
          </a:p>
          <a:p>
            <a:r>
              <a:rPr lang="de-DE" sz="2400" dirty="0"/>
              <a:t>Klare Beschriftung von Hinweisen und Schaltern</a:t>
            </a:r>
          </a:p>
          <a:p>
            <a:r>
              <a:rPr lang="de-DE" sz="2400" dirty="0" smtClean="0"/>
              <a:t>Keine unnötigen Einschränkungen einbauen </a:t>
            </a:r>
            <a:br>
              <a:rPr lang="de-DE" sz="2400" dirty="0" smtClean="0"/>
            </a:br>
            <a:r>
              <a:rPr lang="de-DE" sz="2400" dirty="0" smtClean="0"/>
              <a:t>(Zeitbegrenzung, automatisch abspielen)</a:t>
            </a:r>
          </a:p>
          <a:p>
            <a:pPr lvl="1"/>
            <a:endParaRPr lang="de-DE" sz="2000" dirty="0" smtClean="0"/>
          </a:p>
          <a:p>
            <a:pPr lvl="1"/>
            <a:endParaRPr lang="de-DE" sz="2000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OER-Fachtag "Sprachwissenschaften"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0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A4560-DAFF-4B6C-854B-5A7640B7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7A6D12-B99E-495C-97A5-EFB0E568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rgbClr val="003057"/>
                </a:solidFill>
              </a:rPr>
              <a:t>Kompetenzzentrum digitale </a:t>
            </a:r>
            <a:r>
              <a:rPr lang="de-DE" b="1" dirty="0" err="1" smtClean="0">
                <a:solidFill>
                  <a:srgbClr val="003057"/>
                </a:solidFill>
              </a:rPr>
              <a:t>Barrierefreiheit.nrw</a:t>
            </a:r>
            <a:endParaRPr lang="de-DE" b="1" dirty="0" smtClean="0">
              <a:solidFill>
                <a:srgbClr val="003057"/>
              </a:solidFill>
            </a:endParaRPr>
          </a:p>
          <a:p>
            <a:pPr marL="0" indent="0">
              <a:buNone/>
            </a:pPr>
            <a:r>
              <a:rPr lang="de-DE" sz="2200" b="1" dirty="0">
                <a:solidFill>
                  <a:srgbClr val="AC145A"/>
                </a:solidFill>
              </a:rPr>
              <a:t>Homepage</a:t>
            </a:r>
            <a:r>
              <a:rPr lang="de-DE" sz="2200" dirty="0">
                <a:solidFill>
                  <a:srgbClr val="003057"/>
                </a:solidFill>
              </a:rPr>
              <a:t>: </a:t>
            </a:r>
            <a:r>
              <a:rPr lang="de-DE" sz="2200" dirty="0">
                <a:solidFill>
                  <a:srgbClr val="003057"/>
                </a:solidFill>
                <a:hlinkClick r:id="rId3"/>
              </a:rPr>
              <a:t>https://barrierefreiheit.dh.nrw/</a:t>
            </a:r>
            <a:endParaRPr lang="de-DE" sz="2200" dirty="0">
              <a:solidFill>
                <a:srgbClr val="003057"/>
              </a:solidFill>
            </a:endParaRPr>
          </a:p>
          <a:p>
            <a:pPr marL="0" indent="0">
              <a:buNone/>
            </a:pPr>
            <a:r>
              <a:rPr lang="de-DE" sz="2200" b="1" dirty="0">
                <a:solidFill>
                  <a:srgbClr val="AC145A"/>
                </a:solidFill>
              </a:rPr>
              <a:t>Mail</a:t>
            </a:r>
            <a:r>
              <a:rPr lang="de-DE" sz="2200" dirty="0"/>
              <a:t>: </a:t>
            </a:r>
            <a:r>
              <a:rPr lang="de-DE" sz="2200" dirty="0">
                <a:hlinkClick r:id="rId4"/>
              </a:rPr>
              <a:t>barrierefrei-dh-nrw.dobus@tu-dortmund.de</a:t>
            </a:r>
            <a:endParaRPr lang="de-DE" sz="2200" dirty="0"/>
          </a:p>
          <a:p>
            <a:pPr marL="0" indent="0">
              <a:buNone/>
            </a:pPr>
            <a:r>
              <a:rPr lang="de-DE" sz="2200" b="1" dirty="0">
                <a:solidFill>
                  <a:srgbClr val="AC145A"/>
                </a:solidFill>
              </a:rPr>
              <a:t>Soziale Medien</a:t>
            </a:r>
            <a:r>
              <a:rPr lang="de-DE" sz="2200" dirty="0"/>
              <a:t>: </a:t>
            </a:r>
            <a:r>
              <a:rPr lang="de-DE" sz="2200" dirty="0" err="1">
                <a:hlinkClick r:id="rId5" action="ppaction://hlinkfile"/>
              </a:rPr>
              <a:t>ORCA.nrw</a:t>
            </a:r>
            <a:r>
              <a:rPr lang="de-DE" sz="2200" dirty="0">
                <a:hlinkClick r:id="rId5" action="ppaction://hlinkfile"/>
              </a:rPr>
              <a:t>-Community Plattform </a:t>
            </a:r>
            <a:endParaRPr lang="de-DE" sz="22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4B3D3D-1BD4-41A4-B955-59865EC5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17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E0AB4A-BDDF-4CF2-ABB1-6437141C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OER-Fachtag "Sprachwissenschaften"</a:t>
            </a:r>
          </a:p>
        </p:txBody>
      </p:sp>
      <p:pic>
        <p:nvPicPr>
          <p:cNvPr id="6" name="Grafik 5" descr="Logo &quot;OER-Fachtag Sprachwissenschaften&quot; gelber Kreis, auf denen drei Sprechblasen stehen: &quot;O&quot;, &quot;E&quot;, &quot;R&quot;">
            <a:extLst>
              <a:ext uri="{FF2B5EF4-FFF2-40B4-BE49-F238E27FC236}">
                <a16:creationId xmlns:a16="http://schemas.microsoft.com/office/drawing/2014/main" id="{9791F40A-23A2-4380-AF29-58B25716F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095" y="205701"/>
            <a:ext cx="3969495" cy="1241614"/>
          </a:xfrm>
          <a:prstGeom prst="rect">
            <a:avLst/>
          </a:prstGeom>
        </p:spPr>
      </p:pic>
      <p:pic>
        <p:nvPicPr>
          <p:cNvPr id="7" name="Grafik 6" descr="Logo Hashtag, daneben Schriftzug &quot;Barrierefreiheit.nrw&quo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85" y="4570150"/>
            <a:ext cx="5615431" cy="5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7660A-90BB-4249-B998-3DD570D0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500" dirty="0"/>
              <a:t>Lizenzangabe zu diesen Präsentationsfolien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382A39-D219-4ED0-9E9E-D07C3861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906"/>
            <a:ext cx="10515600" cy="3605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 smtClean="0"/>
              <a:t>„</a:t>
            </a:r>
            <a:r>
              <a:rPr lang="de-DE" sz="2400" dirty="0"/>
              <a:t>Barrierefreie Lehrmaterialien mit </a:t>
            </a:r>
            <a:r>
              <a:rPr lang="de-DE" sz="2400" dirty="0" smtClean="0"/>
              <a:t>H5P</a:t>
            </a:r>
            <a:r>
              <a:rPr lang="de-DE" sz="2200" dirty="0" smtClean="0"/>
              <a:t>“ </a:t>
            </a:r>
            <a:r>
              <a:rPr lang="de-DE" sz="2200" dirty="0"/>
              <a:t>von </a:t>
            </a:r>
            <a:r>
              <a:rPr lang="de-DE" sz="2200" dirty="0" smtClean="0"/>
              <a:t>Dr. Anne Haage, Kompetenzzentrum digitale </a:t>
            </a:r>
            <a:r>
              <a:rPr lang="de-DE" sz="2200" dirty="0" err="1" smtClean="0"/>
              <a:t>Barrierefreiheit.nrw</a:t>
            </a:r>
            <a:r>
              <a:rPr lang="de-DE" sz="2200" dirty="0" smtClean="0"/>
              <a:t>. </a:t>
            </a:r>
            <a:r>
              <a:rPr lang="de-DE" sz="2200" dirty="0"/>
              <a:t>Dieses Werk und dessen Inhalte sind – sofern nicht anders angegeben – lizenziert unter </a:t>
            </a:r>
            <a:r>
              <a:rPr lang="de-DE" sz="2200" dirty="0" smtClean="0"/>
              <a:t>CC </a:t>
            </a:r>
            <a:r>
              <a:rPr lang="de-DE" sz="2200" dirty="0"/>
              <a:t>BY 4.0</a:t>
            </a:r>
            <a:r>
              <a:rPr lang="de-DE" sz="2200" dirty="0" smtClean="0"/>
              <a:t>. </a:t>
            </a:r>
            <a:r>
              <a:rPr lang="de-DE" sz="2200" dirty="0"/>
              <a:t>Ausgenommen von der Lizenz sind die verwendeten Logos.</a:t>
            </a:r>
          </a:p>
          <a:p>
            <a:pPr marL="0" indent="0">
              <a:buNone/>
            </a:pPr>
            <a:r>
              <a:rPr lang="de-DE" sz="2200" dirty="0"/>
              <a:t>Der Lizenzvertrag ist hier </a:t>
            </a:r>
            <a:r>
              <a:rPr lang="de-DE" sz="2200" dirty="0" smtClean="0"/>
              <a:t>abrufbar: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 smtClean="0">
                <a:hlinkClick r:id="rId3"/>
              </a:rPr>
              <a:t>https</a:t>
            </a:r>
            <a:r>
              <a:rPr lang="de-DE" sz="2200" dirty="0">
                <a:hlinkClick r:id="rId3"/>
              </a:rPr>
              <a:t>://creativecommons.org/licenses/by/4.0/deed.de</a:t>
            </a:r>
            <a:endParaRPr lang="de-DE" sz="2200" dirty="0"/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b="1" dirty="0"/>
              <a:t>Zitiervorschlag</a:t>
            </a:r>
            <a:r>
              <a:rPr lang="de-DE" sz="2200" dirty="0"/>
              <a:t>: </a:t>
            </a:r>
            <a:r>
              <a:rPr lang="de-DE" sz="2200" dirty="0" smtClean="0"/>
              <a:t>„Barrierefreie </a:t>
            </a:r>
            <a:r>
              <a:rPr lang="de-DE" sz="2200" dirty="0"/>
              <a:t>Lehrmaterialien mit H5P</a:t>
            </a:r>
            <a:r>
              <a:rPr lang="de-DE" sz="2200" dirty="0" smtClean="0"/>
              <a:t>“ </a:t>
            </a:r>
            <a:r>
              <a:rPr lang="de-DE" sz="2200" dirty="0"/>
              <a:t>von </a:t>
            </a:r>
            <a:r>
              <a:rPr lang="de-DE" sz="2200" dirty="0" smtClean="0"/>
              <a:t>Dr. Anne Haage, Kompetenzzentrum digitale </a:t>
            </a:r>
            <a:r>
              <a:rPr lang="de-DE" sz="2200" dirty="0" err="1" smtClean="0"/>
              <a:t>Barrierefreiheit.nrw</a:t>
            </a:r>
            <a:r>
              <a:rPr lang="de-DE" sz="2200" dirty="0"/>
              <a:t> unter CC BY 4.0.</a:t>
            </a:r>
          </a:p>
        </p:txBody>
      </p:sp>
      <p:pic>
        <p:nvPicPr>
          <p:cNvPr id="7" name="Grafik 6" descr="Gefördert durch: Logo des Ministeriums für Kultur und Wissenschaft des Landes NRW mit Landeswappen">
            <a:extLst>
              <a:ext uri="{FF2B5EF4-FFF2-40B4-BE49-F238E27FC236}">
                <a16:creationId xmlns:a16="http://schemas.microsoft.com/office/drawing/2014/main" id="{5F6B5021-C813-421A-BAA3-33E5CC5E56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33" y="5693465"/>
            <a:ext cx="1800000" cy="627973"/>
          </a:xfrm>
          <a:prstGeom prst="rect">
            <a:avLst/>
          </a:prstGeom>
        </p:spPr>
      </p:pic>
      <p:pic>
        <p:nvPicPr>
          <p:cNvPr id="9" name="Grafik 8" descr="Schrift-Logo &quot;ORCA.nrw. Das Landesportal für Studium und Lehre&quot;">
            <a:extLst>
              <a:ext uri="{FF2B5EF4-FFF2-40B4-BE49-F238E27FC236}">
                <a16:creationId xmlns:a16="http://schemas.microsoft.com/office/drawing/2014/main" id="{62571794-638F-4C9D-BA68-EBB04DB345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9" y="5789338"/>
            <a:ext cx="1260000" cy="437224"/>
          </a:xfrm>
          <a:prstGeom prst="rect">
            <a:avLst/>
          </a:prstGeom>
        </p:spPr>
      </p:pic>
      <p:pic>
        <p:nvPicPr>
          <p:cNvPr id="11" name="Grafik 10" descr="Ein Kooperationsvorhaben empfohlen durch: Logo Digitale Hochschule NRW">
            <a:extLst>
              <a:ext uri="{FF2B5EF4-FFF2-40B4-BE49-F238E27FC236}">
                <a16:creationId xmlns:a16="http://schemas.microsoft.com/office/drawing/2014/main" id="{EDA5062A-8295-4036-9CFD-6FEE981D05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3921"/>
            <a:ext cx="1800000" cy="847059"/>
          </a:xfrm>
          <a:prstGeom prst="rect">
            <a:avLst/>
          </a:prstGeom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407A7E9-AFDC-4C75-9E18-863BDC4D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5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 smtClean="0"/>
              <a:t>Kompetenzzentrum digitale </a:t>
            </a:r>
            <a:r>
              <a:rPr lang="de-DE" sz="3400" dirty="0" err="1" smtClean="0"/>
              <a:t>Barrierefreiheit.nrw</a:t>
            </a:r>
            <a:endParaRPr lang="de-DE" sz="3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Projekt der </a:t>
            </a:r>
            <a:r>
              <a:rPr lang="de-DE" dirty="0" err="1" smtClean="0"/>
              <a:t>dh.nrw</a:t>
            </a:r>
            <a:endParaRPr lang="de-DE" dirty="0" smtClean="0"/>
          </a:p>
          <a:p>
            <a:r>
              <a:rPr lang="de-DE" dirty="0">
                <a:cs typeface="Arial"/>
              </a:rPr>
              <a:t>Projektstart: 1. Juli 2022, Laufzeit: 2 Jahre </a:t>
            </a:r>
          </a:p>
          <a:p>
            <a:r>
              <a:rPr lang="de-DE" dirty="0">
                <a:cs typeface="Arial"/>
              </a:rPr>
              <a:t>Konsortialführung: TU Dortmund, </a:t>
            </a:r>
            <a:r>
              <a:rPr lang="de-DE" dirty="0" err="1">
                <a:cs typeface="Arial"/>
              </a:rPr>
              <a:t>zhb</a:t>
            </a:r>
            <a:r>
              <a:rPr lang="de-DE" dirty="0">
                <a:cs typeface="Arial"/>
              </a:rPr>
              <a:t>//</a:t>
            </a:r>
            <a:r>
              <a:rPr lang="de-DE" dirty="0" err="1">
                <a:cs typeface="Arial"/>
              </a:rPr>
              <a:t>DoBuS</a:t>
            </a:r>
            <a:endParaRPr lang="de-DE" dirty="0">
              <a:cs typeface="Arial"/>
            </a:endParaRPr>
          </a:p>
          <a:p>
            <a:r>
              <a:rPr lang="de-DE" dirty="0" smtClean="0"/>
              <a:t>Ziele</a:t>
            </a:r>
          </a:p>
          <a:p>
            <a:pPr lvl="1">
              <a:buFontTx/>
              <a:buChar char="-"/>
            </a:pPr>
            <a:r>
              <a:rPr lang="de-DE" sz="2000" dirty="0">
                <a:cs typeface="Arial" charset="0"/>
              </a:rPr>
              <a:t>Unterstützung der NRW-Hochschulen und </a:t>
            </a:r>
            <a:r>
              <a:rPr lang="de-DE" sz="2000" dirty="0" smtClean="0">
                <a:cs typeface="Arial" charset="0"/>
              </a:rPr>
              <a:t>DH.NRW-Projekte</a:t>
            </a:r>
            <a:endParaRPr lang="de-DE" sz="2000" dirty="0">
              <a:cs typeface="Arial" charset="0"/>
            </a:endParaRPr>
          </a:p>
          <a:p>
            <a:pPr lvl="1">
              <a:buFontTx/>
              <a:buChar char="-"/>
            </a:pPr>
            <a:r>
              <a:rPr lang="de-DE" sz="2000" dirty="0">
                <a:cs typeface="Arial" charset="0"/>
              </a:rPr>
              <a:t>subsidiäres Dienstleistungsangebot: Wissen bündeln und verbreiten, Synergien nutzbar machen, Vernetzung </a:t>
            </a:r>
            <a:endParaRPr lang="de-DE" sz="2000" dirty="0" smtClean="0">
              <a:cs typeface="Arial" charset="0"/>
            </a:endParaRPr>
          </a:p>
          <a:p>
            <a:pPr lvl="1">
              <a:buFontTx/>
              <a:buChar char="-"/>
            </a:pPr>
            <a:r>
              <a:rPr lang="de-DE" sz="2000" dirty="0" smtClean="0">
                <a:cs typeface="Arial" charset="0"/>
              </a:rPr>
              <a:t>Barrierefreiheitstests von digitalen Anwendungen, Plattformen, Tools in Studium und Lehre</a:t>
            </a:r>
            <a:endParaRPr lang="de-DE" sz="2000" dirty="0">
              <a:cs typeface="Arial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0D351E-C438-462B-B59F-4258001C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6B82D6-E57B-4ADD-BC2A-1AC61A56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OER-Fachtag "Sprachwissenschaften"</a:t>
            </a:r>
          </a:p>
        </p:txBody>
      </p:sp>
      <p:pic>
        <p:nvPicPr>
          <p:cNvPr id="6" name="Grafik 5" descr="Logo Hashtag, daneben Schriftzug &quot;Barrierefreiheit.nrw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96" y="5667033"/>
            <a:ext cx="4064646" cy="39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Barrierefreiheitstests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Testverfahren</a:t>
            </a:r>
            <a:endParaRPr lang="de-DE" b="1" dirty="0"/>
          </a:p>
          <a:p>
            <a:r>
              <a:rPr lang="de-DE" sz="2200" dirty="0" smtClean="0"/>
              <a:t>Tests mit Studierenden mit unterschiedlichen Beeinträchtigungen</a:t>
            </a:r>
          </a:p>
          <a:p>
            <a:pPr lvl="1"/>
            <a:r>
              <a:rPr lang="de-DE" sz="2200" dirty="0"/>
              <a:t>Barrierefreiheit</a:t>
            </a:r>
          </a:p>
          <a:p>
            <a:pPr lvl="1"/>
            <a:r>
              <a:rPr lang="de-DE" sz="2200" dirty="0" smtClean="0"/>
              <a:t>Usability</a:t>
            </a:r>
          </a:p>
          <a:p>
            <a:pPr marL="0" indent="0">
              <a:buNone/>
            </a:pPr>
            <a:r>
              <a:rPr lang="de-DE" sz="2600" b="1" dirty="0" smtClean="0"/>
              <a:t>Öffentliche Testberichte</a:t>
            </a:r>
          </a:p>
          <a:p>
            <a:r>
              <a:rPr lang="de-DE" sz="2200" dirty="0"/>
              <a:t>Beschreibung der Barrieren</a:t>
            </a:r>
          </a:p>
          <a:p>
            <a:r>
              <a:rPr lang="de-DE" sz="2200" dirty="0"/>
              <a:t>Hinweise für Nutzende mit verschiedenen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Arbeitstechniken</a:t>
            </a:r>
            <a:endParaRPr lang="de-DE" sz="2200" dirty="0"/>
          </a:p>
          <a:p>
            <a:r>
              <a:rPr lang="de-DE" sz="2200" dirty="0"/>
              <a:t>Hinweise für </a:t>
            </a:r>
            <a:r>
              <a:rPr lang="de-DE" sz="2200" dirty="0" smtClean="0"/>
              <a:t>Lehrende</a:t>
            </a:r>
            <a:endParaRPr lang="de-DE" sz="26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OER-Fachtag "Sprachwissenschaften"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3</a:t>
            </a:fld>
            <a:endParaRPr lang="de-DE"/>
          </a:p>
        </p:txBody>
      </p:sp>
      <p:pic>
        <p:nvPicPr>
          <p:cNvPr id="6" name="Grafik 5" descr="Screenshot Internetseite, Ausschnitt Testbericht: oben Tabelle Übersicht Usability bei verschiedenen Arbeitstechniken (Screenreader, Tastaturbedienung, Sprachsteuerung (iOS), Vergößerung/Kontraste, ohne assistive Technologien), Hinweise für die Nutzung,, darunter ein Akkordion mit aufklappbaren Abschnitten (Screenreadernutzung, Tastaturbedienung, Vergrößerung und Kontraste, Dyslexie).  Empfehlungen für Einstellungen im Sinne des Universal Designs for Learning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571" y="2808237"/>
            <a:ext cx="4152229" cy="350366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713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Vier Prinzipien der Barrierefreiheit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05E7B7A-FC44-F562-98DC-0E6E0B85DFBE}"/>
              </a:ext>
            </a:extLst>
          </p:cNvPr>
          <p:cNvSpPr/>
          <p:nvPr/>
        </p:nvSpPr>
        <p:spPr bwMode="auto">
          <a:xfrm>
            <a:off x="1000706" y="1835203"/>
            <a:ext cx="3600000" cy="1800000"/>
          </a:xfrm>
          <a:prstGeom prst="rect">
            <a:avLst/>
          </a:prstGeom>
          <a:solidFill>
            <a:srgbClr val="003057"/>
          </a:solidFill>
          <a:ln w="28575">
            <a:solidFill>
              <a:srgbClr val="00305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4668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 smtClean="0">
                <a:ea typeface="Open Sans"/>
                <a:cs typeface="Open Sans"/>
              </a:rPr>
              <a:t>Wahrnehmbar</a:t>
            </a:r>
            <a:endParaRPr lang="de-DE" sz="2800" b="1" dirty="0">
              <a:ea typeface="Open Sans"/>
              <a:cs typeface="Open Sans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B2A9982-956F-BE57-3D72-D6E5ED3AA48C}"/>
              </a:ext>
            </a:extLst>
          </p:cNvPr>
          <p:cNvSpPr/>
          <p:nvPr/>
        </p:nvSpPr>
        <p:spPr bwMode="auto">
          <a:xfrm>
            <a:off x="4931774" y="1835203"/>
            <a:ext cx="3600000" cy="1800000"/>
          </a:xfrm>
          <a:prstGeom prst="rect">
            <a:avLst/>
          </a:prstGeom>
          <a:solidFill>
            <a:srgbClr val="003057"/>
          </a:solidFill>
          <a:ln w="28575" cap="flat" cmpd="sng" algn="ctr">
            <a:solidFill>
              <a:srgbClr val="003057"/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6849">
              <a:lnSpc>
                <a:spcPct val="90000"/>
              </a:lnSpc>
              <a:defRPr/>
            </a:pPr>
            <a:r>
              <a:rPr lang="en-GB" sz="2800" b="1" dirty="0" smtClean="0">
                <a:ea typeface="Open Sans"/>
                <a:cs typeface="Open Sans"/>
              </a:rPr>
              <a:t>Bedienbar</a:t>
            </a:r>
            <a:endParaRPr lang="en-GB" sz="2800" b="1" dirty="0">
              <a:ea typeface="Open Sans"/>
              <a:cs typeface="Open San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751BA45-140A-F4B0-17D8-D5C2EB26E0B4}"/>
              </a:ext>
            </a:extLst>
          </p:cNvPr>
          <p:cNvSpPr/>
          <p:nvPr/>
        </p:nvSpPr>
        <p:spPr bwMode="auto">
          <a:xfrm>
            <a:off x="1000706" y="4158366"/>
            <a:ext cx="3600000" cy="1800000"/>
          </a:xfrm>
          <a:prstGeom prst="rect">
            <a:avLst/>
          </a:prstGeom>
          <a:solidFill>
            <a:srgbClr val="003057"/>
          </a:solidFill>
          <a:ln w="28575" cap="flat" cmpd="sng" algn="ctr">
            <a:solidFill>
              <a:srgbClr val="003057"/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4668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 smtClean="0">
                <a:ea typeface="Open Sans"/>
                <a:cs typeface="Open Sans"/>
              </a:rPr>
              <a:t>Verstehbar</a:t>
            </a:r>
            <a:endParaRPr lang="de-DE" sz="2800" b="1" dirty="0">
              <a:ea typeface="Open Sans"/>
              <a:cs typeface="Open San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E1C4067-5CBE-2F91-F56D-76F8118E64A3}"/>
              </a:ext>
            </a:extLst>
          </p:cNvPr>
          <p:cNvSpPr/>
          <p:nvPr/>
        </p:nvSpPr>
        <p:spPr bwMode="auto">
          <a:xfrm>
            <a:off x="4931774" y="4158366"/>
            <a:ext cx="3600000" cy="1800000"/>
          </a:xfrm>
          <a:prstGeom prst="rect">
            <a:avLst/>
          </a:prstGeom>
          <a:solidFill>
            <a:srgbClr val="003057"/>
          </a:solidFill>
          <a:ln w="28575" cap="flat" cmpd="sng" algn="ctr">
            <a:solidFill>
              <a:srgbClr val="003057"/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4668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 smtClean="0"/>
              <a:t>Robust</a:t>
            </a:r>
            <a:endParaRPr lang="de-DE" sz="2800" b="1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OER-Fachtag "Sprachwissenschaften"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9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Wahrnehmbar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75C0-7702-4EFE-AA9A-D259F46FFF45}" type="slidenum">
              <a:rPr lang="de-DE" smtClean="0"/>
              <a:t>5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9044" y="1833520"/>
            <a:ext cx="71212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Zwei Sinne-Prinzip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Bedienbarkeit mit Screenreader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Anpassbar: Vergrößerung und Farbumkehr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Unterscheidbar: Farbe, Kontraste, Schriften (serifenlos)</a:t>
            </a:r>
          </a:p>
        </p:txBody>
      </p:sp>
      <p:pic>
        <p:nvPicPr>
          <p:cNvPr id="6" name="Grafik 5" descr="Vier Felder-Grafik:&#10;Oben links &quot;Wahrnehmbar&quot;, oben rechts  &quot;Bedienbar&quot;, unten links &quot;Verstehbar&quot;, unten rechts &quot;Robust&quot;. Drei Felder &quot;Bedienbar&quot;; &quot;Verstehbar&quot;, &quot;Robust&quot; sind ausgegrau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740" y="1690688"/>
            <a:ext cx="4006362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Bedienbar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75C0-7702-4EFE-AA9A-D259F46FFF45}" type="slidenum">
              <a:rPr lang="de-DE" smtClean="0"/>
              <a:t>6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9045" y="1833520"/>
            <a:ext cx="6131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Tastaturbedienbarkeit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genug Zeit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Zeitbegrenzungen </a:t>
            </a:r>
            <a:r>
              <a:rPr lang="de-DE" sz="2400" dirty="0"/>
              <a:t>veränderbar, abschaltbar</a:t>
            </a:r>
          </a:p>
        </p:txBody>
      </p:sp>
      <p:pic>
        <p:nvPicPr>
          <p:cNvPr id="3" name="Grafik 2" descr="Vier Felder-Grafik:&#10;Oben links &quot;Wahrnehmbar&quot;, oben rechts  &quot;Bedienbar&quot;, unten links &quot;Verstehbar&quot;, unten rechts &quot;Robust&quot;. Drei Felder &quot;Wahrnehmbar&quot;, &quot;Verstehbar&quot;, &quot;Robust&quot; sind ausgegraut.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158" y="1690688"/>
            <a:ext cx="4084363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Verstehbar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75C0-7702-4EFE-AA9A-D259F46FFF45}" type="slidenum">
              <a:rPr lang="de-DE" smtClean="0"/>
              <a:t>7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9045" y="1833520"/>
            <a:ext cx="61312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Klare Benutzerführung und Gliederung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Eindeutige Bilder und Grafiken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Adressatengerechte verständliche Sprache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Unterscheidung von Wichtigem und weniger Wichtigem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Wenig ablenkende Elemente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Fehlerfreundlichkeit</a:t>
            </a:r>
          </a:p>
        </p:txBody>
      </p:sp>
      <p:pic>
        <p:nvPicPr>
          <p:cNvPr id="5" name="Grafik 4" descr="Vier Felder-Grafik:&#10;Oben links &quot;Wahrnehmbar&quot;, oben rechts  &quot;Bedienbar&quot;, unten links &quot;Verstehbar&quot;, unten rechts &quot;Robust&quot;. Drei Felder &quot;Wahrnehmbar&quot;, &quot;Bedienbar&quot;, &quot;Robust&quot; sind ausgegrau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957" y="1789561"/>
            <a:ext cx="4118843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Robust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75C0-7702-4EFE-AA9A-D259F46FFF45}" type="slidenum">
              <a:rPr lang="de-DE" smtClean="0"/>
              <a:t>8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9045" y="1833520"/>
            <a:ext cx="613121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dirty="0"/>
              <a:t>Mit assistiven Technologien bedienbar</a:t>
            </a:r>
          </a:p>
        </p:txBody>
      </p:sp>
      <p:pic>
        <p:nvPicPr>
          <p:cNvPr id="5" name="Grafik 4" descr="Vier Felder-Grafik:&#10;Oben links &quot;Wahrnehmbar&quot;, oben rechts  &quot;Bedienbar&quot;, unten links &quot;Verstehbar&quot;, unten rechts &quot;Robust&quot;. Drei Felder &quot;Wahrnehmbar&quot;, &quot;Bedienbar&quot;, &quot;Verstehbar&quot; sind ausgegrau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046" y="1719519"/>
            <a:ext cx="4111754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4019" y="339634"/>
            <a:ext cx="10515600" cy="1325563"/>
          </a:xfrm>
        </p:spPr>
        <p:txBody>
          <a:bodyPr/>
          <a:lstStyle/>
          <a:p>
            <a:r>
              <a:rPr lang="en-GB" dirty="0" smtClean="0"/>
              <a:t>Wie barrierefrei ist H5P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4012" y="1643007"/>
            <a:ext cx="2753214" cy="10754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400" b="1" dirty="0" smtClean="0"/>
              <a:t>weitgehend unproblematisch</a:t>
            </a:r>
          </a:p>
        </p:txBody>
      </p:sp>
      <p:pic>
        <p:nvPicPr>
          <p:cNvPr id="7" name="Grafik 6" descr="Zeichen für H5P-Element Accord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1" y="2798753"/>
            <a:ext cx="1016052" cy="1314518"/>
          </a:xfrm>
          <a:prstGeom prst="rect">
            <a:avLst/>
          </a:prstGeom>
        </p:spPr>
      </p:pic>
      <p:pic>
        <p:nvPicPr>
          <p:cNvPr id="8" name="Grafik 7" descr="Zeichen für H5P-Element Agamott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58" y="2857074"/>
            <a:ext cx="1079555" cy="1225613"/>
          </a:xfrm>
          <a:prstGeom prst="rect">
            <a:avLst/>
          </a:prstGeom>
        </p:spPr>
      </p:pic>
      <p:pic>
        <p:nvPicPr>
          <p:cNvPr id="10" name="Grafik 9" descr="Zeichen für H5P-Element Arithmetic Quiz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13" y="2753196"/>
            <a:ext cx="1574881" cy="1358970"/>
          </a:xfrm>
          <a:prstGeom prst="rect">
            <a:avLst/>
          </a:prstGeom>
        </p:spPr>
      </p:pic>
      <p:pic>
        <p:nvPicPr>
          <p:cNvPr id="11" name="Grafik 10" descr="Zeichen für H5P-Element Dialog Card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3" y="4167514"/>
            <a:ext cx="1327218" cy="1339919"/>
          </a:xfrm>
          <a:prstGeom prst="rect">
            <a:avLst/>
          </a:prstGeom>
        </p:spPr>
      </p:pic>
      <p:pic>
        <p:nvPicPr>
          <p:cNvPr id="12" name="Grafik 11" descr="Zeichen für H5P-Element Fill in the blank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52" y="4184292"/>
            <a:ext cx="1651085" cy="1352620"/>
          </a:xfrm>
          <a:prstGeom prst="rect">
            <a:avLst/>
          </a:prstGeom>
        </p:spPr>
      </p:pic>
      <p:pic>
        <p:nvPicPr>
          <p:cNvPr id="13" name="Grafik 12" descr="Zeichen für H5P-Element Mark the word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4" y="5492680"/>
            <a:ext cx="1428823" cy="1365320"/>
          </a:xfrm>
          <a:prstGeom prst="rect">
            <a:avLst/>
          </a:prstGeom>
        </p:spPr>
      </p:pic>
      <p:pic>
        <p:nvPicPr>
          <p:cNvPr id="14" name="Grafik 13" descr="Zeichen für H5P-Element Single Choice S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69" y="5575234"/>
            <a:ext cx="1714588" cy="1282766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5470" y="1527938"/>
            <a:ext cx="3073298" cy="11640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400" b="1" dirty="0"/>
              <a:t>sehr problematisch bis nicht </a:t>
            </a:r>
            <a:r>
              <a:rPr lang="de-DE" sz="2400" b="1" dirty="0" smtClean="0"/>
              <a:t>empfehlenswert</a:t>
            </a:r>
          </a:p>
        </p:txBody>
      </p:sp>
      <p:pic>
        <p:nvPicPr>
          <p:cNvPr id="15" name="Grafik 14" descr="Zeichen für H5P-Element Timelin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08" y="3415067"/>
            <a:ext cx="1327218" cy="1054154"/>
          </a:xfrm>
          <a:prstGeom prst="rect">
            <a:avLst/>
          </a:prstGeom>
        </p:spPr>
      </p:pic>
      <p:pic>
        <p:nvPicPr>
          <p:cNvPr id="16" name="Grafik 15" descr="Zeichen für H5P-Element Drag the Word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15" y="3205603"/>
            <a:ext cx="1479626" cy="1320868"/>
          </a:xfrm>
          <a:prstGeom prst="rect">
            <a:avLst/>
          </a:prstGeom>
        </p:spPr>
      </p:pic>
      <p:pic>
        <p:nvPicPr>
          <p:cNvPr id="17" name="Grafik 16" descr="Zeichen für H5P-Element Find the Hotspot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60" y="4727478"/>
            <a:ext cx="1498677" cy="123831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427879" y="1475602"/>
            <a:ext cx="3235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kontextabhängig, Anpassungen </a:t>
            </a:r>
            <a:r>
              <a:rPr lang="de-DE" sz="2400" b="1" dirty="0" smtClean="0"/>
              <a:t>notwendig</a:t>
            </a:r>
            <a:endParaRPr lang="de-DE" dirty="0"/>
          </a:p>
        </p:txBody>
      </p:sp>
      <p:pic>
        <p:nvPicPr>
          <p:cNvPr id="18" name="Grafik 17" descr="Zeichen für H5P-Element Image Hotspot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816" y="4301773"/>
            <a:ext cx="1244664" cy="1117657"/>
          </a:xfrm>
          <a:prstGeom prst="rect">
            <a:avLst/>
          </a:prstGeom>
        </p:spPr>
      </p:pic>
      <p:pic>
        <p:nvPicPr>
          <p:cNvPr id="20" name="Grafik 19" descr="Zeichen für H5P-Element Image Sequenc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209" y="4256743"/>
            <a:ext cx="1498677" cy="1193861"/>
          </a:xfrm>
          <a:prstGeom prst="rect">
            <a:avLst/>
          </a:prstGeom>
        </p:spPr>
      </p:pic>
      <p:pic>
        <p:nvPicPr>
          <p:cNvPr id="21" name="Grafik 20" descr="Zeichen für H5P-Element Drag and Drop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39" y="2988158"/>
            <a:ext cx="1289116" cy="1124008"/>
          </a:xfrm>
          <a:prstGeom prst="rect">
            <a:avLst/>
          </a:prstGeom>
        </p:spPr>
      </p:pic>
      <p:pic>
        <p:nvPicPr>
          <p:cNvPr id="22" name="Grafik 21" descr="Zeichen für H5P-Element Dictatio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6" y="2877101"/>
            <a:ext cx="1066855" cy="1308167"/>
          </a:xfrm>
          <a:prstGeom prst="rect">
            <a:avLst/>
          </a:prstGeom>
        </p:spPr>
      </p:pic>
      <p:pic>
        <p:nvPicPr>
          <p:cNvPr id="23" name="Grafik 22" descr="Zeichen für H5P-Element Interactive Book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12" y="5699794"/>
            <a:ext cx="1416123" cy="997001"/>
          </a:xfrm>
          <a:prstGeom prst="rect">
            <a:avLst/>
          </a:prstGeom>
        </p:spPr>
      </p:pic>
      <p:pic>
        <p:nvPicPr>
          <p:cNvPr id="24" name="Grafik 23" descr="Zeichen für H5P-Element Interactive Video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509" y="5572059"/>
            <a:ext cx="1352620" cy="1206562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5A4C-6680-4872-999B-E968E77C899B}" type="slidenum">
              <a:rPr lang="de-DE" smtClean="0"/>
              <a:t>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OER-Fachtag "Sprachwissenschaften"</a:t>
            </a:r>
            <a:endParaRPr lang="de-DE"/>
          </a:p>
        </p:txBody>
      </p:sp>
      <p:cxnSp>
        <p:nvCxnSpPr>
          <p:cNvPr id="25" name="Gerader Verbinder 24"/>
          <p:cNvCxnSpPr/>
          <p:nvPr/>
        </p:nvCxnSpPr>
        <p:spPr>
          <a:xfrm>
            <a:off x="4380694" y="2481943"/>
            <a:ext cx="0" cy="4075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7994760" y="2516776"/>
            <a:ext cx="0" cy="4075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7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Breitbild</PresentationFormat>
  <Paragraphs>144</Paragraphs>
  <Slides>18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Open Sans</vt:lpstr>
      <vt:lpstr>Open Sans SemiBold</vt:lpstr>
      <vt:lpstr>Symbol</vt:lpstr>
      <vt:lpstr>Wingdings</vt:lpstr>
      <vt:lpstr>Office</vt:lpstr>
      <vt:lpstr>Barrierefreie Lehrmaterialien mit H5P</vt:lpstr>
      <vt:lpstr>Kompetenzzentrum digitale Barrierefreiheit.nrw</vt:lpstr>
      <vt:lpstr>Barrierefreiheitstests</vt:lpstr>
      <vt:lpstr>Vier Prinzipien der Barrierefreiheit</vt:lpstr>
      <vt:lpstr>Wahrnehmbar</vt:lpstr>
      <vt:lpstr>Bedienbar</vt:lpstr>
      <vt:lpstr>Verstehbar</vt:lpstr>
      <vt:lpstr>Robust</vt:lpstr>
      <vt:lpstr>Wie barrierefrei ist H5P</vt:lpstr>
      <vt:lpstr>Anpassungen nötig: Interaktives Video</vt:lpstr>
      <vt:lpstr>Sehr problematische Elemente</vt:lpstr>
      <vt:lpstr>Kontextabhängig: HotSpot</vt:lpstr>
      <vt:lpstr>Auf die Einstellung kommt es an</vt:lpstr>
      <vt:lpstr>Einstellung Interactive Video (1/…)</vt:lpstr>
      <vt:lpstr>Empfehlungen für Lehrende</vt:lpstr>
      <vt:lpstr>Konkret</vt:lpstr>
      <vt:lpstr>Vielen Dank!</vt:lpstr>
      <vt:lpstr>Lizenzangabe zu diesen Präsentationsfolien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</dc:creator>
  <cp:lastModifiedBy>Sabrina Januzik</cp:lastModifiedBy>
  <cp:revision>125</cp:revision>
  <dcterms:created xsi:type="dcterms:W3CDTF">2021-10-06T09:35:52Z</dcterms:created>
  <dcterms:modified xsi:type="dcterms:W3CDTF">2023-07-06T09:31:59Z</dcterms:modified>
</cp:coreProperties>
</file>