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94" r:id="rId2"/>
    <p:sldId id="301" r:id="rId3"/>
    <p:sldId id="330" r:id="rId4"/>
    <p:sldId id="332" r:id="rId5"/>
    <p:sldId id="335" r:id="rId6"/>
    <p:sldId id="348" r:id="rId7"/>
    <p:sldId id="334" r:id="rId8"/>
    <p:sldId id="333" r:id="rId9"/>
    <p:sldId id="352" r:id="rId10"/>
    <p:sldId id="353" r:id="rId11"/>
    <p:sldId id="336" r:id="rId12"/>
    <p:sldId id="331" r:id="rId13"/>
    <p:sldId id="347" r:id="rId14"/>
    <p:sldId id="341" r:id="rId15"/>
    <p:sldId id="339" r:id="rId16"/>
    <p:sldId id="337" r:id="rId17"/>
    <p:sldId id="340" r:id="rId18"/>
    <p:sldId id="342" r:id="rId19"/>
    <p:sldId id="343" r:id="rId20"/>
    <p:sldId id="349" r:id="rId21"/>
    <p:sldId id="351" r:id="rId2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rin Schilbach" initials="KS" lastIdx="2" clrIdx="0">
    <p:extLst>
      <p:ext uri="{19B8F6BF-5375-455C-9EA6-DF929625EA0E}">
        <p15:presenceInfo xmlns:p15="http://schemas.microsoft.com/office/powerpoint/2012/main" userId="Kathrin Schilbach" providerId="None"/>
      </p:ext>
    </p:extLst>
  </p:cmAuthor>
  <p:cmAuthor id="2" name="Sabrina Januzik" initials="SJ" lastIdx="4" clrIdx="1">
    <p:extLst>
      <p:ext uri="{19B8F6BF-5375-455C-9EA6-DF929625EA0E}">
        <p15:presenceInfo xmlns:p15="http://schemas.microsoft.com/office/powerpoint/2012/main" userId="Sabrina Januzi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57"/>
    <a:srgbClr val="AC145A"/>
    <a:srgbClr val="DBE2E9"/>
    <a:srgbClr val="E6E6E6"/>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28" autoAdjust="0"/>
    <p:restoredTop sz="73821" autoAdjust="0"/>
  </p:normalViewPr>
  <p:slideViewPr>
    <p:cSldViewPr snapToGrid="0">
      <p:cViewPr varScale="1">
        <p:scale>
          <a:sx n="70" d="100"/>
          <a:sy n="70" d="100"/>
        </p:scale>
        <p:origin x="946" y="58"/>
      </p:cViewPr>
      <p:guideLst>
        <p:guide orient="horz" pos="2160"/>
        <p:guide pos="3840"/>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9" d="100"/>
          <a:sy n="99" d="100"/>
        </p:scale>
        <p:origin x="2692" y="8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5C70CA-B494-48B3-89C3-A3DB7611D8B2}" type="datetimeFigureOut">
              <a:rPr lang="de-DE" smtClean="0"/>
              <a:t>05.07.2023</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DE156D8-8033-4800-9236-C1F7436DA4BF}" type="slidenum">
              <a:rPr lang="de-DE" smtClean="0"/>
              <a:t>‹Nr.›</a:t>
            </a:fld>
            <a:endParaRPr lang="de-DE"/>
          </a:p>
        </p:txBody>
      </p:sp>
    </p:spTree>
    <p:extLst>
      <p:ext uri="{BB962C8B-B14F-4D97-AF65-F5344CB8AC3E}">
        <p14:creationId xmlns:p14="http://schemas.microsoft.com/office/powerpoint/2010/main" val="2150797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9BC22C-49E7-4984-A527-E6BC96447208}" type="datetimeFigureOut">
              <a:rPr lang="de-DE" smtClean="0"/>
              <a:t>05.07.2023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606A55-AB75-4A52-BDC6-248AF1A38356}" type="slidenum">
              <a:rPr lang="de-DE" smtClean="0"/>
              <a:t>‹Nr.›</a:t>
            </a:fld>
            <a:endParaRPr lang="de-DE"/>
          </a:p>
        </p:txBody>
      </p:sp>
    </p:spTree>
    <p:extLst>
      <p:ext uri="{BB962C8B-B14F-4D97-AF65-F5344CB8AC3E}">
        <p14:creationId xmlns:p14="http://schemas.microsoft.com/office/powerpoint/2010/main" val="3430063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1</a:t>
            </a:fld>
            <a:endParaRPr lang="de-DE"/>
          </a:p>
        </p:txBody>
      </p:sp>
    </p:spTree>
    <p:extLst>
      <p:ext uri="{BB962C8B-B14F-4D97-AF65-F5344CB8AC3E}">
        <p14:creationId xmlns:p14="http://schemas.microsoft.com/office/powerpoint/2010/main" val="2013700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10</a:t>
            </a:fld>
            <a:endParaRPr lang="de-DE"/>
          </a:p>
        </p:txBody>
      </p:sp>
    </p:spTree>
    <p:extLst>
      <p:ext uri="{BB962C8B-B14F-4D97-AF65-F5344CB8AC3E}">
        <p14:creationId xmlns:p14="http://schemas.microsoft.com/office/powerpoint/2010/main" val="1793478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11</a:t>
            </a:fld>
            <a:endParaRPr lang="de-DE"/>
          </a:p>
        </p:txBody>
      </p:sp>
    </p:spTree>
    <p:extLst>
      <p:ext uri="{BB962C8B-B14F-4D97-AF65-F5344CB8AC3E}">
        <p14:creationId xmlns:p14="http://schemas.microsoft.com/office/powerpoint/2010/main" val="38885045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1">
              <a:buFont typeface="Symbol" panose="05050102010706020507" pitchFamily="18" charset="2"/>
              <a:buNone/>
            </a:pPr>
            <a:endParaRPr lang="de-DE" dirty="0" smtClean="0"/>
          </a:p>
        </p:txBody>
      </p:sp>
      <p:sp>
        <p:nvSpPr>
          <p:cNvPr id="4" name="Foliennummernplatzhalter 3"/>
          <p:cNvSpPr>
            <a:spLocks noGrp="1"/>
          </p:cNvSpPr>
          <p:nvPr>
            <p:ph type="sldNum" sz="quarter" idx="10"/>
          </p:nvPr>
        </p:nvSpPr>
        <p:spPr/>
        <p:txBody>
          <a:bodyPr/>
          <a:lstStyle/>
          <a:p>
            <a:fld id="{50606A55-AB75-4A52-BDC6-248AF1A38356}" type="slidenum">
              <a:rPr lang="de-DE" smtClean="0"/>
              <a:t>12</a:t>
            </a:fld>
            <a:endParaRPr lang="de-DE"/>
          </a:p>
        </p:txBody>
      </p:sp>
    </p:spTree>
    <p:extLst>
      <p:ext uri="{BB962C8B-B14F-4D97-AF65-F5344CB8AC3E}">
        <p14:creationId xmlns:p14="http://schemas.microsoft.com/office/powerpoint/2010/main" val="323299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13</a:t>
            </a:fld>
            <a:endParaRPr lang="de-DE"/>
          </a:p>
        </p:txBody>
      </p:sp>
    </p:spTree>
    <p:extLst>
      <p:ext uri="{BB962C8B-B14F-4D97-AF65-F5344CB8AC3E}">
        <p14:creationId xmlns:p14="http://schemas.microsoft.com/office/powerpoint/2010/main" val="9119001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14</a:t>
            </a:fld>
            <a:endParaRPr lang="de-DE"/>
          </a:p>
        </p:txBody>
      </p:sp>
    </p:spTree>
    <p:extLst>
      <p:ext uri="{BB962C8B-B14F-4D97-AF65-F5344CB8AC3E}">
        <p14:creationId xmlns:p14="http://schemas.microsoft.com/office/powerpoint/2010/main" val="31183619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smtClean="0"/>
          </a:p>
        </p:txBody>
      </p:sp>
      <p:sp>
        <p:nvSpPr>
          <p:cNvPr id="4" name="Foliennummernplatzhalter 3"/>
          <p:cNvSpPr>
            <a:spLocks noGrp="1"/>
          </p:cNvSpPr>
          <p:nvPr>
            <p:ph type="sldNum" sz="quarter" idx="10"/>
          </p:nvPr>
        </p:nvSpPr>
        <p:spPr/>
        <p:txBody>
          <a:bodyPr/>
          <a:lstStyle/>
          <a:p>
            <a:fld id="{50606A55-AB75-4A52-BDC6-248AF1A38356}" type="slidenum">
              <a:rPr lang="de-DE" smtClean="0"/>
              <a:t>15</a:t>
            </a:fld>
            <a:endParaRPr lang="de-DE"/>
          </a:p>
        </p:txBody>
      </p:sp>
    </p:spTree>
    <p:extLst>
      <p:ext uri="{BB962C8B-B14F-4D97-AF65-F5344CB8AC3E}">
        <p14:creationId xmlns:p14="http://schemas.microsoft.com/office/powerpoint/2010/main" val="3851560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16</a:t>
            </a:fld>
            <a:endParaRPr lang="de-DE"/>
          </a:p>
        </p:txBody>
      </p:sp>
    </p:spTree>
    <p:extLst>
      <p:ext uri="{BB962C8B-B14F-4D97-AF65-F5344CB8AC3E}">
        <p14:creationId xmlns:p14="http://schemas.microsoft.com/office/powerpoint/2010/main" val="2512773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17</a:t>
            </a:fld>
            <a:endParaRPr lang="de-DE"/>
          </a:p>
        </p:txBody>
      </p:sp>
    </p:spTree>
    <p:extLst>
      <p:ext uri="{BB962C8B-B14F-4D97-AF65-F5344CB8AC3E}">
        <p14:creationId xmlns:p14="http://schemas.microsoft.com/office/powerpoint/2010/main" val="825564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de-DE" baseline="0" dirty="0" smtClean="0"/>
          </a:p>
        </p:txBody>
      </p:sp>
      <p:sp>
        <p:nvSpPr>
          <p:cNvPr id="4" name="Foliennummernplatzhalter 3"/>
          <p:cNvSpPr>
            <a:spLocks noGrp="1"/>
          </p:cNvSpPr>
          <p:nvPr>
            <p:ph type="sldNum" sz="quarter" idx="10"/>
          </p:nvPr>
        </p:nvSpPr>
        <p:spPr/>
        <p:txBody>
          <a:bodyPr/>
          <a:lstStyle/>
          <a:p>
            <a:fld id="{50606A55-AB75-4A52-BDC6-248AF1A38356}" type="slidenum">
              <a:rPr lang="de-DE" smtClean="0"/>
              <a:t>18</a:t>
            </a:fld>
            <a:endParaRPr lang="de-DE"/>
          </a:p>
        </p:txBody>
      </p:sp>
    </p:spTree>
    <p:extLst>
      <p:ext uri="{BB962C8B-B14F-4D97-AF65-F5344CB8AC3E}">
        <p14:creationId xmlns:p14="http://schemas.microsoft.com/office/powerpoint/2010/main" val="11114886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baseline="0" dirty="0" smtClean="0"/>
          </a:p>
        </p:txBody>
      </p:sp>
      <p:sp>
        <p:nvSpPr>
          <p:cNvPr id="4" name="Foliennummernplatzhalter 3"/>
          <p:cNvSpPr>
            <a:spLocks noGrp="1"/>
          </p:cNvSpPr>
          <p:nvPr>
            <p:ph type="sldNum" sz="quarter" idx="10"/>
          </p:nvPr>
        </p:nvSpPr>
        <p:spPr/>
        <p:txBody>
          <a:bodyPr/>
          <a:lstStyle/>
          <a:p>
            <a:fld id="{50606A55-AB75-4A52-BDC6-248AF1A38356}" type="slidenum">
              <a:rPr lang="de-DE" smtClean="0"/>
              <a:t>19</a:t>
            </a:fld>
            <a:endParaRPr lang="de-DE"/>
          </a:p>
        </p:txBody>
      </p:sp>
    </p:spTree>
    <p:extLst>
      <p:ext uri="{BB962C8B-B14F-4D97-AF65-F5344CB8AC3E}">
        <p14:creationId xmlns:p14="http://schemas.microsoft.com/office/powerpoint/2010/main" val="493070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smtClean="0"/>
          </a:p>
        </p:txBody>
      </p:sp>
      <p:sp>
        <p:nvSpPr>
          <p:cNvPr id="4" name="Foliennummernplatzhalter 3"/>
          <p:cNvSpPr>
            <a:spLocks noGrp="1"/>
          </p:cNvSpPr>
          <p:nvPr>
            <p:ph type="sldNum" sz="quarter" idx="10"/>
          </p:nvPr>
        </p:nvSpPr>
        <p:spPr/>
        <p:txBody>
          <a:bodyPr/>
          <a:lstStyle/>
          <a:p>
            <a:fld id="{50606A55-AB75-4A52-BDC6-248AF1A38356}" type="slidenum">
              <a:rPr lang="de-DE" smtClean="0"/>
              <a:t>2</a:t>
            </a:fld>
            <a:endParaRPr lang="de-DE"/>
          </a:p>
        </p:txBody>
      </p:sp>
    </p:spTree>
    <p:extLst>
      <p:ext uri="{BB962C8B-B14F-4D97-AF65-F5344CB8AC3E}">
        <p14:creationId xmlns:p14="http://schemas.microsoft.com/office/powerpoint/2010/main" val="8495388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20</a:t>
            </a:fld>
            <a:endParaRPr lang="de-DE"/>
          </a:p>
        </p:txBody>
      </p:sp>
    </p:spTree>
    <p:extLst>
      <p:ext uri="{BB962C8B-B14F-4D97-AF65-F5344CB8AC3E}">
        <p14:creationId xmlns:p14="http://schemas.microsoft.com/office/powerpoint/2010/main" val="1774286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de-DE" baseline="0" dirty="0" smtClean="0"/>
          </a:p>
        </p:txBody>
      </p:sp>
      <p:sp>
        <p:nvSpPr>
          <p:cNvPr id="4" name="Foliennummernplatzhalter 3"/>
          <p:cNvSpPr>
            <a:spLocks noGrp="1"/>
          </p:cNvSpPr>
          <p:nvPr>
            <p:ph type="sldNum" sz="quarter" idx="10"/>
          </p:nvPr>
        </p:nvSpPr>
        <p:spPr/>
        <p:txBody>
          <a:bodyPr/>
          <a:lstStyle/>
          <a:p>
            <a:fld id="{50606A55-AB75-4A52-BDC6-248AF1A38356}" type="slidenum">
              <a:rPr lang="de-DE" smtClean="0"/>
              <a:t>3</a:t>
            </a:fld>
            <a:endParaRPr lang="de-DE"/>
          </a:p>
        </p:txBody>
      </p:sp>
    </p:spTree>
    <p:extLst>
      <p:ext uri="{BB962C8B-B14F-4D97-AF65-F5344CB8AC3E}">
        <p14:creationId xmlns:p14="http://schemas.microsoft.com/office/powerpoint/2010/main" val="4134735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4</a:t>
            </a:fld>
            <a:endParaRPr lang="de-DE"/>
          </a:p>
        </p:txBody>
      </p:sp>
    </p:spTree>
    <p:extLst>
      <p:ext uri="{BB962C8B-B14F-4D97-AF65-F5344CB8AC3E}">
        <p14:creationId xmlns:p14="http://schemas.microsoft.com/office/powerpoint/2010/main" val="3307588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5</a:t>
            </a:fld>
            <a:endParaRPr lang="de-DE"/>
          </a:p>
        </p:txBody>
      </p:sp>
    </p:spTree>
    <p:extLst>
      <p:ext uri="{BB962C8B-B14F-4D97-AF65-F5344CB8AC3E}">
        <p14:creationId xmlns:p14="http://schemas.microsoft.com/office/powerpoint/2010/main" val="2269224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6</a:t>
            </a:fld>
            <a:endParaRPr lang="de-DE"/>
          </a:p>
        </p:txBody>
      </p:sp>
    </p:spTree>
    <p:extLst>
      <p:ext uri="{BB962C8B-B14F-4D97-AF65-F5344CB8AC3E}">
        <p14:creationId xmlns:p14="http://schemas.microsoft.com/office/powerpoint/2010/main" val="1039211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7</a:t>
            </a:fld>
            <a:endParaRPr lang="de-DE"/>
          </a:p>
        </p:txBody>
      </p:sp>
    </p:spTree>
    <p:extLst>
      <p:ext uri="{BB962C8B-B14F-4D97-AF65-F5344CB8AC3E}">
        <p14:creationId xmlns:p14="http://schemas.microsoft.com/office/powerpoint/2010/main" val="984129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8</a:t>
            </a:fld>
            <a:endParaRPr lang="de-DE"/>
          </a:p>
        </p:txBody>
      </p:sp>
    </p:spTree>
    <p:extLst>
      <p:ext uri="{BB962C8B-B14F-4D97-AF65-F5344CB8AC3E}">
        <p14:creationId xmlns:p14="http://schemas.microsoft.com/office/powerpoint/2010/main" val="3909524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9</a:t>
            </a:fld>
            <a:endParaRPr lang="de-DE"/>
          </a:p>
        </p:txBody>
      </p:sp>
    </p:spTree>
    <p:extLst>
      <p:ext uri="{BB962C8B-B14F-4D97-AF65-F5344CB8AC3E}">
        <p14:creationId xmlns:p14="http://schemas.microsoft.com/office/powerpoint/2010/main" val="39690835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grpSp>
        <p:nvGrpSpPr>
          <p:cNvPr id="46" name="Gruppieren 45"/>
          <p:cNvGrpSpPr/>
          <p:nvPr userDrawn="1"/>
        </p:nvGrpSpPr>
        <p:grpSpPr>
          <a:xfrm>
            <a:off x="11168898" y="5468175"/>
            <a:ext cx="1022868" cy="1222435"/>
            <a:chOff x="9389533" y="5208478"/>
            <a:chExt cx="1022868" cy="1222435"/>
          </a:xfrm>
          <a:noFill/>
        </p:grpSpPr>
        <p:sp>
          <p:nvSpPr>
            <p:cNvPr id="33" name="Rechteck 32"/>
            <p:cNvSpPr/>
            <p:nvPr userDrawn="1"/>
          </p:nvSpPr>
          <p:spPr>
            <a:xfrm>
              <a:off x="9389533" y="5612154"/>
              <a:ext cx="511200" cy="54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p:cNvSpPr/>
            <p:nvPr userDrawn="1"/>
          </p:nvSpPr>
          <p:spPr>
            <a:xfrm>
              <a:off x="9901201" y="5208478"/>
              <a:ext cx="511200" cy="406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Rechteck 41"/>
            <p:cNvSpPr/>
            <p:nvPr userDrawn="1"/>
          </p:nvSpPr>
          <p:spPr>
            <a:xfrm>
              <a:off x="9901201" y="5613912"/>
              <a:ext cx="511200" cy="406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42"/>
            <p:cNvSpPr/>
            <p:nvPr userDrawn="1"/>
          </p:nvSpPr>
          <p:spPr>
            <a:xfrm>
              <a:off x="9901201" y="6024113"/>
              <a:ext cx="511200" cy="406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 name="Titel 1"/>
          <p:cNvSpPr>
            <a:spLocks noGrp="1"/>
          </p:cNvSpPr>
          <p:nvPr>
            <p:ph type="ctrTitle" hasCustomPrompt="1"/>
          </p:nvPr>
        </p:nvSpPr>
        <p:spPr>
          <a:xfrm>
            <a:off x="1524000" y="1407381"/>
            <a:ext cx="9144000" cy="2387600"/>
          </a:xfrm>
        </p:spPr>
        <p:txBody>
          <a:bodyPr anchor="t"/>
          <a:lstStyle>
            <a:lvl1pPr algn="l">
              <a:defRPr sz="6000">
                <a:solidFill>
                  <a:srgbClr val="003057"/>
                </a:solidFill>
              </a:defRPr>
            </a:lvl1pPr>
          </a:lstStyle>
          <a:p>
            <a:r>
              <a:rPr lang="de-DE" dirty="0"/>
              <a:t>Titel</a:t>
            </a:r>
            <a:br>
              <a:rPr lang="de-DE" dirty="0"/>
            </a:br>
            <a:r>
              <a:rPr lang="de-DE" dirty="0"/>
              <a:t>zweizeilig</a:t>
            </a:r>
          </a:p>
        </p:txBody>
      </p:sp>
      <p:sp>
        <p:nvSpPr>
          <p:cNvPr id="3" name="Untertitel 2"/>
          <p:cNvSpPr>
            <a:spLocks noGrp="1"/>
          </p:cNvSpPr>
          <p:nvPr>
            <p:ph type="subTitle" idx="1" hasCustomPrompt="1"/>
          </p:nvPr>
        </p:nvSpPr>
        <p:spPr>
          <a:xfrm>
            <a:off x="1524000" y="3887056"/>
            <a:ext cx="9144000" cy="1655762"/>
          </a:xfrm>
        </p:spPr>
        <p:txBody>
          <a:bodyPr anchor="t"/>
          <a:lstStyle>
            <a:lvl1pPr marL="0" indent="0" algn="l">
              <a:buNone/>
              <a:defRPr sz="2400">
                <a:solidFill>
                  <a:srgbClr val="AC145A"/>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err="1"/>
              <a:t>Subline</a:t>
            </a:r>
            <a:r>
              <a:rPr lang="de-DE" dirty="0"/>
              <a:t> einzeilig</a:t>
            </a:r>
          </a:p>
        </p:txBody>
      </p:sp>
      <p:grpSp>
        <p:nvGrpSpPr>
          <p:cNvPr id="4" name="Gruppieren 3" descr="Corporate Design Elemente (2 Balken) am linken Folienrand">
            <a:extLst>
              <a:ext uri="{FF2B5EF4-FFF2-40B4-BE49-F238E27FC236}">
                <a16:creationId xmlns:a16="http://schemas.microsoft.com/office/drawing/2014/main" id="{BDC6A36A-DB33-6929-B9B6-D9850909B57D}"/>
              </a:ext>
            </a:extLst>
          </p:cNvPr>
          <p:cNvGrpSpPr/>
          <p:nvPr userDrawn="1"/>
        </p:nvGrpSpPr>
        <p:grpSpPr>
          <a:xfrm>
            <a:off x="0" y="0"/>
            <a:ext cx="456400" cy="6876000"/>
            <a:chOff x="0" y="0"/>
            <a:chExt cx="456400" cy="6876000"/>
          </a:xfrm>
        </p:grpSpPr>
        <p:sp>
          <p:nvSpPr>
            <p:cNvPr id="7" name="Rechteck 6" descr="C"/>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userDrawn="1"/>
          </p:nvSpPr>
          <p:spPr>
            <a:xfrm rot="16200000">
              <a:off x="-3035600" y="3384000"/>
              <a:ext cx="6876000" cy="108000"/>
            </a:xfrm>
            <a:prstGeom prst="rect">
              <a:avLst/>
            </a:prstGeom>
            <a:solidFill>
              <a:srgbClr val="AC1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19" name="Grafik 18" descr="Logo der DH.NRW"/>
          <p:cNvPicPr>
            <a:picLocks noChangeAspect="1"/>
          </p:cNvPicPr>
          <p:nvPr userDrawn="1"/>
        </p:nvPicPr>
        <p:blipFill rotWithShape="1">
          <a:blip r:embed="rId2" cstate="print">
            <a:extLst>
              <a:ext uri="{28A0092B-C50C-407E-A947-70E740481C1C}">
                <a14:useLocalDpi xmlns:a14="http://schemas.microsoft.com/office/drawing/2010/main" val="0"/>
              </a:ext>
            </a:extLst>
          </a:blip>
          <a:srcRect t="23093"/>
          <a:stretch/>
        </p:blipFill>
        <p:spPr>
          <a:xfrm>
            <a:off x="1619353" y="5872682"/>
            <a:ext cx="1295744" cy="540000"/>
          </a:xfrm>
          <a:prstGeom prst="rect">
            <a:avLst/>
          </a:prstGeom>
        </p:spPr>
      </p:pic>
      <p:cxnSp>
        <p:nvCxnSpPr>
          <p:cNvPr id="24" name="Gerader Verbinder 23">
            <a:extLst>
              <a:ext uri="{C183D7F6-B498-43B3-948B-1728B52AA6E4}">
                <adec:decorative xmlns="" xmlns:adec="http://schemas.microsoft.com/office/drawing/2017/decorative" val="1"/>
              </a:ext>
            </a:extLst>
          </p:cNvPr>
          <p:cNvCxnSpPr/>
          <p:nvPr userDrawn="1"/>
        </p:nvCxnSpPr>
        <p:spPr>
          <a:xfrm>
            <a:off x="1619353" y="5061833"/>
            <a:ext cx="10060745" cy="0"/>
          </a:xfrm>
          <a:prstGeom prst="line">
            <a:avLst/>
          </a:prstGeom>
          <a:ln w="12700">
            <a:solidFill>
              <a:srgbClr val="003057"/>
            </a:solidFill>
          </a:ln>
        </p:spPr>
        <p:style>
          <a:lnRef idx="1">
            <a:schemeClr val="accent1"/>
          </a:lnRef>
          <a:fillRef idx="0">
            <a:schemeClr val="accent1"/>
          </a:fillRef>
          <a:effectRef idx="0">
            <a:schemeClr val="accent1"/>
          </a:effectRef>
          <a:fontRef idx="minor">
            <a:schemeClr val="tx1"/>
          </a:fontRef>
        </p:style>
      </p:cxnSp>
      <p:pic>
        <p:nvPicPr>
          <p:cNvPr id="28" name="Grafik 27" descr="Logo des Ministeriums für Kultur und Wissenschaft des Landes NRW"/>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27005" y="5872682"/>
            <a:ext cx="2654976" cy="540000"/>
          </a:xfrm>
          <a:prstGeom prst="rect">
            <a:avLst/>
          </a:prstGeom>
        </p:spPr>
      </p:pic>
      <p:sp>
        <p:nvSpPr>
          <p:cNvPr id="29" name="Untertitel 2"/>
          <p:cNvSpPr txBox="1">
            <a:spLocks/>
          </p:cNvSpPr>
          <p:nvPr userDrawn="1"/>
        </p:nvSpPr>
        <p:spPr>
          <a:xfrm>
            <a:off x="1524000" y="5330975"/>
            <a:ext cx="3600000" cy="223746"/>
          </a:xfrm>
          <a:prstGeom prst="rect">
            <a:avLst/>
          </a:prstGeom>
        </p:spPr>
        <p:txBody>
          <a:bodyPr vert="horz" lIns="91440" tIns="45720" rIns="91440" bIns="45720" rtlCol="0" anchor="t">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AC145A"/>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1000" dirty="0">
                <a:solidFill>
                  <a:schemeClr val="tx1"/>
                </a:solidFill>
              </a:rPr>
              <a:t>Ein Kooperationsvorhaben empfohlen</a:t>
            </a:r>
            <a:r>
              <a:rPr lang="de-DE" sz="1000" baseline="0" dirty="0">
                <a:solidFill>
                  <a:schemeClr val="tx1"/>
                </a:solidFill>
              </a:rPr>
              <a:t> durch die:</a:t>
            </a:r>
            <a:endParaRPr lang="de-DE" sz="1000" dirty="0">
              <a:solidFill>
                <a:schemeClr val="tx1"/>
              </a:solidFill>
            </a:endParaRPr>
          </a:p>
        </p:txBody>
      </p:sp>
      <p:sp>
        <p:nvSpPr>
          <p:cNvPr id="30" name="Untertitel 2"/>
          <p:cNvSpPr txBox="1">
            <a:spLocks/>
          </p:cNvSpPr>
          <p:nvPr userDrawn="1"/>
        </p:nvSpPr>
        <p:spPr>
          <a:xfrm>
            <a:off x="8930725" y="5333088"/>
            <a:ext cx="3600000" cy="223746"/>
          </a:xfrm>
          <a:prstGeom prst="rect">
            <a:avLst/>
          </a:prstGeom>
        </p:spPr>
        <p:txBody>
          <a:bodyPr vert="horz" lIns="91440" tIns="45720" rIns="91440" bIns="45720" rtlCol="0" anchor="t">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AC145A"/>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1000" dirty="0">
                <a:solidFill>
                  <a:schemeClr val="tx1"/>
                </a:solidFill>
              </a:rPr>
              <a:t>Gefördert durch:</a:t>
            </a:r>
          </a:p>
        </p:txBody>
      </p:sp>
      <p:cxnSp>
        <p:nvCxnSpPr>
          <p:cNvPr id="40" name="Gerader Verbinder 39"/>
          <p:cNvCxnSpPr/>
          <p:nvPr userDrawn="1"/>
        </p:nvCxnSpPr>
        <p:spPr>
          <a:xfrm flipV="1">
            <a:off x="9022945" y="4499875"/>
            <a:ext cx="0" cy="1899389"/>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48" name="Gerader Verbinder 47"/>
          <p:cNvCxnSpPr/>
          <p:nvPr userDrawn="1"/>
        </p:nvCxnSpPr>
        <p:spPr>
          <a:xfrm>
            <a:off x="11680332" y="412599"/>
            <a:ext cx="0" cy="6297286"/>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50" name="Gerader Verbinder 49"/>
          <p:cNvCxnSpPr/>
          <p:nvPr userDrawn="1"/>
        </p:nvCxnSpPr>
        <p:spPr>
          <a:xfrm>
            <a:off x="1619353" y="6312250"/>
            <a:ext cx="10159653" cy="0"/>
          </a:xfrm>
          <a:prstGeom prst="line">
            <a:avLst/>
          </a:prstGeom>
          <a:ln>
            <a:no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4826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8200" y="365125"/>
            <a:ext cx="10940806" cy="1325563"/>
          </a:xfrm>
        </p:spPr>
        <p:txBody>
          <a:bodyPr/>
          <a:lstStyle>
            <a:lvl1pPr>
              <a:defRPr>
                <a:solidFill>
                  <a:srgbClr val="003057"/>
                </a:solidFill>
              </a:defRPr>
            </a:lvl1pPr>
          </a:lstStyle>
          <a:p>
            <a:r>
              <a:rPr lang="de-DE" dirty="0"/>
              <a:t>Headline einzeilig</a:t>
            </a:r>
          </a:p>
        </p:txBody>
      </p:sp>
      <p:sp>
        <p:nvSpPr>
          <p:cNvPr id="3" name="Inhaltsplatzhalter 2"/>
          <p:cNvSpPr>
            <a:spLocks noGrp="1"/>
          </p:cNvSpPr>
          <p:nvPr>
            <p:ph idx="1" hasCustomPrompt="1"/>
          </p:nvPr>
        </p:nvSpPr>
        <p:spPr>
          <a:xfrm>
            <a:off x="838199" y="1825625"/>
            <a:ext cx="10940807" cy="4351338"/>
          </a:xfrm>
        </p:spPr>
        <p:txBody>
          <a:bodyPr/>
          <a:lstStyle>
            <a:lvl1pPr marL="228600" indent="-228600">
              <a:buFont typeface="Calibri" panose="020F0502020204030204" pitchFamily="34" charset="0"/>
              <a:buChar char="‐"/>
              <a:defRPr>
                <a:solidFill>
                  <a:srgbClr val="003057"/>
                </a:solidFill>
              </a:defRPr>
            </a:lvl1pPr>
          </a:lstStyle>
          <a:p>
            <a:pPr lvl="0"/>
            <a:r>
              <a:rPr lang="de-DE" dirty="0"/>
              <a:t>Text</a:t>
            </a:r>
          </a:p>
        </p:txBody>
      </p:sp>
      <p:sp>
        <p:nvSpPr>
          <p:cNvPr id="4" name="Datumsplatzhalter 3">
            <a:extLst>
              <a:ext uri="{C183D7F6-B498-43B3-948B-1728B52AA6E4}">
                <adec:decorative xmlns="" xmlns:adec="http://schemas.microsoft.com/office/drawing/2017/decorative" val="1"/>
              </a:ext>
            </a:extLst>
          </p:cNvPr>
          <p:cNvSpPr>
            <a:spLocks noGrp="1"/>
          </p:cNvSpPr>
          <p:nvPr>
            <p:ph type="dt" sz="half" idx="10"/>
          </p:nvPr>
        </p:nvSpPr>
        <p:spPr>
          <a:xfrm>
            <a:off x="838200" y="6400417"/>
            <a:ext cx="2743200" cy="365125"/>
          </a:xfrm>
        </p:spPr>
        <p:txBody>
          <a:bodyPr/>
          <a:lstStyle>
            <a:lvl1pPr>
              <a:defRPr/>
            </a:lvl1pPr>
          </a:lstStyle>
          <a:p>
            <a:r>
              <a:rPr lang="de-DE" dirty="0" smtClean="0"/>
              <a:t>26.06.2023</a:t>
            </a:r>
            <a:endParaRPr lang="de-DE" dirty="0"/>
          </a:p>
        </p:txBody>
      </p:sp>
      <p:sp>
        <p:nvSpPr>
          <p:cNvPr id="6" name="Foliennummernplatzhalter 5"/>
          <p:cNvSpPr>
            <a:spLocks noGrp="1"/>
          </p:cNvSpPr>
          <p:nvPr>
            <p:ph type="sldNum" sz="quarter" idx="12"/>
          </p:nvPr>
        </p:nvSpPr>
        <p:spPr>
          <a:xfrm>
            <a:off x="9035807" y="6356350"/>
            <a:ext cx="2743200" cy="365125"/>
          </a:xfrm>
        </p:spPr>
        <p:txBody>
          <a:bodyPr/>
          <a:lstStyle/>
          <a:p>
            <a:fld id="{FB2375C0-7702-4EFE-AA9A-D259F46FFF45}" type="slidenum">
              <a:rPr lang="de-DE" smtClean="0"/>
              <a:t>‹Nr.›</a:t>
            </a:fld>
            <a:endParaRPr lang="de-DE"/>
          </a:p>
        </p:txBody>
      </p:sp>
      <p:sp>
        <p:nvSpPr>
          <p:cNvPr id="7" name="Rechteck 6">
            <a:extLst>
              <a:ext uri="{C183D7F6-B498-43B3-948B-1728B52AA6E4}">
                <adec:decorative xmlns="" xmlns:adec="http://schemas.microsoft.com/office/drawing/2017/decorative"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9916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1850" y="1709738"/>
            <a:ext cx="10515600" cy="2852737"/>
          </a:xfrm>
        </p:spPr>
        <p:txBody>
          <a:bodyPr anchor="b"/>
          <a:lstStyle>
            <a:lvl1pPr>
              <a:defRPr sz="6000">
                <a:solidFill>
                  <a:srgbClr val="003057"/>
                </a:solidFill>
              </a:defRPr>
            </a:lvl1pPr>
          </a:lstStyle>
          <a:p>
            <a:r>
              <a:rPr lang="de-DE" dirty="0"/>
              <a:t>Neues Kapitel – </a:t>
            </a:r>
            <a:br>
              <a:rPr lang="de-DE" dirty="0"/>
            </a:br>
            <a:r>
              <a:rPr lang="de-DE" dirty="0"/>
              <a:t>Headline zweizeilig</a:t>
            </a:r>
          </a:p>
        </p:txBody>
      </p:sp>
      <p:sp>
        <p:nvSpPr>
          <p:cNvPr id="3" name="Textplatzhalter 2"/>
          <p:cNvSpPr>
            <a:spLocks noGrp="1"/>
          </p:cNvSpPr>
          <p:nvPr>
            <p:ph type="body" idx="1" hasCustomPrompt="1"/>
          </p:nvPr>
        </p:nvSpPr>
        <p:spPr>
          <a:xfrm>
            <a:off x="831850" y="4589463"/>
            <a:ext cx="10515600" cy="1500187"/>
          </a:xfrm>
        </p:spPr>
        <p:txBody>
          <a:bodyPr anchor="ctr"/>
          <a:lstStyle>
            <a:lvl1pPr marL="0" indent="0">
              <a:buNone/>
              <a:defRPr sz="2400">
                <a:solidFill>
                  <a:srgbClr val="AC145A"/>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err="1"/>
              <a:t>Subline</a:t>
            </a:r>
            <a:r>
              <a:rPr lang="de-DE" dirty="0"/>
              <a:t> einzeilig</a:t>
            </a:r>
          </a:p>
        </p:txBody>
      </p:sp>
      <p:sp>
        <p:nvSpPr>
          <p:cNvPr id="11" name="Rechteck 10">
            <a:extLst>
              <a:ext uri="{C183D7F6-B498-43B3-948B-1728B52AA6E4}">
                <adec:decorative xmlns="" xmlns:adec="http://schemas.microsoft.com/office/drawing/2017/decorative"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C183D7F6-B498-43B3-948B-1728B52AA6E4}">
                <adec:decorative xmlns="" xmlns:adec="http://schemas.microsoft.com/office/drawing/2017/decorative" val="1"/>
              </a:ext>
            </a:extLst>
          </p:cNvPr>
          <p:cNvSpPr/>
          <p:nvPr userDrawn="1"/>
        </p:nvSpPr>
        <p:spPr>
          <a:xfrm rot="16200000">
            <a:off x="-3035600" y="3384000"/>
            <a:ext cx="6876000" cy="108000"/>
          </a:xfrm>
          <a:prstGeom prst="rect">
            <a:avLst/>
          </a:prstGeom>
          <a:solidFill>
            <a:srgbClr val="AC1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 name="Grafik 3" descr="Logo Barrierefreiheit.NRW, vor dem Schriftzug ein Hashta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77647" y="652053"/>
            <a:ext cx="4969803" cy="488769"/>
          </a:xfrm>
          <a:prstGeom prst="rect">
            <a:avLst/>
          </a:prstGeom>
        </p:spPr>
      </p:pic>
    </p:spTree>
    <p:extLst>
      <p:ext uri="{BB962C8B-B14F-4D97-AF65-F5344CB8AC3E}">
        <p14:creationId xmlns:p14="http://schemas.microsoft.com/office/powerpoint/2010/main" val="2419071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solidFill>
                  <a:srgbClr val="003057"/>
                </a:solidFill>
              </a:defRPr>
            </a:lvl1pPr>
          </a:lstStyle>
          <a:p>
            <a:r>
              <a:rPr lang="de-DE" dirty="0"/>
              <a:t>Headline</a:t>
            </a:r>
          </a:p>
        </p:txBody>
      </p:sp>
      <p:sp>
        <p:nvSpPr>
          <p:cNvPr id="3" name="Inhaltsplatzhalter 2"/>
          <p:cNvSpPr>
            <a:spLocks noGrp="1"/>
          </p:cNvSpPr>
          <p:nvPr>
            <p:ph sz="half" idx="1" hasCustomPrompt="1"/>
          </p:nvPr>
        </p:nvSpPr>
        <p:spPr>
          <a:xfrm>
            <a:off x="838200" y="1825625"/>
            <a:ext cx="5181600" cy="4351338"/>
          </a:xfrm>
        </p:spPr>
        <p:txBody>
          <a:bodyPr/>
          <a:lstStyle>
            <a:lvl1pPr marL="176213" indent="-176213">
              <a:buFont typeface="Calibri" panose="020F0502020204030204" pitchFamily="34" charset="0"/>
              <a:buChar char="‐"/>
              <a:defRPr>
                <a:solidFill>
                  <a:srgbClr val="003057"/>
                </a:solidFill>
              </a:defRPr>
            </a:lvl1pPr>
          </a:lstStyle>
          <a:p>
            <a:pPr lvl="0"/>
            <a:r>
              <a:rPr lang="de-DE" dirty="0"/>
              <a:t>Text</a:t>
            </a:r>
          </a:p>
        </p:txBody>
      </p:sp>
      <p:sp>
        <p:nvSpPr>
          <p:cNvPr id="4" name="Inhaltsplatzhalter 3"/>
          <p:cNvSpPr>
            <a:spLocks noGrp="1"/>
          </p:cNvSpPr>
          <p:nvPr>
            <p:ph sz="half" idx="2" hasCustomPrompt="1"/>
          </p:nvPr>
        </p:nvSpPr>
        <p:spPr>
          <a:xfrm>
            <a:off x="6597406" y="1825625"/>
            <a:ext cx="5181600" cy="4351338"/>
          </a:xfrm>
        </p:spPr>
        <p:txBody>
          <a:bodyPr>
            <a:normAutofit/>
          </a:bodyPr>
          <a:lstStyle>
            <a:lvl1pPr marL="228600" indent="-228600">
              <a:defRPr lang="de-DE" sz="2800" kern="1200" dirty="0">
                <a:solidFill>
                  <a:srgbClr val="003057"/>
                </a:solidFill>
                <a:latin typeface="+mn-lt"/>
                <a:ea typeface="+mn-ea"/>
                <a:cs typeface="+mn-cs"/>
              </a:defRPr>
            </a:lvl1pPr>
          </a:lstStyle>
          <a:p>
            <a:pPr marL="176213" lvl="0" indent="-176213" algn="l" defTabSz="914400" rtl="0" eaLnBrk="1" latinLnBrk="0" hangingPunct="1">
              <a:lnSpc>
                <a:spcPct val="90000"/>
              </a:lnSpc>
              <a:spcBef>
                <a:spcPts val="1000"/>
              </a:spcBef>
              <a:buFont typeface="Calibri" panose="020F0502020204030204" pitchFamily="34" charset="0"/>
              <a:buChar char="‐"/>
            </a:pPr>
            <a:r>
              <a:rPr lang="de-DE" dirty="0"/>
              <a:t>Text</a:t>
            </a:r>
          </a:p>
        </p:txBody>
      </p:sp>
      <p:sp>
        <p:nvSpPr>
          <p:cNvPr id="5" name="Datumsplatzhalter 4">
            <a:extLst>
              <a:ext uri="{C183D7F6-B498-43B3-948B-1728B52AA6E4}">
                <adec:decorative xmlns="" xmlns:adec="http://schemas.microsoft.com/office/drawing/2017/decorative" val="1"/>
              </a:ext>
            </a:extLst>
          </p:cNvPr>
          <p:cNvSpPr>
            <a:spLocks noGrp="1"/>
          </p:cNvSpPr>
          <p:nvPr>
            <p:ph type="dt" sz="half" idx="10"/>
          </p:nvPr>
        </p:nvSpPr>
        <p:spPr/>
        <p:txBody>
          <a:bodyPr/>
          <a:lstStyle>
            <a:lvl1pPr>
              <a:defRPr/>
            </a:lvl1pPr>
          </a:lstStyle>
          <a:p>
            <a:r>
              <a:rPr lang="de-DE" dirty="0" smtClean="0"/>
              <a:t>26.06.2023</a:t>
            </a:r>
            <a:endParaRPr lang="de-DE" dirty="0"/>
          </a:p>
        </p:txBody>
      </p:sp>
      <p:sp>
        <p:nvSpPr>
          <p:cNvPr id="6" name="Fußzeilenplatzhalter 5">
            <a:extLst>
              <a:ext uri="{C183D7F6-B498-43B3-948B-1728B52AA6E4}">
                <adec:decorative xmlns="" xmlns:adec="http://schemas.microsoft.com/office/drawing/2017/decorative" val="1"/>
              </a:ext>
            </a:extLst>
          </p:cNvPr>
          <p:cNvSpPr>
            <a:spLocks noGrp="1"/>
          </p:cNvSpPr>
          <p:nvPr>
            <p:ph type="ftr" sz="quarter" idx="11"/>
          </p:nvPr>
        </p:nvSpPr>
        <p:spPr>
          <a:xfrm>
            <a:off x="3757008" y="6356350"/>
            <a:ext cx="5148000" cy="365125"/>
          </a:xfrm>
        </p:spPr>
        <p:txBody>
          <a:bodyPr/>
          <a:lstStyle/>
          <a:p>
            <a:endParaRPr lang="de-DE"/>
          </a:p>
        </p:txBody>
      </p:sp>
      <p:sp>
        <p:nvSpPr>
          <p:cNvPr id="8" name="Rechteck 7">
            <a:extLst>
              <a:ext uri="{C183D7F6-B498-43B3-948B-1728B52AA6E4}">
                <adec:decorative xmlns="" xmlns:adec="http://schemas.microsoft.com/office/drawing/2017/decorative"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Foliennummernplatzhalter 5"/>
          <p:cNvSpPr>
            <a:spLocks noGrp="1"/>
          </p:cNvSpPr>
          <p:nvPr>
            <p:ph type="sldNum" sz="quarter" idx="12"/>
          </p:nvPr>
        </p:nvSpPr>
        <p:spPr>
          <a:xfrm>
            <a:off x="9035807" y="6356350"/>
            <a:ext cx="2743200" cy="365125"/>
          </a:xfrm>
        </p:spPr>
        <p:txBody>
          <a:bodyPr/>
          <a:lstStyle/>
          <a:p>
            <a:fld id="{FB2375C0-7702-4EFE-AA9A-D259F46FFF45}" type="slidenum">
              <a:rPr lang="de-DE" smtClean="0"/>
              <a:t>‹Nr.›</a:t>
            </a:fld>
            <a:endParaRPr lang="de-DE"/>
          </a:p>
        </p:txBody>
      </p:sp>
    </p:spTree>
    <p:extLst>
      <p:ext uri="{BB962C8B-B14F-4D97-AF65-F5344CB8AC3E}">
        <p14:creationId xmlns:p14="http://schemas.microsoft.com/office/powerpoint/2010/main" val="2771231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9788" y="365125"/>
            <a:ext cx="10515600" cy="1325563"/>
          </a:xfrm>
        </p:spPr>
        <p:txBody>
          <a:bodyPr/>
          <a:lstStyle>
            <a:lvl1pPr>
              <a:defRPr>
                <a:solidFill>
                  <a:srgbClr val="003057"/>
                </a:solidFill>
              </a:defRPr>
            </a:lvl1pPr>
          </a:lstStyle>
          <a:p>
            <a:r>
              <a:rPr lang="de-DE" dirty="0"/>
              <a:t>Headline</a:t>
            </a:r>
          </a:p>
        </p:txBody>
      </p:sp>
      <p:sp>
        <p:nvSpPr>
          <p:cNvPr id="3" name="Textplatzhalter 2"/>
          <p:cNvSpPr>
            <a:spLocks noGrp="1"/>
          </p:cNvSpPr>
          <p:nvPr>
            <p:ph type="body" idx="1" hasCustomPrompt="1"/>
          </p:nvPr>
        </p:nvSpPr>
        <p:spPr>
          <a:xfrm>
            <a:off x="839788" y="1681163"/>
            <a:ext cx="5157787" cy="823912"/>
          </a:xfrm>
        </p:spPr>
        <p:txBody>
          <a:bodyPr anchor="b"/>
          <a:lstStyle>
            <a:lvl1pPr marL="0" indent="0">
              <a:buNone/>
              <a:defRPr sz="2400" b="1">
                <a:solidFill>
                  <a:srgbClr val="AC145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err="1"/>
              <a:t>Subline</a:t>
            </a:r>
            <a:endParaRPr lang="de-DE" dirty="0"/>
          </a:p>
        </p:txBody>
      </p:sp>
      <p:sp>
        <p:nvSpPr>
          <p:cNvPr id="4" name="Inhaltsplatzhalter 3"/>
          <p:cNvSpPr>
            <a:spLocks noGrp="1"/>
          </p:cNvSpPr>
          <p:nvPr>
            <p:ph sz="half" idx="2" hasCustomPrompt="1"/>
          </p:nvPr>
        </p:nvSpPr>
        <p:spPr>
          <a:xfrm>
            <a:off x="839788" y="2505075"/>
            <a:ext cx="5157787" cy="3684588"/>
          </a:xfrm>
        </p:spPr>
        <p:txBody>
          <a:bodyPr>
            <a:normAutofit/>
          </a:bodyPr>
          <a:lstStyle>
            <a:lvl1pPr marL="228600" indent="-228600">
              <a:buFont typeface="Calibri" panose="020F0502020204030204" pitchFamily="34" charset="0"/>
              <a:buChar char="‐"/>
              <a:defRPr lang="de-DE" sz="2800" kern="1200" dirty="0">
                <a:solidFill>
                  <a:srgbClr val="003057"/>
                </a:solidFill>
                <a:latin typeface="+mn-lt"/>
                <a:ea typeface="+mn-ea"/>
                <a:cs typeface="+mn-cs"/>
              </a:defRPr>
            </a:lvl1pPr>
          </a:lstStyle>
          <a:p>
            <a:pPr lvl="0"/>
            <a:r>
              <a:rPr lang="de-DE" dirty="0"/>
              <a:t>Text</a:t>
            </a:r>
          </a:p>
        </p:txBody>
      </p:sp>
      <p:sp>
        <p:nvSpPr>
          <p:cNvPr id="5" name="Textplatzhalter 4"/>
          <p:cNvSpPr>
            <a:spLocks noGrp="1"/>
          </p:cNvSpPr>
          <p:nvPr>
            <p:ph type="body" sz="quarter" idx="3" hasCustomPrompt="1"/>
          </p:nvPr>
        </p:nvSpPr>
        <p:spPr>
          <a:xfrm>
            <a:off x="6595818" y="1681163"/>
            <a:ext cx="5183188" cy="823912"/>
          </a:xfrm>
        </p:spPr>
        <p:txBody>
          <a:bodyPr anchor="b"/>
          <a:lstStyle>
            <a:lvl1pPr marL="0" indent="0">
              <a:buNone/>
              <a:defRPr sz="2400" b="1">
                <a:solidFill>
                  <a:srgbClr val="AC145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err="1"/>
              <a:t>Subline</a:t>
            </a:r>
            <a:endParaRPr lang="de-DE" dirty="0"/>
          </a:p>
        </p:txBody>
      </p:sp>
      <p:sp>
        <p:nvSpPr>
          <p:cNvPr id="6" name="Inhaltsplatzhalter 5"/>
          <p:cNvSpPr>
            <a:spLocks noGrp="1"/>
          </p:cNvSpPr>
          <p:nvPr>
            <p:ph sz="quarter" idx="4" hasCustomPrompt="1"/>
          </p:nvPr>
        </p:nvSpPr>
        <p:spPr>
          <a:xfrm>
            <a:off x="6595818" y="2505075"/>
            <a:ext cx="5183188" cy="3684588"/>
          </a:xfrm>
        </p:spPr>
        <p:txBody>
          <a:bodyPr>
            <a:normAutofit/>
          </a:bodyPr>
          <a:lstStyle>
            <a:lvl1pPr marL="228600" indent="-228600">
              <a:defRPr lang="de-DE" sz="2800" kern="1200" dirty="0">
                <a:solidFill>
                  <a:srgbClr val="003057"/>
                </a:solidFill>
                <a:latin typeface="+mn-lt"/>
                <a:ea typeface="+mn-ea"/>
                <a:cs typeface="+mn-cs"/>
              </a:defRPr>
            </a:lvl1pPr>
          </a:lstStyle>
          <a:p>
            <a:pPr marL="228600" lvl="0" indent="-228600" algn="l" defTabSz="914400" rtl="0" eaLnBrk="1" latinLnBrk="0" hangingPunct="1">
              <a:lnSpc>
                <a:spcPct val="90000"/>
              </a:lnSpc>
              <a:spcBef>
                <a:spcPts val="1000"/>
              </a:spcBef>
              <a:buFont typeface="Calibri" panose="020F0502020204030204" pitchFamily="34" charset="0"/>
              <a:buChar char="‐"/>
            </a:pPr>
            <a:r>
              <a:rPr lang="de-DE" dirty="0"/>
              <a:t>Text</a:t>
            </a:r>
          </a:p>
        </p:txBody>
      </p:sp>
      <p:sp>
        <p:nvSpPr>
          <p:cNvPr id="7" name="Datumsplatzhalter 6">
            <a:extLst>
              <a:ext uri="{C183D7F6-B498-43B3-948B-1728B52AA6E4}">
                <adec:decorative xmlns="" xmlns:adec="http://schemas.microsoft.com/office/drawing/2017/decorative" val="1"/>
              </a:ext>
            </a:extLst>
          </p:cNvPr>
          <p:cNvSpPr>
            <a:spLocks noGrp="1"/>
          </p:cNvSpPr>
          <p:nvPr>
            <p:ph type="dt" sz="half" idx="10"/>
          </p:nvPr>
        </p:nvSpPr>
        <p:spPr/>
        <p:txBody>
          <a:bodyPr/>
          <a:lstStyle>
            <a:lvl1pPr>
              <a:defRPr/>
            </a:lvl1pPr>
          </a:lstStyle>
          <a:p>
            <a:r>
              <a:rPr lang="de-DE" dirty="0" smtClean="0"/>
              <a:t>26.06.2023</a:t>
            </a:r>
            <a:endParaRPr lang="de-DE" dirty="0"/>
          </a:p>
        </p:txBody>
      </p:sp>
      <p:sp>
        <p:nvSpPr>
          <p:cNvPr id="10" name="Rechteck 9">
            <a:extLst>
              <a:ext uri="{C183D7F6-B498-43B3-948B-1728B52AA6E4}">
                <adec:decorative xmlns="" xmlns:adec="http://schemas.microsoft.com/office/drawing/2017/decorative"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Foliennummernplatzhalter 5"/>
          <p:cNvSpPr>
            <a:spLocks noGrp="1"/>
          </p:cNvSpPr>
          <p:nvPr>
            <p:ph type="sldNum" sz="quarter" idx="12"/>
          </p:nvPr>
        </p:nvSpPr>
        <p:spPr>
          <a:xfrm>
            <a:off x="9035807" y="6356350"/>
            <a:ext cx="2743200" cy="365125"/>
          </a:xfrm>
        </p:spPr>
        <p:txBody>
          <a:bodyPr/>
          <a:lstStyle/>
          <a:p>
            <a:fld id="{FB2375C0-7702-4EFE-AA9A-D259F46FFF45}" type="slidenum">
              <a:rPr lang="de-DE" smtClean="0"/>
              <a:t>‹Nr.›</a:t>
            </a:fld>
            <a:endParaRPr lang="de-DE"/>
          </a:p>
        </p:txBody>
      </p:sp>
      <p:sp>
        <p:nvSpPr>
          <p:cNvPr id="13" name="Fußzeilenplatzhalter 5">
            <a:extLst>
              <a:ext uri="{C183D7F6-B498-43B3-948B-1728B52AA6E4}">
                <adec:decorative xmlns="" xmlns:adec="http://schemas.microsoft.com/office/drawing/2017/decorative" val="1"/>
              </a:ext>
            </a:extLst>
          </p:cNvPr>
          <p:cNvSpPr>
            <a:spLocks noGrp="1"/>
          </p:cNvSpPr>
          <p:nvPr>
            <p:ph type="ftr" sz="quarter" idx="11"/>
          </p:nvPr>
        </p:nvSpPr>
        <p:spPr>
          <a:xfrm>
            <a:off x="3757008" y="6356350"/>
            <a:ext cx="5112000" cy="365125"/>
          </a:xfrm>
        </p:spPr>
        <p:txBody>
          <a:bodyPr/>
          <a:lstStyle/>
          <a:p>
            <a:endParaRPr lang="de-DE"/>
          </a:p>
        </p:txBody>
      </p:sp>
    </p:spTree>
    <p:extLst>
      <p:ext uri="{BB962C8B-B14F-4D97-AF65-F5344CB8AC3E}">
        <p14:creationId xmlns:p14="http://schemas.microsoft.com/office/powerpoint/2010/main" val="2261962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solidFill>
                  <a:srgbClr val="003057"/>
                </a:solidFill>
              </a:defRPr>
            </a:lvl1pPr>
          </a:lstStyle>
          <a:p>
            <a:r>
              <a:rPr lang="de-DE" dirty="0"/>
              <a:t>Headline</a:t>
            </a:r>
          </a:p>
        </p:txBody>
      </p:sp>
      <p:sp>
        <p:nvSpPr>
          <p:cNvPr id="3" name="Datumsplatzhalter 2">
            <a:extLst>
              <a:ext uri="{C183D7F6-B498-43B3-948B-1728B52AA6E4}">
                <adec:decorative xmlns="" xmlns:adec="http://schemas.microsoft.com/office/drawing/2017/decorative" val="1"/>
              </a:ext>
            </a:extLst>
          </p:cNvPr>
          <p:cNvSpPr>
            <a:spLocks noGrp="1"/>
          </p:cNvSpPr>
          <p:nvPr>
            <p:ph type="dt" sz="half" idx="10"/>
          </p:nvPr>
        </p:nvSpPr>
        <p:spPr/>
        <p:txBody>
          <a:bodyPr/>
          <a:lstStyle>
            <a:lvl1pPr>
              <a:defRPr/>
            </a:lvl1pPr>
          </a:lstStyle>
          <a:p>
            <a:r>
              <a:rPr lang="de-DE" dirty="0" smtClean="0"/>
              <a:t>26.06.2023</a:t>
            </a:r>
            <a:endParaRPr lang="de-DE" dirty="0"/>
          </a:p>
        </p:txBody>
      </p:sp>
      <p:sp>
        <p:nvSpPr>
          <p:cNvPr id="6" name="Rechteck 5">
            <a:extLst>
              <a:ext uri="{C183D7F6-B498-43B3-948B-1728B52AA6E4}">
                <adec:decorative xmlns="" xmlns:adec="http://schemas.microsoft.com/office/drawing/2017/decorative"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Foliennummernplatzhalter 5"/>
          <p:cNvSpPr>
            <a:spLocks noGrp="1"/>
          </p:cNvSpPr>
          <p:nvPr>
            <p:ph type="sldNum" sz="quarter" idx="12"/>
          </p:nvPr>
        </p:nvSpPr>
        <p:spPr>
          <a:xfrm>
            <a:off x="9035807" y="6356350"/>
            <a:ext cx="2743200" cy="365125"/>
          </a:xfrm>
        </p:spPr>
        <p:txBody>
          <a:bodyPr/>
          <a:lstStyle/>
          <a:p>
            <a:fld id="{FB2375C0-7702-4EFE-AA9A-D259F46FFF45}" type="slidenum">
              <a:rPr lang="de-DE" smtClean="0"/>
              <a:t>‹Nr.›</a:t>
            </a:fld>
            <a:endParaRPr lang="de-DE"/>
          </a:p>
        </p:txBody>
      </p:sp>
      <p:sp>
        <p:nvSpPr>
          <p:cNvPr id="9" name="Fußzeilenplatzhalter 5">
            <a:extLst>
              <a:ext uri="{C183D7F6-B498-43B3-948B-1728B52AA6E4}">
                <adec:decorative xmlns="" xmlns:adec="http://schemas.microsoft.com/office/drawing/2017/decorative" val="1"/>
              </a:ext>
            </a:extLst>
          </p:cNvPr>
          <p:cNvSpPr>
            <a:spLocks noGrp="1"/>
          </p:cNvSpPr>
          <p:nvPr>
            <p:ph type="ftr" sz="quarter" idx="11"/>
          </p:nvPr>
        </p:nvSpPr>
        <p:spPr>
          <a:xfrm>
            <a:off x="3757008" y="6356350"/>
            <a:ext cx="5112000" cy="365125"/>
          </a:xfrm>
        </p:spPr>
        <p:txBody>
          <a:bodyPr/>
          <a:lstStyle/>
          <a:p>
            <a:endParaRPr lang="de-DE"/>
          </a:p>
        </p:txBody>
      </p:sp>
    </p:spTree>
    <p:extLst>
      <p:ext uri="{BB962C8B-B14F-4D97-AF65-F5344CB8AC3E}">
        <p14:creationId xmlns:p14="http://schemas.microsoft.com/office/powerpoint/2010/main" val="2556873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C183D7F6-B498-43B3-948B-1728B52AA6E4}">
                <adec:decorative xmlns="" xmlns:adec="http://schemas.microsoft.com/office/drawing/2017/decorative" val="1"/>
              </a:ext>
            </a:extLst>
          </p:cNvPr>
          <p:cNvSpPr>
            <a:spLocks noGrp="1"/>
          </p:cNvSpPr>
          <p:nvPr>
            <p:ph type="dt" sz="half" idx="10"/>
          </p:nvPr>
        </p:nvSpPr>
        <p:spPr/>
        <p:txBody>
          <a:bodyPr/>
          <a:lstStyle>
            <a:lvl1pPr>
              <a:defRPr/>
            </a:lvl1pPr>
          </a:lstStyle>
          <a:p>
            <a:r>
              <a:rPr lang="de-DE" dirty="0" smtClean="0"/>
              <a:t>26.06.2023</a:t>
            </a:r>
            <a:endParaRPr lang="de-DE" dirty="0"/>
          </a:p>
        </p:txBody>
      </p:sp>
      <p:sp>
        <p:nvSpPr>
          <p:cNvPr id="5" name="Rechteck 4">
            <a:extLst>
              <a:ext uri="{C183D7F6-B498-43B3-948B-1728B52AA6E4}">
                <adec:decorative xmlns="" xmlns:adec="http://schemas.microsoft.com/office/drawing/2017/decorative"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Foliennummernplatzhalter 5"/>
          <p:cNvSpPr>
            <a:spLocks noGrp="1"/>
          </p:cNvSpPr>
          <p:nvPr>
            <p:ph type="sldNum" sz="quarter" idx="12"/>
          </p:nvPr>
        </p:nvSpPr>
        <p:spPr>
          <a:xfrm>
            <a:off x="9035806" y="6356350"/>
            <a:ext cx="2743200" cy="365125"/>
          </a:xfrm>
        </p:spPr>
        <p:txBody>
          <a:bodyPr/>
          <a:lstStyle/>
          <a:p>
            <a:fld id="{FB2375C0-7702-4EFE-AA9A-D259F46FFF45}" type="slidenum">
              <a:rPr lang="de-DE" smtClean="0"/>
              <a:t>‹Nr.›</a:t>
            </a:fld>
            <a:endParaRPr lang="de-DE"/>
          </a:p>
        </p:txBody>
      </p:sp>
      <p:sp>
        <p:nvSpPr>
          <p:cNvPr id="8" name="Fußzeilenplatzhalter 5">
            <a:extLst>
              <a:ext uri="{C183D7F6-B498-43B3-948B-1728B52AA6E4}">
                <adec:decorative xmlns="" xmlns:adec="http://schemas.microsoft.com/office/drawing/2017/decorative" val="1"/>
              </a:ext>
            </a:extLst>
          </p:cNvPr>
          <p:cNvSpPr>
            <a:spLocks noGrp="1"/>
          </p:cNvSpPr>
          <p:nvPr>
            <p:ph type="ftr" sz="quarter" idx="11"/>
          </p:nvPr>
        </p:nvSpPr>
        <p:spPr>
          <a:xfrm>
            <a:off x="3757008" y="6356350"/>
            <a:ext cx="5112000" cy="365125"/>
          </a:xfrm>
        </p:spPr>
        <p:txBody>
          <a:bodyPr/>
          <a:lstStyle/>
          <a:p>
            <a:endParaRPr lang="de-DE"/>
          </a:p>
        </p:txBody>
      </p:sp>
    </p:spTree>
    <p:extLst>
      <p:ext uri="{BB962C8B-B14F-4D97-AF65-F5344CB8AC3E}">
        <p14:creationId xmlns:p14="http://schemas.microsoft.com/office/powerpoint/2010/main" val="2739784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Zwei Inhalt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solidFill>
                  <a:srgbClr val="003057"/>
                </a:solidFill>
              </a:defRPr>
            </a:lvl1pPr>
          </a:lstStyle>
          <a:p>
            <a:r>
              <a:rPr lang="de-DE" dirty="0"/>
              <a:t>Headline</a:t>
            </a:r>
          </a:p>
        </p:txBody>
      </p:sp>
      <p:sp>
        <p:nvSpPr>
          <p:cNvPr id="3" name="Inhaltsplatzhalter 2"/>
          <p:cNvSpPr>
            <a:spLocks noGrp="1"/>
          </p:cNvSpPr>
          <p:nvPr>
            <p:ph sz="half" idx="1" hasCustomPrompt="1"/>
          </p:nvPr>
        </p:nvSpPr>
        <p:spPr>
          <a:xfrm>
            <a:off x="838200" y="1825625"/>
            <a:ext cx="5181600" cy="4351338"/>
          </a:xfrm>
        </p:spPr>
        <p:txBody>
          <a:bodyPr/>
          <a:lstStyle>
            <a:lvl1pPr marL="228600" indent="-228600">
              <a:buFont typeface="Calibri" panose="020F0502020204030204" pitchFamily="34" charset="0"/>
              <a:buChar char="‐"/>
              <a:defRPr>
                <a:solidFill>
                  <a:srgbClr val="003057"/>
                </a:solidFill>
              </a:defRPr>
            </a:lvl1pPr>
          </a:lstStyle>
          <a:p>
            <a:pPr lvl="0"/>
            <a:r>
              <a:rPr lang="de-DE" dirty="0"/>
              <a:t>Text</a:t>
            </a:r>
          </a:p>
        </p:txBody>
      </p:sp>
      <p:sp>
        <p:nvSpPr>
          <p:cNvPr id="5" name="Datumsplatzhalter 4">
            <a:extLst>
              <a:ext uri="{C183D7F6-B498-43B3-948B-1728B52AA6E4}">
                <adec:decorative xmlns="" xmlns:adec="http://schemas.microsoft.com/office/drawing/2017/decorative" val="1"/>
              </a:ext>
            </a:extLst>
          </p:cNvPr>
          <p:cNvSpPr>
            <a:spLocks noGrp="1"/>
          </p:cNvSpPr>
          <p:nvPr>
            <p:ph type="dt" sz="half" idx="10"/>
          </p:nvPr>
        </p:nvSpPr>
        <p:spPr/>
        <p:txBody>
          <a:bodyPr/>
          <a:lstStyle>
            <a:lvl1pPr>
              <a:defRPr/>
            </a:lvl1pPr>
          </a:lstStyle>
          <a:p>
            <a:r>
              <a:rPr lang="de-DE" dirty="0" smtClean="0"/>
              <a:t>26.06.2023</a:t>
            </a:r>
            <a:endParaRPr lang="de-DE" dirty="0"/>
          </a:p>
        </p:txBody>
      </p:sp>
      <p:sp>
        <p:nvSpPr>
          <p:cNvPr id="8" name="Rechteck 7">
            <a:extLst>
              <a:ext uri="{C183D7F6-B498-43B3-948B-1728B52AA6E4}">
                <adec:decorative xmlns="" xmlns:adec="http://schemas.microsoft.com/office/drawing/2017/decorative"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Bildplatzhalter 2"/>
          <p:cNvSpPr>
            <a:spLocks noGrp="1"/>
          </p:cNvSpPr>
          <p:nvPr>
            <p:ph type="pic" idx="13"/>
          </p:nvPr>
        </p:nvSpPr>
        <p:spPr>
          <a:xfrm>
            <a:off x="6184215" y="1825625"/>
            <a:ext cx="5594791" cy="4351338"/>
          </a:xfrm>
        </p:spPr>
        <p:txBody>
          <a:bodyPr anchor="t">
            <a:normAutofit/>
          </a:bodyPr>
          <a:lstStyle>
            <a:lvl1pPr marL="0" indent="0" algn="l">
              <a:buNone/>
              <a:defRPr sz="2800">
                <a:solidFill>
                  <a:srgbClr val="003057"/>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a:t>Bild</a:t>
            </a:r>
          </a:p>
        </p:txBody>
      </p:sp>
      <p:sp>
        <p:nvSpPr>
          <p:cNvPr id="11" name="Foliennummernplatzhalter 5"/>
          <p:cNvSpPr>
            <a:spLocks noGrp="1"/>
          </p:cNvSpPr>
          <p:nvPr>
            <p:ph type="sldNum" sz="quarter" idx="12"/>
          </p:nvPr>
        </p:nvSpPr>
        <p:spPr>
          <a:xfrm>
            <a:off x="9035807" y="6356350"/>
            <a:ext cx="2743200" cy="365125"/>
          </a:xfrm>
        </p:spPr>
        <p:txBody>
          <a:bodyPr/>
          <a:lstStyle/>
          <a:p>
            <a:fld id="{FB2375C0-7702-4EFE-AA9A-D259F46FFF45}" type="slidenum">
              <a:rPr lang="de-DE" smtClean="0"/>
              <a:t>‹Nr.›</a:t>
            </a:fld>
            <a:endParaRPr lang="de-DE"/>
          </a:p>
        </p:txBody>
      </p:sp>
      <p:sp>
        <p:nvSpPr>
          <p:cNvPr id="12" name="Fußzeilenplatzhalter 5">
            <a:extLst>
              <a:ext uri="{C183D7F6-B498-43B3-948B-1728B52AA6E4}">
                <adec:decorative xmlns="" xmlns:adec="http://schemas.microsoft.com/office/drawing/2017/decorative" val="1"/>
              </a:ext>
            </a:extLst>
          </p:cNvPr>
          <p:cNvSpPr>
            <a:spLocks noGrp="1"/>
          </p:cNvSpPr>
          <p:nvPr>
            <p:ph type="ftr" sz="quarter" idx="11"/>
          </p:nvPr>
        </p:nvSpPr>
        <p:spPr>
          <a:xfrm>
            <a:off x="3757008" y="6356350"/>
            <a:ext cx="5112000" cy="365125"/>
          </a:xfrm>
        </p:spPr>
        <p:txBody>
          <a:bodyPr/>
          <a:lstStyle/>
          <a:p>
            <a:endParaRPr lang="de-DE"/>
          </a:p>
        </p:txBody>
      </p:sp>
    </p:spTree>
    <p:extLst>
      <p:ext uri="{BB962C8B-B14F-4D97-AF65-F5344CB8AC3E}">
        <p14:creationId xmlns:p14="http://schemas.microsoft.com/office/powerpoint/2010/main" val="3683858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dirty="0" smtClean="0"/>
              <a:t>26.06.2023</a:t>
            </a:r>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2375C0-7702-4EFE-AA9A-D259F46FFF45}" type="slidenum">
              <a:rPr lang="de-DE" smtClean="0"/>
              <a:t>‹Nr.›</a:t>
            </a:fld>
            <a:endParaRPr lang="de-DE"/>
          </a:p>
        </p:txBody>
      </p:sp>
    </p:spTree>
    <p:extLst>
      <p:ext uri="{BB962C8B-B14F-4D97-AF65-F5344CB8AC3E}">
        <p14:creationId xmlns:p14="http://schemas.microsoft.com/office/powerpoint/2010/main" val="2869857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Calibri" panose="020F050202020403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alibri" panose="020F050202020403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Calibri" panose="020F050202020403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obus.zhb.tu-dortmund.d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creativecommons.org/licenses/by/4.0/deed.d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chor="ctr"/>
          <a:lstStyle/>
          <a:p>
            <a:r>
              <a:rPr lang="de-DE" dirty="0" err="1"/>
              <a:t>b</a:t>
            </a:r>
            <a:r>
              <a:rPr lang="de-DE" dirty="0" err="1" smtClean="0"/>
              <a:t>arrierefreiheit</a:t>
            </a:r>
            <a:r>
              <a:rPr lang="de-DE" dirty="0" smtClean="0"/>
              <a:t>. NRW</a:t>
            </a:r>
            <a:r>
              <a:rPr lang="de-DE" dirty="0"/>
              <a:t/>
            </a:r>
            <a:br>
              <a:rPr lang="de-DE" dirty="0"/>
            </a:br>
            <a:r>
              <a:rPr lang="de-DE" sz="3500" dirty="0"/>
              <a:t>Kompetenzzentrum digitale Barrierefreiheit.nrw</a:t>
            </a:r>
            <a:endParaRPr lang="de-DE" dirty="0"/>
          </a:p>
        </p:txBody>
      </p:sp>
      <p:sp>
        <p:nvSpPr>
          <p:cNvPr id="3" name="Untertitel 2"/>
          <p:cNvSpPr>
            <a:spLocks noGrp="1"/>
          </p:cNvSpPr>
          <p:nvPr>
            <p:ph type="subTitle" idx="1"/>
          </p:nvPr>
        </p:nvSpPr>
        <p:spPr/>
        <p:txBody>
          <a:bodyPr/>
          <a:lstStyle/>
          <a:p>
            <a:r>
              <a:rPr lang="de-DE" dirty="0" smtClean="0"/>
              <a:t>Halbzeitbilanz   </a:t>
            </a:r>
            <a:br>
              <a:rPr lang="de-DE" dirty="0" smtClean="0"/>
            </a:br>
            <a:r>
              <a:rPr lang="de-DE" dirty="0" smtClean="0"/>
              <a:t>Lehre verbindet</a:t>
            </a:r>
            <a:r>
              <a:rPr lang="de-DE" b="1" dirty="0" smtClean="0"/>
              <a:t> </a:t>
            </a:r>
            <a:r>
              <a:rPr lang="de-DE" dirty="0"/>
              <a:t>| </a:t>
            </a:r>
            <a:r>
              <a:rPr lang="de-DE" dirty="0" smtClean="0"/>
              <a:t>29.06.2023</a:t>
            </a:r>
            <a:endParaRPr lang="de-DE" dirty="0"/>
          </a:p>
        </p:txBody>
      </p:sp>
      <p:pic>
        <p:nvPicPr>
          <p:cNvPr id="4" name="Grafik 3" descr="Logo CC BY">
            <a:extLst>
              <a:ext uri="{FF2B5EF4-FFF2-40B4-BE49-F238E27FC236}">
                <a16:creationId xmlns:a16="http://schemas.microsoft.com/office/drawing/2014/main" id="{E3D74B03-0B52-41BE-9041-106290FED7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3474" y="5963342"/>
            <a:ext cx="1265052" cy="442612"/>
          </a:xfrm>
          <a:prstGeom prst="rect">
            <a:avLst/>
          </a:prstGeom>
        </p:spPr>
      </p:pic>
    </p:spTree>
    <p:extLst>
      <p:ext uri="{BB962C8B-B14F-4D97-AF65-F5344CB8AC3E}">
        <p14:creationId xmlns:p14="http://schemas.microsoft.com/office/powerpoint/2010/main" val="2672347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cs typeface="Arial" charset="0"/>
              </a:rPr>
              <a:t>Wissen austauschen (3/4)</a:t>
            </a:r>
            <a:endParaRPr lang="de-DE" dirty="0"/>
          </a:p>
        </p:txBody>
      </p:sp>
      <p:sp>
        <p:nvSpPr>
          <p:cNvPr id="3" name="Inhaltsplatzhalter 2"/>
          <p:cNvSpPr>
            <a:spLocks noGrp="1"/>
          </p:cNvSpPr>
          <p:nvPr>
            <p:ph idx="1"/>
          </p:nvPr>
        </p:nvSpPr>
        <p:spPr>
          <a:xfrm>
            <a:off x="838199" y="1825625"/>
            <a:ext cx="10940807" cy="1569085"/>
          </a:xfrm>
        </p:spPr>
        <p:txBody>
          <a:bodyPr/>
          <a:lstStyle/>
          <a:p>
            <a:pPr marL="0" indent="0">
              <a:buNone/>
            </a:pPr>
            <a:r>
              <a:rPr lang="de-DE" b="1" dirty="0" smtClean="0">
                <a:solidFill>
                  <a:srgbClr val="AC145A"/>
                </a:solidFill>
                <a:cs typeface="Arial" charset="0"/>
              </a:rPr>
              <a:t>Synergien schaffen</a:t>
            </a:r>
          </a:p>
          <a:p>
            <a:pPr>
              <a:buFont typeface="Arial" panose="020B0604020202020204" pitchFamily="34" charset="0"/>
              <a:buChar char="•"/>
            </a:pPr>
            <a:r>
              <a:rPr lang="de-DE" dirty="0" smtClean="0">
                <a:cs typeface="Arial" charset="0"/>
              </a:rPr>
              <a:t>Kooperationen mit </a:t>
            </a:r>
            <a:r>
              <a:rPr lang="de-DE" dirty="0" err="1" smtClean="0">
                <a:cs typeface="Arial" charset="0"/>
              </a:rPr>
              <a:t>HD@DH.nrw</a:t>
            </a:r>
            <a:r>
              <a:rPr lang="de-DE" dirty="0" smtClean="0">
                <a:cs typeface="Arial" charset="0"/>
              </a:rPr>
              <a:t>, </a:t>
            </a:r>
            <a:r>
              <a:rPr lang="de-DE" dirty="0" err="1" smtClean="0">
                <a:cs typeface="Arial" charset="0"/>
              </a:rPr>
              <a:t>Moodle.nrw</a:t>
            </a:r>
            <a:r>
              <a:rPr lang="de-DE" dirty="0" smtClean="0">
                <a:cs typeface="Arial" charset="0"/>
              </a:rPr>
              <a:t>, </a:t>
            </a:r>
            <a:r>
              <a:rPr lang="de-DE" dirty="0" err="1" smtClean="0">
                <a:cs typeface="Arial" charset="0"/>
              </a:rPr>
              <a:t>ILIAS.nrw</a:t>
            </a:r>
            <a:endParaRPr lang="de-DE" dirty="0">
              <a:cs typeface="Arial" charset="0"/>
            </a:endParaRPr>
          </a:p>
          <a:p>
            <a:pPr lvl="1">
              <a:buFont typeface="Symbol" panose="05050102010706020507" pitchFamily="18" charset="2"/>
              <a:buChar char="-"/>
            </a:pPr>
            <a:r>
              <a:rPr lang="de-DE" dirty="0">
                <a:solidFill>
                  <a:srgbClr val="003057"/>
                </a:solidFill>
                <a:cs typeface="Arial" charset="0"/>
              </a:rPr>
              <a:t>a</a:t>
            </a:r>
            <a:r>
              <a:rPr lang="de-DE" dirty="0" smtClean="0">
                <a:solidFill>
                  <a:srgbClr val="003057"/>
                </a:solidFill>
                <a:cs typeface="Arial" charset="0"/>
              </a:rPr>
              <a:t>lle Projekte beschäftigen sich bereits mit Barrierefreiheit</a:t>
            </a: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10</a:t>
            </a:fld>
            <a:endParaRPr lang="de-DE"/>
          </a:p>
        </p:txBody>
      </p:sp>
      <p:pic>
        <p:nvPicPr>
          <p:cNvPr id="8" name="Grafik 7" descr="Screenshot Überishct über Lernarchitektur von HD@DH.nrw. 9 Grafiken und Hotspots zu den verschiedenen Themenbereichen, u.a. Digitale Barrierefreiheit. "/>
          <p:cNvPicPr>
            <a:picLocks noChangeAspect="1"/>
          </p:cNvPicPr>
          <p:nvPr/>
        </p:nvPicPr>
        <p:blipFill>
          <a:blip r:embed="rId3"/>
          <a:stretch>
            <a:fillRect/>
          </a:stretch>
        </p:blipFill>
        <p:spPr>
          <a:xfrm>
            <a:off x="2940741" y="3394710"/>
            <a:ext cx="5762105" cy="3230658"/>
          </a:xfrm>
          <a:prstGeom prst="rect">
            <a:avLst/>
          </a:prstGeom>
        </p:spPr>
      </p:pic>
    </p:spTree>
    <p:extLst>
      <p:ext uri="{BB962C8B-B14F-4D97-AF65-F5344CB8AC3E}">
        <p14:creationId xmlns:p14="http://schemas.microsoft.com/office/powerpoint/2010/main" val="245511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cs typeface="Arial" charset="0"/>
              </a:rPr>
              <a:t>Wissen </a:t>
            </a:r>
            <a:r>
              <a:rPr lang="de-DE" dirty="0" smtClean="0">
                <a:cs typeface="Arial" charset="0"/>
              </a:rPr>
              <a:t>austauschen (4/4)</a:t>
            </a:r>
            <a:endParaRPr lang="de-DE" dirty="0"/>
          </a:p>
        </p:txBody>
      </p:sp>
      <p:sp>
        <p:nvSpPr>
          <p:cNvPr id="3" name="Inhaltsplatzhalter 2"/>
          <p:cNvSpPr>
            <a:spLocks noGrp="1"/>
          </p:cNvSpPr>
          <p:nvPr>
            <p:ph idx="1"/>
          </p:nvPr>
        </p:nvSpPr>
        <p:spPr/>
        <p:txBody>
          <a:bodyPr/>
          <a:lstStyle/>
          <a:p>
            <a:pPr marL="0" indent="0">
              <a:buNone/>
            </a:pPr>
            <a:r>
              <a:rPr lang="de-DE" b="1" dirty="0" err="1" smtClean="0">
                <a:solidFill>
                  <a:srgbClr val="AC145A"/>
                </a:solidFill>
                <a:cs typeface="Arial" charset="0"/>
              </a:rPr>
              <a:t>ORCA.nrw</a:t>
            </a:r>
            <a:endParaRPr lang="de-DE" b="1" dirty="0">
              <a:solidFill>
                <a:srgbClr val="AC145A"/>
              </a:solidFill>
              <a:cs typeface="Arial" charset="0"/>
            </a:endParaRPr>
          </a:p>
          <a:p>
            <a:pPr>
              <a:buFont typeface="Arial" panose="020B0604020202020204" pitchFamily="34" charset="0"/>
              <a:buChar char="•"/>
            </a:pPr>
            <a:r>
              <a:rPr lang="de-DE" dirty="0" smtClean="0">
                <a:cs typeface="Arial" charset="0"/>
              </a:rPr>
              <a:t>Workshops und Inputs auf OER-Fachtagen</a:t>
            </a:r>
          </a:p>
          <a:p>
            <a:pPr lvl="1">
              <a:buFont typeface="Symbol" panose="05050102010706020507" pitchFamily="18" charset="2"/>
              <a:buChar char="-"/>
            </a:pPr>
            <a:r>
              <a:rPr lang="de-DE" dirty="0" smtClean="0">
                <a:solidFill>
                  <a:srgbClr val="003057"/>
                </a:solidFill>
                <a:cs typeface="Arial" charset="0"/>
              </a:rPr>
              <a:t>Lehrer*</a:t>
            </a:r>
            <a:r>
              <a:rPr lang="de-DE" dirty="0" err="1" smtClean="0">
                <a:solidFill>
                  <a:srgbClr val="003057"/>
                </a:solidFill>
                <a:cs typeface="Arial" charset="0"/>
              </a:rPr>
              <a:t>innenbildung</a:t>
            </a:r>
            <a:endParaRPr lang="de-DE" dirty="0" smtClean="0">
              <a:solidFill>
                <a:srgbClr val="003057"/>
              </a:solidFill>
              <a:cs typeface="Arial" charset="0"/>
            </a:endParaRPr>
          </a:p>
          <a:p>
            <a:pPr lvl="1">
              <a:buFont typeface="Symbol" panose="05050102010706020507" pitchFamily="18" charset="2"/>
              <a:buChar char="-"/>
            </a:pPr>
            <a:r>
              <a:rPr lang="de-DE" dirty="0" smtClean="0">
                <a:solidFill>
                  <a:srgbClr val="003057"/>
                </a:solidFill>
                <a:cs typeface="Arial" charset="0"/>
              </a:rPr>
              <a:t>Sprachwissenschaften</a:t>
            </a:r>
          </a:p>
          <a:p>
            <a:pPr>
              <a:buFont typeface="Arial" panose="020B0604020202020204" pitchFamily="34" charset="0"/>
              <a:buChar char="•"/>
            </a:pPr>
            <a:r>
              <a:rPr lang="de-DE" dirty="0" smtClean="0">
                <a:cs typeface="Arial" charset="0"/>
              </a:rPr>
              <a:t>Begleitung der aktuellen OER-Förderlinie</a:t>
            </a:r>
          </a:p>
          <a:p>
            <a:pPr lvl="1">
              <a:buFont typeface="Symbol" panose="05050102010706020507" pitchFamily="18" charset="2"/>
              <a:buChar char="-"/>
            </a:pPr>
            <a:r>
              <a:rPr lang="de-DE" dirty="0" smtClean="0">
                <a:solidFill>
                  <a:srgbClr val="003057"/>
                </a:solidFill>
                <a:cs typeface="Arial" charset="0"/>
              </a:rPr>
              <a:t>Antragsstellung: Handreichung und Sprechstunde</a:t>
            </a:r>
          </a:p>
          <a:p>
            <a:pPr lvl="1">
              <a:buFont typeface="Symbol" panose="05050102010706020507" pitchFamily="18" charset="2"/>
              <a:buChar char="-"/>
            </a:pPr>
            <a:r>
              <a:rPr lang="de-DE" dirty="0" smtClean="0">
                <a:solidFill>
                  <a:srgbClr val="003057"/>
                </a:solidFill>
                <a:cs typeface="Arial" charset="0"/>
              </a:rPr>
              <a:t>Umsetzung: Handreichung, Grundlagenschulungen, evtl. Sprechstunden</a:t>
            </a:r>
          </a:p>
          <a:p>
            <a:pPr>
              <a:buFont typeface="Arial" panose="020B0604020202020204" pitchFamily="34" charset="0"/>
              <a:buChar char="•"/>
            </a:pPr>
            <a:endParaRPr lang="de-DE" dirty="0">
              <a:cs typeface="Arial" charset="0"/>
            </a:endParaRP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11</a:t>
            </a:fld>
            <a:endParaRPr lang="de-DE"/>
          </a:p>
        </p:txBody>
      </p:sp>
    </p:spTree>
    <p:extLst>
      <p:ext uri="{BB962C8B-B14F-4D97-AF65-F5344CB8AC3E}">
        <p14:creationId xmlns:p14="http://schemas.microsoft.com/office/powerpoint/2010/main" val="14476049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cs typeface="Arial" charset="0"/>
              </a:rPr>
              <a:t>Wissen schaffen </a:t>
            </a:r>
            <a:endParaRPr lang="de-DE" dirty="0"/>
          </a:p>
        </p:txBody>
      </p:sp>
      <p:sp>
        <p:nvSpPr>
          <p:cNvPr id="3" name="Inhaltsplatzhalter 2"/>
          <p:cNvSpPr>
            <a:spLocks noGrp="1"/>
          </p:cNvSpPr>
          <p:nvPr>
            <p:ph idx="1"/>
          </p:nvPr>
        </p:nvSpPr>
        <p:spPr>
          <a:xfrm>
            <a:off x="838200" y="1690688"/>
            <a:ext cx="6728209" cy="4800547"/>
          </a:xfrm>
        </p:spPr>
        <p:txBody>
          <a:bodyPr>
            <a:normAutofit fontScale="92500" lnSpcReduction="20000"/>
          </a:bodyPr>
          <a:lstStyle/>
          <a:p>
            <a:pPr marL="0" indent="0">
              <a:lnSpc>
                <a:spcPct val="120000"/>
              </a:lnSpc>
              <a:buNone/>
            </a:pPr>
            <a:r>
              <a:rPr lang="de-DE" b="1" dirty="0">
                <a:solidFill>
                  <a:srgbClr val="AC145A"/>
                </a:solidFill>
                <a:cs typeface="Arial" charset="0"/>
              </a:rPr>
              <a:t>Barrierefreiheits- und </a:t>
            </a:r>
            <a:r>
              <a:rPr lang="de-DE" b="1" dirty="0" smtClean="0">
                <a:solidFill>
                  <a:srgbClr val="AC145A"/>
                </a:solidFill>
                <a:cs typeface="Arial" charset="0"/>
              </a:rPr>
              <a:t>Usabilitytests</a:t>
            </a:r>
          </a:p>
          <a:p>
            <a:pPr marL="0" indent="0">
              <a:buNone/>
            </a:pPr>
            <a:r>
              <a:rPr lang="de-DE" b="1" dirty="0" smtClean="0"/>
              <a:t>Testverfahren</a:t>
            </a:r>
            <a:endParaRPr lang="de-DE" b="1" dirty="0"/>
          </a:p>
          <a:p>
            <a:pPr>
              <a:buFont typeface="Arial" panose="020B0604020202020204" pitchFamily="34" charset="0"/>
              <a:buChar char="•"/>
            </a:pPr>
            <a:r>
              <a:rPr lang="de-DE" sz="2200" dirty="0"/>
              <a:t>Tests mit Studierenden mit unterschiedlichen Beeinträchtigungen</a:t>
            </a:r>
          </a:p>
          <a:p>
            <a:pPr lvl="1"/>
            <a:r>
              <a:rPr lang="de-DE" sz="2200" dirty="0">
                <a:solidFill>
                  <a:srgbClr val="003057"/>
                </a:solidFill>
              </a:rPr>
              <a:t>Barrierefreiheit</a:t>
            </a:r>
          </a:p>
          <a:p>
            <a:pPr lvl="1"/>
            <a:r>
              <a:rPr lang="de-DE" sz="2200" dirty="0">
                <a:solidFill>
                  <a:srgbClr val="003057"/>
                </a:solidFill>
              </a:rPr>
              <a:t>Usability</a:t>
            </a:r>
          </a:p>
          <a:p>
            <a:pPr marL="0" indent="0">
              <a:buNone/>
            </a:pPr>
            <a:r>
              <a:rPr lang="de-DE" sz="2600" b="1" dirty="0"/>
              <a:t>ö</a:t>
            </a:r>
            <a:r>
              <a:rPr lang="de-DE" sz="2600" b="1" dirty="0" smtClean="0"/>
              <a:t>ffentliche </a:t>
            </a:r>
            <a:r>
              <a:rPr lang="de-DE" sz="2600" b="1" dirty="0"/>
              <a:t>Testberichte</a:t>
            </a:r>
          </a:p>
          <a:p>
            <a:pPr>
              <a:buFont typeface="Arial" panose="020B0604020202020204" pitchFamily="34" charset="0"/>
              <a:buChar char="•"/>
            </a:pPr>
            <a:r>
              <a:rPr lang="de-DE" sz="2200" dirty="0"/>
              <a:t>Beschreibung der Barrieren</a:t>
            </a:r>
          </a:p>
          <a:p>
            <a:pPr>
              <a:buFont typeface="Arial" panose="020B0604020202020204" pitchFamily="34" charset="0"/>
              <a:buChar char="•"/>
            </a:pPr>
            <a:r>
              <a:rPr lang="de-DE" sz="2200" dirty="0"/>
              <a:t>Hinweise für Nutzende mit verschiedenen </a:t>
            </a:r>
            <a:br>
              <a:rPr lang="de-DE" sz="2200" dirty="0"/>
            </a:br>
            <a:r>
              <a:rPr lang="de-DE" sz="2200" dirty="0" smtClean="0"/>
              <a:t>Arbeitstechniken/assistiven Technologien</a:t>
            </a:r>
            <a:endParaRPr lang="de-DE" sz="2200" dirty="0"/>
          </a:p>
          <a:p>
            <a:pPr>
              <a:buFont typeface="Arial" panose="020B0604020202020204" pitchFamily="34" charset="0"/>
              <a:buChar char="•"/>
            </a:pPr>
            <a:r>
              <a:rPr lang="de-DE" sz="2200" dirty="0"/>
              <a:t>Hinweise für </a:t>
            </a:r>
            <a:r>
              <a:rPr lang="de-DE" sz="2200" dirty="0" smtClean="0"/>
              <a:t>Lehrende </a:t>
            </a:r>
            <a:r>
              <a:rPr lang="de-DE" sz="2200" dirty="0"/>
              <a:t>zum möglichst barrierefreien </a:t>
            </a:r>
            <a:r>
              <a:rPr lang="de-DE" sz="2200" dirty="0" smtClean="0"/>
              <a:t>Einsatz</a:t>
            </a:r>
          </a:p>
          <a:p>
            <a:pPr>
              <a:buFont typeface="Arial" panose="020B0604020202020204" pitchFamily="34" charset="0"/>
              <a:buChar char="•"/>
            </a:pPr>
            <a:r>
              <a:rPr lang="de-DE" sz="2200" dirty="0"/>
              <a:t>Entscheidungshilfe für Anschaffung und Einsatzmöglichkeiten</a:t>
            </a:r>
          </a:p>
          <a:p>
            <a:pPr marL="0" indent="0">
              <a:lnSpc>
                <a:spcPct val="120000"/>
              </a:lnSpc>
              <a:buNone/>
            </a:pPr>
            <a:r>
              <a:rPr lang="de-DE" sz="2600" b="1" dirty="0"/>
              <a:t>z</a:t>
            </a:r>
            <a:r>
              <a:rPr lang="de-DE" sz="2600" b="1" dirty="0" smtClean="0"/>
              <a:t>usammenfassende </a:t>
            </a:r>
            <a:r>
              <a:rPr lang="de-DE" sz="2600" b="1" dirty="0"/>
              <a:t>Artikel</a:t>
            </a: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12</a:t>
            </a:fld>
            <a:endParaRPr lang="de-DE"/>
          </a:p>
        </p:txBody>
      </p:sp>
      <p:pic>
        <p:nvPicPr>
          <p:cNvPr id="6" name="Grafik 5" descr="Screenshot Internetseite, Ausschnitt Testbericht: oben Tabelle Übersicht Usability bei verschiedenen Arbeitstechniken (Screenreader, Tastaturbedienung, Sprachsteuerung (iOS), Vergößerung/Kontraste, ohne assistive Technologien), Hinweise für die Nutzung,, darunter ein Akkordion mit aufklappbaren Abschnitten (Screenreadernutzung, Tastaturbedienung, Vergrößerung und Kontraste, Dyslexie).  Empfehlungen für Einstellungen im Sinne des Universal Designs for Learning. "/>
          <p:cNvPicPr>
            <a:picLocks noChangeAspect="1"/>
          </p:cNvPicPr>
          <p:nvPr/>
        </p:nvPicPr>
        <p:blipFill>
          <a:blip r:embed="rId3"/>
          <a:stretch>
            <a:fillRect/>
          </a:stretch>
        </p:blipFill>
        <p:spPr>
          <a:xfrm>
            <a:off x="7828756" y="2808237"/>
            <a:ext cx="4152229" cy="3503663"/>
          </a:xfrm>
          <a:prstGeom prst="rect">
            <a:avLst/>
          </a:prstGeom>
          <a:ln w="3175">
            <a:solidFill>
              <a:schemeClr val="bg1">
                <a:lumMod val="75000"/>
              </a:schemeClr>
            </a:solidFill>
          </a:ln>
        </p:spPr>
      </p:pic>
    </p:spTree>
    <p:extLst>
      <p:ext uri="{BB962C8B-B14F-4D97-AF65-F5344CB8AC3E}">
        <p14:creationId xmlns:p14="http://schemas.microsoft.com/office/powerpoint/2010/main" val="2862664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Wissen konkret</a:t>
            </a:r>
            <a:endParaRPr lang="de-DE" dirty="0"/>
          </a:p>
        </p:txBody>
      </p:sp>
      <p:sp>
        <p:nvSpPr>
          <p:cNvPr id="3" name="Textplatzhalter 2"/>
          <p:cNvSpPr>
            <a:spLocks noGrp="1"/>
          </p:cNvSpPr>
          <p:nvPr>
            <p:ph type="body" idx="1"/>
          </p:nvPr>
        </p:nvSpPr>
        <p:spPr/>
        <p:txBody>
          <a:bodyPr/>
          <a:lstStyle/>
          <a:p>
            <a:r>
              <a:rPr lang="de-DE" dirty="0" smtClean="0"/>
              <a:t>Barrierefreiheit in kollaborativen Lernsettings </a:t>
            </a:r>
            <a:endParaRPr lang="de-DE" dirty="0"/>
          </a:p>
        </p:txBody>
      </p:sp>
    </p:spTree>
    <p:extLst>
      <p:ext uri="{BB962C8B-B14F-4D97-AF65-F5344CB8AC3E}">
        <p14:creationId xmlns:p14="http://schemas.microsoft.com/office/powerpoint/2010/main" val="3712189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Unser Herangehen</a:t>
            </a:r>
            <a:endParaRPr lang="de-DE" dirty="0"/>
          </a:p>
        </p:txBody>
      </p:sp>
      <p:sp>
        <p:nvSpPr>
          <p:cNvPr id="3" name="Inhaltsplatzhalter 2"/>
          <p:cNvSpPr>
            <a:spLocks noGrp="1"/>
          </p:cNvSpPr>
          <p:nvPr>
            <p:ph idx="1"/>
          </p:nvPr>
        </p:nvSpPr>
        <p:spPr/>
        <p:txBody>
          <a:bodyPr>
            <a:normAutofit/>
          </a:bodyPr>
          <a:lstStyle/>
          <a:p>
            <a:pPr>
              <a:buFont typeface="Arial" panose="020B0604020202020204" pitchFamily="34" charset="0"/>
              <a:buChar char="•"/>
            </a:pPr>
            <a:r>
              <a:rPr lang="de-DE" dirty="0"/>
              <a:t>gleichberechtigte Kollaboration lässt sich nicht allein durch barrierefreie digitale Tools gewährleisten</a:t>
            </a:r>
          </a:p>
          <a:p>
            <a:pPr>
              <a:buFont typeface="Arial" panose="020B0604020202020204" pitchFamily="34" charset="0"/>
              <a:buChar char="•"/>
            </a:pPr>
            <a:r>
              <a:rPr lang="de-DE" dirty="0" smtClean="0"/>
              <a:t>digitale </a:t>
            </a:r>
            <a:r>
              <a:rPr lang="de-DE" dirty="0"/>
              <a:t>Anwendungen können unterstützen</a:t>
            </a:r>
          </a:p>
          <a:p>
            <a:pPr>
              <a:buFont typeface="Arial" panose="020B0604020202020204" pitchFamily="34" charset="0"/>
              <a:buChar char="•"/>
            </a:pPr>
            <a:r>
              <a:rPr lang="de-DE" dirty="0"/>
              <a:t>Lösungsraum</a:t>
            </a: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14</a:t>
            </a:fld>
            <a:endParaRPr lang="de-DE"/>
          </a:p>
        </p:txBody>
      </p:sp>
      <p:pic>
        <p:nvPicPr>
          <p:cNvPr id="6" name="Grafik 5" descr="Vier Felder-Grafik:&#10;Oben links: &quot;Barrierfreiheit&quot;, oben rechts &quot;Universal Design (for learning)&#10;unten links: &quot;Kompensationstrategien&quot;, unten rechts &quot;Angemessene Vorkehrungen&quot;&#10;Die oberen beiden Felder sind durch Linie von unteren getrennt. Neben den Felder Barrierefreiheit und Universal Design (for Learning) steht überindividuell, Neben den unteren Federn Kompensationstrategien und Angemessene Vorkehrungen steht individuell" title="Lösungsraum-Grafik"/>
          <p:cNvPicPr>
            <a:picLocks noChangeAspect="1"/>
          </p:cNvPicPr>
          <p:nvPr/>
        </p:nvPicPr>
        <p:blipFill>
          <a:blip r:embed="rId3"/>
          <a:stretch>
            <a:fillRect/>
          </a:stretch>
        </p:blipFill>
        <p:spPr>
          <a:xfrm>
            <a:off x="3281726" y="3184634"/>
            <a:ext cx="7837749" cy="3461863"/>
          </a:xfrm>
          <a:prstGeom prst="rect">
            <a:avLst/>
          </a:prstGeom>
        </p:spPr>
      </p:pic>
    </p:spTree>
    <p:extLst>
      <p:ext uri="{BB962C8B-B14F-4D97-AF65-F5344CB8AC3E}">
        <p14:creationId xmlns:p14="http://schemas.microsoft.com/office/powerpoint/2010/main" val="37787398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Ergebnisse im Schnelldurchgang (1/2)</a:t>
            </a:r>
            <a:endParaRPr lang="de-DE" dirty="0"/>
          </a:p>
        </p:txBody>
      </p:sp>
      <p:sp>
        <p:nvSpPr>
          <p:cNvPr id="3" name="Inhaltsplatzhalter 2"/>
          <p:cNvSpPr>
            <a:spLocks noGrp="1"/>
          </p:cNvSpPr>
          <p:nvPr>
            <p:ph idx="1"/>
          </p:nvPr>
        </p:nvSpPr>
        <p:spPr/>
        <p:txBody>
          <a:bodyPr/>
          <a:lstStyle/>
          <a:p>
            <a:pPr marL="0" indent="0">
              <a:lnSpc>
                <a:spcPct val="100000"/>
              </a:lnSpc>
              <a:buNone/>
            </a:pPr>
            <a:r>
              <a:rPr lang="de-DE" b="1" dirty="0" smtClean="0">
                <a:solidFill>
                  <a:srgbClr val="AC145A"/>
                </a:solidFill>
              </a:rPr>
              <a:t>Digitale Anwendungen beim kollaborativen Arbeiten</a:t>
            </a:r>
          </a:p>
          <a:p>
            <a:pPr>
              <a:buFont typeface="Arial" panose="020B0604020202020204" pitchFamily="34" charset="0"/>
              <a:buChar char="•"/>
            </a:pPr>
            <a:r>
              <a:rPr lang="de-DE" dirty="0" smtClean="0"/>
              <a:t>Förderfaktoren</a:t>
            </a:r>
            <a:endParaRPr lang="de-DE" dirty="0"/>
          </a:p>
          <a:p>
            <a:pPr lvl="1"/>
            <a:r>
              <a:rPr lang="de-DE" dirty="0">
                <a:solidFill>
                  <a:srgbClr val="003057"/>
                </a:solidFill>
              </a:rPr>
              <a:t>lassen unterschiedliche Arbeitstechniken zu</a:t>
            </a:r>
          </a:p>
          <a:p>
            <a:pPr lvl="1"/>
            <a:r>
              <a:rPr lang="de-DE" dirty="0">
                <a:solidFill>
                  <a:srgbClr val="003057"/>
                </a:solidFill>
              </a:rPr>
              <a:t>unterstützen unterschiedliche Kommunikationsbedarfe</a:t>
            </a:r>
          </a:p>
          <a:p>
            <a:pPr>
              <a:buFont typeface="Arial" panose="020B0604020202020204" pitchFamily="34" charset="0"/>
              <a:buChar char="•"/>
            </a:pPr>
            <a:r>
              <a:rPr lang="de-DE" dirty="0"/>
              <a:t>Barrieren</a:t>
            </a:r>
          </a:p>
          <a:p>
            <a:pPr lvl="1"/>
            <a:r>
              <a:rPr lang="de-DE" dirty="0">
                <a:solidFill>
                  <a:srgbClr val="003057"/>
                </a:solidFill>
              </a:rPr>
              <a:t>Gleichzeitigkeit der Kommunikationswege</a:t>
            </a:r>
          </a:p>
          <a:p>
            <a:pPr lvl="1"/>
            <a:r>
              <a:rPr lang="de-DE" dirty="0">
                <a:solidFill>
                  <a:srgbClr val="003057"/>
                </a:solidFill>
              </a:rPr>
              <a:t>nicht zugängliche Inhalte und Materialien</a:t>
            </a:r>
          </a:p>
          <a:p>
            <a:pPr lvl="2"/>
            <a:r>
              <a:rPr lang="de-DE" dirty="0">
                <a:solidFill>
                  <a:srgbClr val="003057"/>
                </a:solidFill>
              </a:rPr>
              <a:t>Material, das Lehrende spontan hineingeben (PDFs)</a:t>
            </a:r>
          </a:p>
          <a:p>
            <a:pPr lvl="2"/>
            <a:r>
              <a:rPr lang="de-DE" dirty="0">
                <a:solidFill>
                  <a:srgbClr val="003057"/>
                </a:solidFill>
              </a:rPr>
              <a:t>geteilte Bildschirme </a:t>
            </a:r>
          </a:p>
          <a:p>
            <a:pPr lvl="2"/>
            <a:r>
              <a:rPr lang="de-DE" dirty="0">
                <a:solidFill>
                  <a:srgbClr val="003057"/>
                </a:solidFill>
              </a:rPr>
              <a:t>Art der Ergebnissicherung </a:t>
            </a: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15</a:t>
            </a:fld>
            <a:endParaRPr lang="de-DE"/>
          </a:p>
        </p:txBody>
      </p:sp>
    </p:spTree>
    <p:extLst>
      <p:ext uri="{BB962C8B-B14F-4D97-AF65-F5344CB8AC3E}">
        <p14:creationId xmlns:p14="http://schemas.microsoft.com/office/powerpoint/2010/main" val="2730878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Kollaboratives Arbeiten digital gestützt </a:t>
            </a:r>
            <a:endParaRPr lang="de-DE" dirty="0"/>
          </a:p>
        </p:txBody>
      </p:sp>
      <p:sp>
        <p:nvSpPr>
          <p:cNvPr id="3" name="Inhaltsplatzhalter 2"/>
          <p:cNvSpPr>
            <a:spLocks noGrp="1"/>
          </p:cNvSpPr>
          <p:nvPr>
            <p:ph idx="1"/>
          </p:nvPr>
        </p:nvSpPr>
        <p:spPr/>
        <p:txBody>
          <a:bodyPr>
            <a:normAutofit lnSpcReduction="10000"/>
          </a:bodyPr>
          <a:lstStyle/>
          <a:p>
            <a:pPr marL="0" indent="0">
              <a:lnSpc>
                <a:spcPct val="110000"/>
              </a:lnSpc>
              <a:buNone/>
            </a:pPr>
            <a:r>
              <a:rPr lang="de-DE" b="1" dirty="0" smtClean="0">
                <a:solidFill>
                  <a:srgbClr val="AC145A"/>
                </a:solidFill>
              </a:rPr>
              <a:t>Tests von Plattformen und Software für kollaboratives Arbeiten</a:t>
            </a:r>
            <a:endParaRPr lang="de-DE" b="1" dirty="0">
              <a:solidFill>
                <a:srgbClr val="AC145A"/>
              </a:solidFill>
            </a:endParaRPr>
          </a:p>
          <a:p>
            <a:pPr>
              <a:buFont typeface="Arial" panose="020B0604020202020204" pitchFamily="34" charset="0"/>
              <a:buChar char="•"/>
            </a:pPr>
            <a:r>
              <a:rPr lang="de-DE" dirty="0"/>
              <a:t>k</a:t>
            </a:r>
            <a:r>
              <a:rPr lang="de-DE" dirty="0" smtClean="0"/>
              <a:t>ollaboratives Schreiben</a:t>
            </a:r>
          </a:p>
          <a:p>
            <a:pPr lvl="1">
              <a:buFont typeface="Symbol" panose="05050102010706020507" pitchFamily="18" charset="2"/>
              <a:buChar char="-"/>
            </a:pPr>
            <a:r>
              <a:rPr lang="de-DE" dirty="0" err="1" smtClean="0">
                <a:solidFill>
                  <a:srgbClr val="003057"/>
                </a:solidFill>
              </a:rPr>
              <a:t>CryptPad</a:t>
            </a:r>
            <a:endParaRPr lang="de-DE" dirty="0" smtClean="0">
              <a:solidFill>
                <a:srgbClr val="003057"/>
              </a:solidFill>
            </a:endParaRPr>
          </a:p>
          <a:p>
            <a:pPr lvl="1">
              <a:buFont typeface="Symbol" panose="05050102010706020507" pitchFamily="18" charset="2"/>
              <a:buChar char="-"/>
            </a:pPr>
            <a:r>
              <a:rPr lang="de-DE" dirty="0" err="1" smtClean="0">
                <a:solidFill>
                  <a:srgbClr val="003057"/>
                </a:solidFill>
              </a:rPr>
              <a:t>Etherpad</a:t>
            </a:r>
            <a:endParaRPr lang="de-DE" dirty="0" smtClean="0">
              <a:solidFill>
                <a:srgbClr val="003057"/>
              </a:solidFill>
            </a:endParaRPr>
          </a:p>
          <a:p>
            <a:pPr lvl="1">
              <a:buFont typeface="Symbol" panose="05050102010706020507" pitchFamily="18" charset="2"/>
              <a:buChar char="-"/>
            </a:pPr>
            <a:r>
              <a:rPr lang="de-DE" dirty="0" smtClean="0">
                <a:solidFill>
                  <a:srgbClr val="003057"/>
                </a:solidFill>
              </a:rPr>
              <a:t>Google </a:t>
            </a:r>
            <a:r>
              <a:rPr lang="de-DE" dirty="0" err="1" smtClean="0">
                <a:solidFill>
                  <a:srgbClr val="003057"/>
                </a:solidFill>
              </a:rPr>
              <a:t>Docs</a:t>
            </a:r>
            <a:r>
              <a:rPr lang="de-DE" dirty="0" smtClean="0">
                <a:solidFill>
                  <a:srgbClr val="003057"/>
                </a:solidFill>
              </a:rPr>
              <a:t>/Präsentation (in Arbeit)</a:t>
            </a:r>
          </a:p>
          <a:p>
            <a:pPr>
              <a:buFont typeface="Arial" panose="020B0604020202020204" pitchFamily="34" charset="0"/>
              <a:buChar char="•"/>
            </a:pPr>
            <a:r>
              <a:rPr lang="de-DE" dirty="0"/>
              <a:t>d</a:t>
            </a:r>
            <a:r>
              <a:rPr lang="de-DE" dirty="0" smtClean="0"/>
              <a:t>igitale Pinnwände</a:t>
            </a:r>
          </a:p>
          <a:p>
            <a:pPr lvl="1">
              <a:buFont typeface="Symbol" panose="05050102010706020507" pitchFamily="18" charset="2"/>
              <a:buChar char="-"/>
            </a:pPr>
            <a:r>
              <a:rPr lang="de-DE" dirty="0" err="1" smtClean="0">
                <a:solidFill>
                  <a:srgbClr val="003057"/>
                </a:solidFill>
              </a:rPr>
              <a:t>TaskCards</a:t>
            </a:r>
            <a:endParaRPr lang="de-DE" dirty="0" smtClean="0">
              <a:solidFill>
                <a:srgbClr val="003057"/>
              </a:solidFill>
            </a:endParaRPr>
          </a:p>
          <a:p>
            <a:pPr lvl="1">
              <a:buFont typeface="Symbol" panose="05050102010706020507" pitchFamily="18" charset="2"/>
              <a:buChar char="-"/>
            </a:pPr>
            <a:r>
              <a:rPr lang="de-DE" dirty="0" err="1" smtClean="0">
                <a:solidFill>
                  <a:srgbClr val="003057"/>
                </a:solidFill>
              </a:rPr>
              <a:t>Padlet</a:t>
            </a:r>
            <a:endParaRPr lang="de-DE" dirty="0" smtClean="0">
              <a:solidFill>
                <a:srgbClr val="003057"/>
              </a:solidFill>
            </a:endParaRPr>
          </a:p>
          <a:p>
            <a:pPr>
              <a:buFont typeface="Arial" panose="020B0604020202020204" pitchFamily="34" charset="0"/>
              <a:buChar char="•"/>
            </a:pPr>
            <a:r>
              <a:rPr lang="de-DE" dirty="0"/>
              <a:t>d</a:t>
            </a:r>
            <a:r>
              <a:rPr lang="de-DE" dirty="0" smtClean="0"/>
              <a:t>igitale Whiteboards (in Arbeit)</a:t>
            </a:r>
          </a:p>
          <a:p>
            <a:pPr lvl="1">
              <a:buFont typeface="Symbol" panose="05050102010706020507" pitchFamily="18" charset="2"/>
              <a:buChar char="-"/>
            </a:pPr>
            <a:r>
              <a:rPr lang="de-DE" dirty="0" smtClean="0">
                <a:solidFill>
                  <a:srgbClr val="003057"/>
                </a:solidFill>
              </a:rPr>
              <a:t>Miro (entwickeln derzeit für Barrierefreiheit optimierte Version)</a:t>
            </a: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16</a:t>
            </a:fld>
            <a:endParaRPr lang="de-DE"/>
          </a:p>
        </p:txBody>
      </p:sp>
    </p:spTree>
    <p:extLst>
      <p:ext uri="{BB962C8B-B14F-4D97-AF65-F5344CB8AC3E}">
        <p14:creationId xmlns:p14="http://schemas.microsoft.com/office/powerpoint/2010/main" val="39960874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Ergebnisse im Schnelldurchgang (2/2)</a:t>
            </a:r>
            <a:endParaRPr lang="de-DE" dirty="0"/>
          </a:p>
        </p:txBody>
      </p:sp>
      <p:sp>
        <p:nvSpPr>
          <p:cNvPr id="3" name="Inhaltsplatzhalter 2"/>
          <p:cNvSpPr>
            <a:spLocks noGrp="1"/>
          </p:cNvSpPr>
          <p:nvPr>
            <p:ph idx="1"/>
          </p:nvPr>
        </p:nvSpPr>
        <p:spPr/>
        <p:txBody>
          <a:bodyPr>
            <a:normAutofit fontScale="92500" lnSpcReduction="20000"/>
          </a:bodyPr>
          <a:lstStyle/>
          <a:p>
            <a:pPr marL="0" indent="0">
              <a:lnSpc>
                <a:spcPct val="110000"/>
              </a:lnSpc>
              <a:buNone/>
            </a:pPr>
            <a:r>
              <a:rPr lang="de-DE" b="1" dirty="0" smtClean="0">
                <a:solidFill>
                  <a:srgbClr val="AC145A"/>
                </a:solidFill>
              </a:rPr>
              <a:t>Wirklich </a:t>
            </a:r>
            <a:r>
              <a:rPr lang="de-DE" b="1" dirty="0">
                <a:solidFill>
                  <a:srgbClr val="AC145A"/>
                </a:solidFill>
              </a:rPr>
              <a:t>barrierefreie Kollaborationssoftware gibt es (noch) </a:t>
            </a:r>
            <a:r>
              <a:rPr lang="de-DE" b="1" dirty="0" smtClean="0">
                <a:solidFill>
                  <a:srgbClr val="AC145A"/>
                </a:solidFill>
              </a:rPr>
              <a:t>nicht</a:t>
            </a:r>
          </a:p>
          <a:p>
            <a:pPr>
              <a:buFont typeface="Arial" panose="020B0604020202020204" pitchFamily="34" charset="0"/>
              <a:buChar char="•"/>
            </a:pPr>
            <a:r>
              <a:rPr lang="de-DE" dirty="0"/>
              <a:t>Vorteile digitaler Treffen nutzen bzw. Gruppen dazu </a:t>
            </a:r>
            <a:r>
              <a:rPr lang="de-DE" dirty="0" smtClean="0"/>
              <a:t>ermutigen</a:t>
            </a:r>
            <a:endParaRPr lang="de-DE" b="1" dirty="0" smtClean="0"/>
          </a:p>
          <a:p>
            <a:pPr>
              <a:buFont typeface="Arial" panose="020B0604020202020204" pitchFamily="34" charset="0"/>
              <a:buChar char="•"/>
            </a:pPr>
            <a:r>
              <a:rPr lang="de-DE" b="1" dirty="0" smtClean="0"/>
              <a:t>einfache </a:t>
            </a:r>
            <a:r>
              <a:rPr lang="de-DE" b="1" dirty="0"/>
              <a:t>kollaborative Schreib-Tools </a:t>
            </a:r>
            <a:r>
              <a:rPr lang="de-DE" dirty="0"/>
              <a:t>zum Festhalten von Ergebnissen</a:t>
            </a:r>
          </a:p>
          <a:p>
            <a:pPr lvl="1"/>
            <a:r>
              <a:rPr lang="de-DE" dirty="0" err="1">
                <a:solidFill>
                  <a:srgbClr val="003057"/>
                </a:solidFill>
              </a:rPr>
              <a:t>Etherpad</a:t>
            </a:r>
            <a:r>
              <a:rPr lang="de-DE" dirty="0">
                <a:solidFill>
                  <a:srgbClr val="003057"/>
                </a:solidFill>
              </a:rPr>
              <a:t> besser als </a:t>
            </a:r>
            <a:r>
              <a:rPr lang="de-DE" dirty="0" err="1">
                <a:solidFill>
                  <a:srgbClr val="003057"/>
                </a:solidFill>
              </a:rPr>
              <a:t>CryptPad</a:t>
            </a:r>
            <a:endParaRPr lang="de-DE" dirty="0">
              <a:solidFill>
                <a:srgbClr val="003057"/>
              </a:solidFill>
            </a:endParaRPr>
          </a:p>
          <a:p>
            <a:pPr lvl="1"/>
            <a:r>
              <a:rPr lang="de-DE" dirty="0">
                <a:solidFill>
                  <a:srgbClr val="003057"/>
                </a:solidFill>
              </a:rPr>
              <a:t>Google </a:t>
            </a:r>
            <a:r>
              <a:rPr lang="de-DE" dirty="0" err="1">
                <a:solidFill>
                  <a:srgbClr val="003057"/>
                </a:solidFill>
              </a:rPr>
              <a:t>Docs</a:t>
            </a:r>
            <a:r>
              <a:rPr lang="de-DE" dirty="0">
                <a:solidFill>
                  <a:srgbClr val="003057"/>
                </a:solidFill>
              </a:rPr>
              <a:t> weg. Ähnlichkeit zu Word</a:t>
            </a:r>
          </a:p>
          <a:p>
            <a:pPr>
              <a:buFont typeface="Arial" panose="020B0604020202020204" pitchFamily="34" charset="0"/>
              <a:buChar char="•"/>
            </a:pPr>
            <a:r>
              <a:rPr lang="de-DE" b="1" dirty="0"/>
              <a:t>digitale Pinnwände </a:t>
            </a:r>
            <a:r>
              <a:rPr lang="de-DE" dirty="0"/>
              <a:t>- geeignet für Materialsammlungen und zeitversetztes kollaboratives Arbeiten nach eigenem Tempo</a:t>
            </a:r>
          </a:p>
          <a:p>
            <a:pPr lvl="1"/>
            <a:r>
              <a:rPr lang="de-DE" dirty="0">
                <a:solidFill>
                  <a:srgbClr val="003057"/>
                </a:solidFill>
              </a:rPr>
              <a:t>Je klarer gegliedert, desto einfacher.</a:t>
            </a:r>
          </a:p>
          <a:p>
            <a:pPr lvl="1"/>
            <a:r>
              <a:rPr lang="de-DE" dirty="0">
                <a:solidFill>
                  <a:srgbClr val="003057"/>
                </a:solidFill>
              </a:rPr>
              <a:t>Padlet deutlich barrierefreier als TaskCards</a:t>
            </a:r>
          </a:p>
          <a:p>
            <a:pPr>
              <a:buFont typeface="Arial" panose="020B0604020202020204" pitchFamily="34" charset="0"/>
              <a:buChar char="•"/>
            </a:pPr>
            <a:r>
              <a:rPr lang="de-DE" b="1" dirty="0"/>
              <a:t>digitale Whiteboards </a:t>
            </a:r>
            <a:r>
              <a:rPr lang="de-DE" dirty="0"/>
              <a:t>- zeitversetzt geeigneter als Echtzeit-Kollaboration</a:t>
            </a:r>
          </a:p>
          <a:p>
            <a:pPr lvl="1"/>
            <a:r>
              <a:rPr lang="de-DE" dirty="0">
                <a:solidFill>
                  <a:srgbClr val="003057"/>
                </a:solidFill>
              </a:rPr>
              <a:t>klare Struktur</a:t>
            </a:r>
          </a:p>
          <a:p>
            <a:pPr lvl="1"/>
            <a:r>
              <a:rPr lang="de-DE" dirty="0">
                <a:solidFill>
                  <a:srgbClr val="003057"/>
                </a:solidFill>
              </a:rPr>
              <a:t>Auswahl von Funktionen</a:t>
            </a: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17</a:t>
            </a:fld>
            <a:endParaRPr lang="de-DE"/>
          </a:p>
        </p:txBody>
      </p:sp>
    </p:spTree>
    <p:extLst>
      <p:ext uri="{BB962C8B-B14F-4D97-AF65-F5344CB8AC3E}">
        <p14:creationId xmlns:p14="http://schemas.microsoft.com/office/powerpoint/2010/main" val="939058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Allgemeine Verantwortung</a:t>
            </a:r>
            <a:endParaRPr lang="de-DE" dirty="0"/>
          </a:p>
        </p:txBody>
      </p:sp>
      <p:sp>
        <p:nvSpPr>
          <p:cNvPr id="3" name="Inhaltsplatzhalter 2"/>
          <p:cNvSpPr>
            <a:spLocks noGrp="1"/>
          </p:cNvSpPr>
          <p:nvPr>
            <p:ph idx="1"/>
          </p:nvPr>
        </p:nvSpPr>
        <p:spPr>
          <a:xfrm>
            <a:off x="5439905" y="1825625"/>
            <a:ext cx="6339101" cy="4675188"/>
          </a:xfrm>
        </p:spPr>
        <p:txBody>
          <a:bodyPr>
            <a:normAutofit fontScale="92500" lnSpcReduction="10000"/>
          </a:bodyPr>
          <a:lstStyle/>
          <a:p>
            <a:pPr marL="0" indent="0">
              <a:lnSpc>
                <a:spcPct val="110000"/>
              </a:lnSpc>
              <a:buNone/>
            </a:pPr>
            <a:r>
              <a:rPr lang="de-DE" b="1" dirty="0" smtClean="0">
                <a:solidFill>
                  <a:srgbClr val="AC145A"/>
                </a:solidFill>
              </a:rPr>
              <a:t>Räume und Infrastruktur</a:t>
            </a:r>
          </a:p>
          <a:p>
            <a:pPr marL="342900" indent="-342900">
              <a:defRPr/>
            </a:pPr>
            <a:r>
              <a:rPr lang="de-DE" sz="2400" dirty="0"/>
              <a:t>akustische Bedingungen</a:t>
            </a:r>
          </a:p>
          <a:p>
            <a:pPr marL="342900" indent="-342900">
              <a:defRPr/>
            </a:pPr>
            <a:r>
              <a:rPr lang="de-DE" sz="2400" dirty="0"/>
              <a:t>f</a:t>
            </a:r>
            <a:r>
              <a:rPr lang="de-DE" sz="2400" dirty="0" smtClean="0"/>
              <a:t>lexibler </a:t>
            </a:r>
            <a:r>
              <a:rPr lang="de-DE" sz="2400" dirty="0"/>
              <a:t>Platz für Gruppenarbeiten und Lerngruppen</a:t>
            </a:r>
          </a:p>
          <a:p>
            <a:pPr marL="342900" indent="-342900">
              <a:defRPr/>
            </a:pPr>
            <a:r>
              <a:rPr lang="de-DE" sz="2400" dirty="0"/>
              <a:t>d</a:t>
            </a:r>
            <a:r>
              <a:rPr lang="de-DE" sz="2400" dirty="0" smtClean="0"/>
              <a:t>igitale </a:t>
            </a:r>
            <a:r>
              <a:rPr lang="de-DE" sz="2400" dirty="0"/>
              <a:t>Räume</a:t>
            </a:r>
          </a:p>
          <a:p>
            <a:pPr marL="342900" indent="-342900">
              <a:defRPr/>
            </a:pPr>
            <a:r>
              <a:rPr lang="de-DE" sz="2400" dirty="0"/>
              <a:t>k</a:t>
            </a:r>
            <a:r>
              <a:rPr lang="de-DE" sz="2400" dirty="0" smtClean="0"/>
              <a:t>ollaborative Software zur Unterstützung</a:t>
            </a:r>
          </a:p>
          <a:p>
            <a:pPr marL="800100" lvl="1" indent="-342900">
              <a:defRPr/>
            </a:pPr>
            <a:r>
              <a:rPr lang="de-DE" sz="2000" dirty="0" smtClean="0">
                <a:solidFill>
                  <a:srgbClr val="003057"/>
                </a:solidFill>
              </a:rPr>
              <a:t>Potenzial und Grenzen kennen</a:t>
            </a:r>
          </a:p>
          <a:p>
            <a:pPr marL="0" indent="0">
              <a:lnSpc>
                <a:spcPct val="110000"/>
              </a:lnSpc>
              <a:buNone/>
            </a:pPr>
            <a:r>
              <a:rPr lang="de-DE" b="1" dirty="0">
                <a:solidFill>
                  <a:srgbClr val="AC145A"/>
                </a:solidFill>
              </a:rPr>
              <a:t>Universal Design </a:t>
            </a:r>
            <a:r>
              <a:rPr lang="de-DE" b="1" dirty="0" err="1">
                <a:solidFill>
                  <a:srgbClr val="AC145A"/>
                </a:solidFill>
              </a:rPr>
              <a:t>for</a:t>
            </a:r>
            <a:r>
              <a:rPr lang="de-DE" b="1" dirty="0">
                <a:solidFill>
                  <a:srgbClr val="AC145A"/>
                </a:solidFill>
              </a:rPr>
              <a:t> Learning</a:t>
            </a:r>
          </a:p>
          <a:p>
            <a:pPr marL="342900" indent="-342900">
              <a:defRPr/>
            </a:pPr>
            <a:r>
              <a:rPr lang="de-DE" sz="2400" dirty="0"/>
              <a:t>d</a:t>
            </a:r>
            <a:r>
              <a:rPr lang="de-DE" sz="2400" dirty="0" smtClean="0"/>
              <a:t>iversitätssensible </a:t>
            </a:r>
            <a:r>
              <a:rPr lang="de-DE" sz="2400" dirty="0"/>
              <a:t>Didaktik für kollaborative Settings</a:t>
            </a:r>
          </a:p>
          <a:p>
            <a:pPr marL="342900" indent="-342900">
              <a:defRPr/>
            </a:pPr>
            <a:r>
              <a:rPr lang="de-DE" sz="2400" dirty="0"/>
              <a:t>Verantwortung von Lehrenden für gute Bedingungen studentischer </a:t>
            </a:r>
            <a:r>
              <a:rPr lang="de-DE" sz="2400" dirty="0" smtClean="0"/>
              <a:t>Gruppenarbeit</a:t>
            </a:r>
            <a:endParaRPr lang="de-DE" sz="2400" dirty="0"/>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18</a:t>
            </a:fld>
            <a:endParaRPr lang="de-DE"/>
          </a:p>
        </p:txBody>
      </p:sp>
      <p:pic>
        <p:nvPicPr>
          <p:cNvPr id="7" name="Grafik 6" descr="Vier Felder-Grafik:&#10;Die oberen beiden Felder sind durch eine Linie von unteren getrennt. Oben links &quot;Barrierefreiheit&quot;, oben rechts  &quot;Universal Design (for Learning)&quot;, unter der Linie sind die beiden Felder ausgegraut: unten links &quot;Kompensationstrategien&quot;, unten rechts &quot;Angemessene Vorkehrungen&quot; "/>
          <p:cNvPicPr>
            <a:picLocks noChangeAspect="1"/>
          </p:cNvPicPr>
          <p:nvPr/>
        </p:nvPicPr>
        <p:blipFill>
          <a:blip r:embed="rId3"/>
          <a:stretch>
            <a:fillRect/>
          </a:stretch>
        </p:blipFill>
        <p:spPr>
          <a:xfrm>
            <a:off x="776308" y="1825625"/>
            <a:ext cx="4663596" cy="2539729"/>
          </a:xfrm>
          <a:prstGeom prst="rect">
            <a:avLst/>
          </a:prstGeom>
        </p:spPr>
      </p:pic>
    </p:spTree>
    <p:extLst>
      <p:ext uri="{BB962C8B-B14F-4D97-AF65-F5344CB8AC3E}">
        <p14:creationId xmlns:p14="http://schemas.microsoft.com/office/powerpoint/2010/main" val="19081810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Individuelle Strategien und angemessene Vorkehrungen</a:t>
            </a:r>
            <a:endParaRPr lang="de-DE" dirty="0"/>
          </a:p>
        </p:txBody>
      </p:sp>
      <p:sp>
        <p:nvSpPr>
          <p:cNvPr id="3" name="Inhaltsplatzhalter 2"/>
          <p:cNvSpPr>
            <a:spLocks noGrp="1"/>
          </p:cNvSpPr>
          <p:nvPr>
            <p:ph idx="1"/>
          </p:nvPr>
        </p:nvSpPr>
        <p:spPr>
          <a:xfrm>
            <a:off x="5439905" y="1825625"/>
            <a:ext cx="6339101" cy="4574792"/>
          </a:xfrm>
        </p:spPr>
        <p:txBody>
          <a:bodyPr>
            <a:normAutofit/>
          </a:bodyPr>
          <a:lstStyle/>
          <a:p>
            <a:pPr marL="0" indent="0">
              <a:lnSpc>
                <a:spcPct val="100000"/>
              </a:lnSpc>
              <a:buNone/>
              <a:defRPr/>
            </a:pPr>
            <a:r>
              <a:rPr lang="de-DE" sz="2400" b="1" dirty="0">
                <a:solidFill>
                  <a:srgbClr val="AC145A"/>
                </a:solidFill>
              </a:rPr>
              <a:t>Kompensationsstrategien</a:t>
            </a:r>
          </a:p>
          <a:p>
            <a:pPr marL="342900" indent="-342900"/>
            <a:r>
              <a:rPr lang="de-DE" sz="2400" dirty="0"/>
              <a:t>Gruppenangebote </a:t>
            </a:r>
            <a:r>
              <a:rPr lang="de-DE" sz="2400" dirty="0" smtClean="0"/>
              <a:t>zur sozialen Integration</a:t>
            </a:r>
            <a:endParaRPr lang="de-DE" sz="2400" dirty="0"/>
          </a:p>
          <a:p>
            <a:pPr marL="342900" indent="-342900"/>
            <a:r>
              <a:rPr lang="de-DE" sz="2400" dirty="0" smtClean="0"/>
              <a:t>Peer Mentoring</a:t>
            </a:r>
          </a:p>
          <a:p>
            <a:pPr marL="342900" indent="-342900"/>
            <a:r>
              <a:rPr lang="de-DE" sz="2400" dirty="0" smtClean="0"/>
              <a:t>Angebote zur Förderung spezifischer Medienkompetenz</a:t>
            </a:r>
            <a:endParaRPr lang="de-DE" sz="2400" dirty="0"/>
          </a:p>
          <a:p>
            <a:pPr marL="0" indent="0">
              <a:lnSpc>
                <a:spcPct val="100000"/>
              </a:lnSpc>
              <a:buNone/>
              <a:defRPr/>
            </a:pPr>
            <a:r>
              <a:rPr lang="de-DE" sz="2400" b="1" dirty="0" smtClean="0">
                <a:solidFill>
                  <a:srgbClr val="AC145A"/>
                </a:solidFill>
              </a:rPr>
              <a:t>Angemessene Vorkehrungen</a:t>
            </a:r>
          </a:p>
          <a:p>
            <a:pPr marL="342900" indent="-342900">
              <a:defRPr/>
            </a:pPr>
            <a:r>
              <a:rPr lang="de-DE" sz="2400" dirty="0"/>
              <a:t>i</a:t>
            </a:r>
            <a:r>
              <a:rPr lang="de-DE" sz="2400" dirty="0" smtClean="0"/>
              <a:t>ndividuelle Bedarfe zur Regel machen  </a:t>
            </a:r>
            <a:endParaRPr lang="de-DE" sz="2400" dirty="0"/>
          </a:p>
          <a:p>
            <a:pPr marL="342900" indent="-342900">
              <a:defRPr/>
            </a:pPr>
            <a:r>
              <a:rPr lang="de-DE" sz="2400" dirty="0" smtClean="0"/>
              <a:t>Alternativen für (prüfungsrelevante) Gruppenarbeiten</a:t>
            </a:r>
            <a:endParaRPr lang="de-DE" sz="2400" dirty="0"/>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19</a:t>
            </a:fld>
            <a:endParaRPr lang="de-DE"/>
          </a:p>
        </p:txBody>
      </p:sp>
      <p:pic>
        <p:nvPicPr>
          <p:cNvPr id="6" name="Grafik 5" descr="Vier Felder-Grafik:&#10;Die oberen beiden Felder sind durch Linie von unteren getrennt. Oben sind die beiden Felder ausgegraut, links &quot;Barrierefreiheit&quot;, oben rechts  &quot;Universal Design (for Learning)&quot;, unter der Linie: unten links &quot;Kompensationstrategien&quot;, unten rechts &quot;Angemessene Vorkehrungen&quot; "/>
          <p:cNvPicPr>
            <a:picLocks noChangeAspect="1"/>
          </p:cNvPicPr>
          <p:nvPr/>
        </p:nvPicPr>
        <p:blipFill>
          <a:blip r:embed="rId3"/>
          <a:stretch>
            <a:fillRect/>
          </a:stretch>
        </p:blipFill>
        <p:spPr>
          <a:xfrm>
            <a:off x="838200" y="1825625"/>
            <a:ext cx="4510136" cy="2511244"/>
          </a:xfrm>
          <a:prstGeom prst="rect">
            <a:avLst/>
          </a:prstGeom>
        </p:spPr>
      </p:pic>
    </p:spTree>
    <p:extLst>
      <p:ext uri="{BB962C8B-B14F-4D97-AF65-F5344CB8AC3E}">
        <p14:creationId xmlns:p14="http://schemas.microsoft.com/office/powerpoint/2010/main" val="923239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Rahmenbedingungen und </a:t>
            </a:r>
            <a:r>
              <a:rPr lang="de-DE" dirty="0"/>
              <a:t>Zielsetzung</a:t>
            </a:r>
          </a:p>
        </p:txBody>
      </p:sp>
      <p:sp>
        <p:nvSpPr>
          <p:cNvPr id="3" name="Inhaltsplatzhalter 2"/>
          <p:cNvSpPr>
            <a:spLocks noGrp="1"/>
          </p:cNvSpPr>
          <p:nvPr>
            <p:ph idx="1"/>
          </p:nvPr>
        </p:nvSpPr>
        <p:spPr/>
        <p:txBody>
          <a:bodyPr>
            <a:noAutofit/>
          </a:bodyPr>
          <a:lstStyle/>
          <a:p>
            <a:pPr>
              <a:buFont typeface="Arial" panose="020B0604020202020204" pitchFamily="34" charset="0"/>
              <a:buChar char="•"/>
            </a:pPr>
            <a:r>
              <a:rPr lang="de-DE" sz="2600" b="1" dirty="0">
                <a:cs typeface="Arial"/>
              </a:rPr>
              <a:t>Projektstart</a:t>
            </a:r>
            <a:r>
              <a:rPr lang="de-DE" sz="2600" dirty="0">
                <a:cs typeface="Arial"/>
              </a:rPr>
              <a:t>: 1. Juli 2022, </a:t>
            </a:r>
            <a:r>
              <a:rPr lang="de-DE" sz="2600" b="1" dirty="0">
                <a:cs typeface="Arial"/>
              </a:rPr>
              <a:t>Laufzeit</a:t>
            </a:r>
            <a:r>
              <a:rPr lang="de-DE" sz="2600" dirty="0">
                <a:cs typeface="Arial"/>
              </a:rPr>
              <a:t>: 2 Jahre </a:t>
            </a:r>
          </a:p>
          <a:p>
            <a:pPr>
              <a:buFont typeface="Arial" panose="020B0604020202020204" pitchFamily="34" charset="0"/>
              <a:buChar char="•"/>
            </a:pPr>
            <a:r>
              <a:rPr lang="de-DE" sz="2600" b="1" dirty="0">
                <a:cs typeface="Arial"/>
              </a:rPr>
              <a:t>Konsortialführung</a:t>
            </a:r>
            <a:r>
              <a:rPr lang="de-DE" sz="2600" dirty="0">
                <a:cs typeface="Arial"/>
              </a:rPr>
              <a:t>: TU Dortmund, zhb//</a:t>
            </a:r>
            <a:r>
              <a:rPr lang="de-DE" sz="2600" dirty="0" smtClean="0">
                <a:cs typeface="Arial"/>
                <a:hlinkClick r:id="rId3"/>
              </a:rPr>
              <a:t>DoBuS</a:t>
            </a:r>
            <a:endParaRPr lang="de-DE" sz="2600" dirty="0">
              <a:cs typeface="Arial"/>
            </a:endParaRPr>
          </a:p>
          <a:p>
            <a:pPr>
              <a:buFont typeface="Arial" panose="020B0604020202020204" pitchFamily="34" charset="0"/>
              <a:buChar char="•"/>
            </a:pPr>
            <a:r>
              <a:rPr lang="de-DE" sz="2600" b="1" dirty="0" smtClean="0">
                <a:cs typeface="Arial"/>
              </a:rPr>
              <a:t>Kooperationen</a:t>
            </a:r>
            <a:r>
              <a:rPr lang="de-DE" sz="2600" b="1" dirty="0">
                <a:cs typeface="Arial"/>
              </a:rPr>
              <a:t>:</a:t>
            </a:r>
            <a:r>
              <a:rPr lang="de-DE" sz="2600" dirty="0">
                <a:cs typeface="Arial"/>
              </a:rPr>
              <a:t> </a:t>
            </a:r>
            <a:r>
              <a:rPr lang="de-DE" sz="2600" dirty="0" smtClean="0">
                <a:cs typeface="Arial"/>
              </a:rPr>
              <a:t>28 </a:t>
            </a:r>
            <a:r>
              <a:rPr lang="de-DE" sz="2600" dirty="0">
                <a:cs typeface="Arial"/>
              </a:rPr>
              <a:t>Hochschulen (ohne zus. Förderung) + </a:t>
            </a:r>
            <a:r>
              <a:rPr lang="de-DE" sz="2600" dirty="0" smtClean="0">
                <a:cs typeface="Arial"/>
              </a:rPr>
              <a:t>DH.NRW-Projekte SL</a:t>
            </a:r>
            <a:endParaRPr lang="de-DE" sz="2600" dirty="0">
              <a:cs typeface="Arial"/>
            </a:endParaRPr>
          </a:p>
          <a:p>
            <a:pPr>
              <a:buFont typeface="Arial" panose="020B0604020202020204" pitchFamily="34" charset="0"/>
              <a:buChar char="•"/>
            </a:pPr>
            <a:r>
              <a:rPr lang="de-DE" altLang="de-DE" sz="2600" b="1" dirty="0">
                <a:cs typeface="Arial"/>
              </a:rPr>
              <a:t>Mitarbeiter*innen: </a:t>
            </a:r>
            <a:r>
              <a:rPr lang="de-DE" altLang="de-DE" sz="2600" dirty="0">
                <a:cs typeface="Arial"/>
              </a:rPr>
              <a:t>6</a:t>
            </a:r>
            <a:r>
              <a:rPr lang="de-DE" sz="2600" dirty="0" smtClean="0">
                <a:cs typeface="Arial"/>
              </a:rPr>
              <a:t> </a:t>
            </a:r>
            <a:r>
              <a:rPr lang="de-DE" sz="2600" dirty="0">
                <a:cs typeface="Arial"/>
              </a:rPr>
              <a:t>wissenschaftliche Mitarbeiter*innen und 6 studentische Mitarbeiter*innen </a:t>
            </a:r>
            <a:r>
              <a:rPr lang="de-DE" sz="2600" dirty="0" smtClean="0">
                <a:cs typeface="Arial"/>
              </a:rPr>
              <a:t>in interdisziplinärem, inklusiven </a:t>
            </a:r>
            <a:r>
              <a:rPr lang="de-DE" sz="2600" dirty="0">
                <a:cs typeface="Arial"/>
              </a:rPr>
              <a:t>Team</a:t>
            </a:r>
          </a:p>
          <a:p>
            <a:pPr marL="0" indent="0">
              <a:buNone/>
            </a:pPr>
            <a:r>
              <a:rPr lang="de-DE" altLang="de-DE" sz="2600" b="1" u="sng" dirty="0" smtClean="0">
                <a:cs typeface="Arial" charset="0"/>
              </a:rPr>
              <a:t>Ziele</a:t>
            </a:r>
            <a:endParaRPr lang="de-DE" altLang="de-DE" sz="2600" b="1" u="sng" dirty="0">
              <a:cs typeface="Arial" charset="0"/>
            </a:endParaRPr>
          </a:p>
          <a:p>
            <a:pPr lvl="1">
              <a:buFontTx/>
              <a:buChar char="-"/>
            </a:pPr>
            <a:r>
              <a:rPr lang="de-DE" sz="2200" dirty="0" smtClean="0">
                <a:solidFill>
                  <a:srgbClr val="003057"/>
                </a:solidFill>
                <a:cs typeface="Arial" charset="0"/>
              </a:rPr>
              <a:t>Unterstützung </a:t>
            </a:r>
            <a:r>
              <a:rPr lang="de-DE" sz="2200" dirty="0">
                <a:solidFill>
                  <a:srgbClr val="003057"/>
                </a:solidFill>
                <a:cs typeface="Arial" charset="0"/>
              </a:rPr>
              <a:t>der NRW-Hochschulen und DH.NRW-Projekte</a:t>
            </a:r>
          </a:p>
          <a:p>
            <a:pPr lvl="1">
              <a:buFontTx/>
              <a:buChar char="-"/>
            </a:pPr>
            <a:r>
              <a:rPr lang="de-DE" sz="2200" dirty="0">
                <a:solidFill>
                  <a:srgbClr val="003057"/>
                </a:solidFill>
                <a:cs typeface="Arial" charset="0"/>
              </a:rPr>
              <a:t>subsidiäres </a:t>
            </a:r>
            <a:r>
              <a:rPr lang="de-DE" sz="2200" dirty="0" smtClean="0">
                <a:solidFill>
                  <a:srgbClr val="003057"/>
                </a:solidFill>
                <a:cs typeface="Arial" charset="0"/>
              </a:rPr>
              <a:t>Dienstleistungsangebot </a:t>
            </a:r>
          </a:p>
          <a:p>
            <a:pPr lvl="2">
              <a:buFontTx/>
              <a:buChar char="-"/>
            </a:pPr>
            <a:r>
              <a:rPr lang="de-DE" dirty="0" smtClean="0">
                <a:solidFill>
                  <a:srgbClr val="003057"/>
                </a:solidFill>
                <a:cs typeface="Arial" charset="0"/>
              </a:rPr>
              <a:t>Wissen </a:t>
            </a:r>
            <a:r>
              <a:rPr lang="de-DE" dirty="0">
                <a:solidFill>
                  <a:srgbClr val="003057"/>
                </a:solidFill>
                <a:cs typeface="Arial" charset="0"/>
              </a:rPr>
              <a:t>bündeln und verbreiten, Synergien nutzbar machen, Vernetzung </a:t>
            </a:r>
          </a:p>
          <a:p>
            <a:pPr lvl="2">
              <a:buFontTx/>
              <a:buChar char="-"/>
            </a:pPr>
            <a:r>
              <a:rPr lang="de-DE" dirty="0">
                <a:solidFill>
                  <a:srgbClr val="003057"/>
                </a:solidFill>
                <a:cs typeface="Arial" charset="0"/>
              </a:rPr>
              <a:t>Barrierefreiheitstests von digitalen Anwendungen, Plattformen, Tools in Studium und </a:t>
            </a:r>
            <a:r>
              <a:rPr lang="de-DE" dirty="0" smtClean="0">
                <a:solidFill>
                  <a:srgbClr val="003057"/>
                </a:solidFill>
                <a:cs typeface="Arial" charset="0"/>
              </a:rPr>
              <a:t>Lehre</a:t>
            </a:r>
            <a:endParaRPr lang="de-DE" dirty="0">
              <a:solidFill>
                <a:srgbClr val="003057"/>
              </a:solidFill>
              <a:cs typeface="Arial" charset="0"/>
            </a:endParaRP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2</a:t>
            </a:fld>
            <a:endParaRPr lang="de-DE"/>
          </a:p>
        </p:txBody>
      </p:sp>
    </p:spTree>
    <p:extLst>
      <p:ext uri="{BB962C8B-B14F-4D97-AF65-F5344CB8AC3E}">
        <p14:creationId xmlns:p14="http://schemas.microsoft.com/office/powerpoint/2010/main" val="30665699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3270" y="1755458"/>
            <a:ext cx="10515600" cy="4508182"/>
          </a:xfrm>
        </p:spPr>
        <p:txBody>
          <a:bodyPr>
            <a:normAutofit/>
          </a:bodyPr>
          <a:lstStyle/>
          <a:p>
            <a:r>
              <a:rPr lang="de-DE" dirty="0"/>
              <a:t>Vielen Dank</a:t>
            </a:r>
            <a:br>
              <a:rPr lang="de-DE" dirty="0"/>
            </a:br>
            <a:r>
              <a:rPr lang="de-DE" dirty="0"/>
              <a:t>für Ihre Aufmerksamkeit</a:t>
            </a:r>
            <a:r>
              <a:rPr lang="de-DE" dirty="0" smtClean="0"/>
              <a:t>!</a:t>
            </a:r>
            <a:br>
              <a:rPr lang="de-DE" dirty="0" smtClean="0"/>
            </a:br>
            <a:r>
              <a:rPr lang="de-DE" dirty="0"/>
              <a:t/>
            </a:r>
            <a:br>
              <a:rPr lang="de-DE" dirty="0"/>
            </a:br>
            <a:r>
              <a:rPr lang="de-DE" sz="2700" b="1" dirty="0" smtClean="0">
                <a:solidFill>
                  <a:srgbClr val="AC145A"/>
                </a:solidFill>
                <a:latin typeface="+mn-lt"/>
              </a:rPr>
              <a:t>Unsere Halbzeitbilanz aus Ihrer Perspektive?</a:t>
            </a:r>
            <a:r>
              <a:rPr lang="de-DE" sz="2700" dirty="0" smtClean="0">
                <a:solidFill>
                  <a:srgbClr val="AC145A"/>
                </a:solidFill>
                <a:latin typeface="+mn-lt"/>
              </a:rPr>
              <a:t/>
            </a:r>
            <a:br>
              <a:rPr lang="de-DE" sz="2700" dirty="0" smtClean="0">
                <a:solidFill>
                  <a:srgbClr val="AC145A"/>
                </a:solidFill>
                <a:latin typeface="+mn-lt"/>
              </a:rPr>
            </a:br>
            <a:r>
              <a:rPr lang="de-DE" sz="2700" dirty="0" smtClean="0">
                <a:latin typeface="+mn-lt"/>
              </a:rPr>
              <a:t>Ihre Wünsche für die zweite Halbzeit?</a:t>
            </a:r>
            <a:br>
              <a:rPr lang="de-DE" sz="2700" dirty="0" smtClean="0">
                <a:latin typeface="+mn-lt"/>
              </a:rPr>
            </a:br>
            <a:r>
              <a:rPr lang="de-DE" sz="2700" dirty="0" smtClean="0">
                <a:latin typeface="+mn-lt"/>
              </a:rPr>
              <a:t/>
            </a:r>
            <a:br>
              <a:rPr lang="de-DE" sz="2700" dirty="0" smtClean="0">
                <a:latin typeface="+mn-lt"/>
              </a:rPr>
            </a:br>
            <a:r>
              <a:rPr lang="de-DE" sz="2700" b="1" dirty="0" smtClean="0">
                <a:solidFill>
                  <a:srgbClr val="AC145A"/>
                </a:solidFill>
                <a:latin typeface="+mn-lt"/>
              </a:rPr>
              <a:t>Ihre Erfahrungen mit kollaborativen Tools in heterogenen Gruppen?</a:t>
            </a:r>
            <a:r>
              <a:rPr lang="de-DE" sz="2700" dirty="0" smtClean="0">
                <a:solidFill>
                  <a:srgbClr val="AC145A"/>
                </a:solidFill>
                <a:latin typeface="+mn-lt"/>
              </a:rPr>
              <a:t/>
            </a:r>
            <a:br>
              <a:rPr lang="de-DE" sz="2700" dirty="0" smtClean="0">
                <a:solidFill>
                  <a:srgbClr val="AC145A"/>
                </a:solidFill>
                <a:latin typeface="+mn-lt"/>
              </a:rPr>
            </a:br>
            <a:r>
              <a:rPr lang="de-DE" sz="2700" dirty="0" smtClean="0">
                <a:latin typeface="+mn-lt"/>
              </a:rPr>
              <a:t>Ihre Erfahrungen mit besonderen Bedarfen in Ihren Veranstaltungen?</a:t>
            </a:r>
            <a:endParaRPr lang="de-DE" sz="2700" dirty="0"/>
          </a:p>
        </p:txBody>
      </p:sp>
    </p:spTree>
    <p:extLst>
      <p:ext uri="{BB962C8B-B14F-4D97-AF65-F5344CB8AC3E}">
        <p14:creationId xmlns:p14="http://schemas.microsoft.com/office/powerpoint/2010/main" val="811147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Lizenzangaben</a:t>
            </a:r>
            <a:endParaRPr lang="de-DE" dirty="0"/>
          </a:p>
        </p:txBody>
      </p:sp>
      <p:sp>
        <p:nvSpPr>
          <p:cNvPr id="3" name="Inhaltsplatzhalter 2"/>
          <p:cNvSpPr>
            <a:spLocks noGrp="1"/>
          </p:cNvSpPr>
          <p:nvPr>
            <p:ph idx="1"/>
          </p:nvPr>
        </p:nvSpPr>
        <p:spPr/>
        <p:txBody>
          <a:bodyPr>
            <a:normAutofit/>
          </a:bodyPr>
          <a:lstStyle/>
          <a:p>
            <a:pPr marL="0" indent="0">
              <a:buNone/>
            </a:pPr>
            <a:r>
              <a:rPr lang="de-DE" sz="2000" dirty="0" smtClean="0"/>
              <a:t>„Halbzeitbilanz </a:t>
            </a:r>
            <a:r>
              <a:rPr lang="de-DE" sz="2000" dirty="0"/>
              <a:t>- Kompetenzzentrum digitale </a:t>
            </a:r>
            <a:r>
              <a:rPr lang="de-DE" sz="2000" dirty="0" err="1" smtClean="0"/>
              <a:t>Barrierefreiheit.nrw</a:t>
            </a:r>
            <a:r>
              <a:rPr lang="de-DE" sz="2000" dirty="0" smtClean="0"/>
              <a:t>“ </a:t>
            </a:r>
            <a:r>
              <a:rPr lang="de-DE" sz="2000" dirty="0"/>
              <a:t>von Dr. Anne Haage und Kathrin </a:t>
            </a:r>
            <a:r>
              <a:rPr lang="de-DE" sz="2000" dirty="0" err="1" smtClean="0"/>
              <a:t>Schilbach</a:t>
            </a:r>
            <a:r>
              <a:rPr lang="de-DE" sz="2000" dirty="0" smtClean="0"/>
              <a:t>. </a:t>
            </a:r>
            <a:r>
              <a:rPr lang="de-DE" sz="2000" dirty="0"/>
              <a:t>Dieses Werk und dessen Inhalte sind – sofern nicht anders angegeben – lizenziert unter CC BY 4.0. Ausgenommen von der Lizenz sind die verwendeten Logos.</a:t>
            </a:r>
          </a:p>
          <a:p>
            <a:pPr marL="0" indent="0">
              <a:buNone/>
            </a:pPr>
            <a:r>
              <a:rPr lang="de-DE" sz="2000" dirty="0"/>
              <a:t>Der Lizenzvertrag ist hier abrufbar:</a:t>
            </a:r>
          </a:p>
          <a:p>
            <a:pPr marL="0" indent="0">
              <a:buNone/>
            </a:pPr>
            <a:r>
              <a:rPr lang="de-DE" sz="2000" dirty="0">
                <a:hlinkClick r:id="rId2"/>
              </a:rPr>
              <a:t>https://creativecommons.org/licenses/by/4.0/deed.de</a:t>
            </a:r>
            <a:endParaRPr lang="de-DE" sz="2000" dirty="0"/>
          </a:p>
          <a:p>
            <a:pPr marL="0" indent="0">
              <a:buNone/>
            </a:pPr>
            <a:endParaRPr lang="de-DE" sz="2000" dirty="0"/>
          </a:p>
          <a:p>
            <a:pPr marL="0" indent="0">
              <a:buNone/>
            </a:pPr>
            <a:r>
              <a:rPr lang="de-DE" sz="2000" b="1" dirty="0"/>
              <a:t>Zitiervorschlag</a:t>
            </a:r>
            <a:r>
              <a:rPr lang="de-DE" sz="2000" dirty="0"/>
              <a:t>: </a:t>
            </a:r>
            <a:r>
              <a:rPr lang="de-DE" sz="2000" dirty="0" smtClean="0"/>
              <a:t>„Halbzeitbilanz - </a:t>
            </a:r>
            <a:r>
              <a:rPr lang="de-DE" sz="2000" dirty="0"/>
              <a:t>Kompetenzzentrum digitale </a:t>
            </a:r>
            <a:r>
              <a:rPr lang="de-DE" sz="2000" dirty="0" err="1" smtClean="0"/>
              <a:t>Barrierefreiheit.nrw</a:t>
            </a:r>
            <a:r>
              <a:rPr lang="de-DE" sz="2000" dirty="0" smtClean="0"/>
              <a:t>“ von Dr. Anne Haage und Kathrin </a:t>
            </a:r>
            <a:r>
              <a:rPr lang="de-DE" sz="2000" dirty="0" err="1" smtClean="0"/>
              <a:t>Schilbach</a:t>
            </a:r>
            <a:r>
              <a:rPr lang="de-DE" sz="2000" dirty="0" smtClean="0"/>
              <a:t> unter </a:t>
            </a:r>
            <a:r>
              <a:rPr lang="de-DE" sz="2000" dirty="0"/>
              <a:t>CC BY 4.0</a:t>
            </a:r>
            <a:r>
              <a:rPr lang="de-DE" sz="2000" dirty="0" smtClean="0"/>
              <a:t>.</a:t>
            </a:r>
            <a:endParaRPr lang="de-DE" sz="2000" dirty="0"/>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21</a:t>
            </a:fld>
            <a:endParaRPr lang="de-DE"/>
          </a:p>
        </p:txBody>
      </p:sp>
    </p:spTree>
    <p:extLst>
      <p:ext uri="{BB962C8B-B14F-4D97-AF65-F5344CB8AC3E}">
        <p14:creationId xmlns:p14="http://schemas.microsoft.com/office/powerpoint/2010/main" val="3818590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Unterstützung NRW-Hochschulen</a:t>
            </a:r>
            <a:endParaRPr lang="de-DE" dirty="0"/>
          </a:p>
        </p:txBody>
      </p:sp>
      <p:sp>
        <p:nvSpPr>
          <p:cNvPr id="3" name="Inhaltsplatzhalter 2"/>
          <p:cNvSpPr>
            <a:spLocks noGrp="1"/>
          </p:cNvSpPr>
          <p:nvPr>
            <p:ph idx="1"/>
          </p:nvPr>
        </p:nvSpPr>
        <p:spPr/>
        <p:txBody>
          <a:bodyPr/>
          <a:lstStyle/>
          <a:p>
            <a:pPr marL="0" indent="0">
              <a:buNone/>
            </a:pPr>
            <a:r>
              <a:rPr lang="de-DE" b="1" dirty="0" smtClean="0">
                <a:solidFill>
                  <a:srgbClr val="AC145A"/>
                </a:solidFill>
              </a:rPr>
              <a:t>Netzwerke in drei Handlungsfeldern</a:t>
            </a:r>
          </a:p>
          <a:p>
            <a:pPr>
              <a:buFont typeface="Arial" panose="020B0604020202020204" pitchFamily="34" charset="0"/>
              <a:buChar char="•"/>
            </a:pPr>
            <a:r>
              <a:rPr lang="de-DE" smtClean="0"/>
              <a:t>drei Netzwerktreffen</a:t>
            </a:r>
            <a:endParaRPr lang="de-DE" dirty="0" smtClean="0"/>
          </a:p>
          <a:p>
            <a:pPr lvl="1">
              <a:buFont typeface="Symbol" panose="05050102010706020507" pitchFamily="18" charset="2"/>
              <a:buChar char="-"/>
            </a:pPr>
            <a:r>
              <a:rPr lang="de-DE" dirty="0" smtClean="0">
                <a:solidFill>
                  <a:srgbClr val="003057"/>
                </a:solidFill>
              </a:rPr>
              <a:t>Bewusstsein für Notwendigkeit von Barrierefreiheit vorhanden</a:t>
            </a:r>
          </a:p>
          <a:p>
            <a:pPr lvl="1">
              <a:buFont typeface="Symbol" panose="05050102010706020507" pitchFamily="18" charset="2"/>
              <a:buChar char="-"/>
            </a:pPr>
            <a:r>
              <a:rPr lang="de-DE" dirty="0" smtClean="0">
                <a:solidFill>
                  <a:srgbClr val="003057"/>
                </a:solidFill>
              </a:rPr>
              <a:t>Interesse an Austausch auf der Arbeitsebene</a:t>
            </a:r>
          </a:p>
          <a:p>
            <a:pPr lvl="1">
              <a:buFont typeface="Symbol" panose="05050102010706020507" pitchFamily="18" charset="2"/>
              <a:buChar char="-"/>
            </a:pPr>
            <a:r>
              <a:rPr lang="de-DE" dirty="0" smtClean="0">
                <a:solidFill>
                  <a:srgbClr val="003057"/>
                </a:solidFill>
              </a:rPr>
              <a:t>Bedarf an Wissen und Material</a:t>
            </a:r>
          </a:p>
          <a:p>
            <a:pPr lvl="1">
              <a:buFont typeface="Symbol" panose="05050102010706020507" pitchFamily="18" charset="2"/>
              <a:buChar char="-"/>
            </a:pPr>
            <a:r>
              <a:rPr lang="de-DE" dirty="0" err="1">
                <a:solidFill>
                  <a:srgbClr val="003057"/>
                </a:solidFill>
              </a:rPr>
              <a:t>Shift</a:t>
            </a:r>
            <a:r>
              <a:rPr lang="de-DE" dirty="0">
                <a:solidFill>
                  <a:srgbClr val="003057"/>
                </a:solidFill>
              </a:rPr>
              <a:t> von BF als Pflicht zu BF als </a:t>
            </a:r>
            <a:r>
              <a:rPr lang="de-DE" dirty="0" smtClean="0">
                <a:solidFill>
                  <a:srgbClr val="003057"/>
                </a:solidFill>
              </a:rPr>
              <a:t>Qualitätsmerkmal</a:t>
            </a:r>
          </a:p>
          <a:p>
            <a:pPr>
              <a:buFont typeface="Arial" panose="020B0604020202020204" pitchFamily="34" charset="0"/>
              <a:buChar char="•"/>
            </a:pPr>
            <a:r>
              <a:rPr lang="de-DE" dirty="0" smtClean="0"/>
              <a:t>Herausforderungen</a:t>
            </a:r>
          </a:p>
          <a:p>
            <a:pPr lvl="1">
              <a:buFont typeface="Symbol" panose="05050102010706020507" pitchFamily="18" charset="2"/>
              <a:buChar char="-"/>
            </a:pPr>
            <a:r>
              <a:rPr lang="de-DE" dirty="0">
                <a:solidFill>
                  <a:srgbClr val="003057"/>
                </a:solidFill>
              </a:rPr>
              <a:t>mehr Schubkraft für die Umsetzung </a:t>
            </a:r>
          </a:p>
          <a:p>
            <a:pPr lvl="1">
              <a:buFont typeface="Symbol" panose="05050102010706020507" pitchFamily="18" charset="2"/>
              <a:buChar char="-"/>
            </a:pPr>
            <a:r>
              <a:rPr lang="de-DE" dirty="0" smtClean="0">
                <a:solidFill>
                  <a:srgbClr val="003057"/>
                </a:solidFill>
              </a:rPr>
              <a:t>Wissen in die Hochschulen bringen</a:t>
            </a: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3</a:t>
            </a:fld>
            <a:endParaRPr lang="de-DE"/>
          </a:p>
        </p:txBody>
      </p:sp>
    </p:spTree>
    <p:extLst>
      <p:ext uri="{BB962C8B-B14F-4D97-AF65-F5344CB8AC3E}">
        <p14:creationId xmlns:p14="http://schemas.microsoft.com/office/powerpoint/2010/main" val="1651160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cs typeface="Arial" charset="0"/>
              </a:rPr>
              <a:t>Wissen </a:t>
            </a:r>
            <a:r>
              <a:rPr lang="de-DE" dirty="0">
                <a:cs typeface="Arial" charset="0"/>
              </a:rPr>
              <a:t>bündeln und verbreiten</a:t>
            </a:r>
            <a:r>
              <a:rPr lang="de-DE" dirty="0" smtClean="0">
                <a:cs typeface="Arial" charset="0"/>
              </a:rPr>
              <a:t> (1/4)</a:t>
            </a:r>
            <a:endParaRPr lang="de-DE" dirty="0"/>
          </a:p>
        </p:txBody>
      </p:sp>
      <p:sp>
        <p:nvSpPr>
          <p:cNvPr id="3" name="Inhaltsplatzhalter 2"/>
          <p:cNvSpPr>
            <a:spLocks noGrp="1"/>
          </p:cNvSpPr>
          <p:nvPr>
            <p:ph idx="1"/>
          </p:nvPr>
        </p:nvSpPr>
        <p:spPr/>
        <p:txBody>
          <a:bodyPr>
            <a:normAutofit/>
          </a:bodyPr>
          <a:lstStyle/>
          <a:p>
            <a:pPr>
              <a:buFont typeface="Arial" panose="020B0604020202020204" pitchFamily="34" charset="0"/>
              <a:buChar char="•"/>
            </a:pPr>
            <a:r>
              <a:rPr lang="de-DE" dirty="0" smtClean="0">
                <a:cs typeface="Arial" charset="0"/>
              </a:rPr>
              <a:t>Workshops und Schulungen für Multiplikator*innen</a:t>
            </a:r>
          </a:p>
          <a:p>
            <a:pPr lvl="1">
              <a:buFont typeface="Arial" panose="020B0604020202020204" pitchFamily="34" charset="0"/>
              <a:buChar char="•"/>
            </a:pPr>
            <a:r>
              <a:rPr lang="de-DE" dirty="0" err="1">
                <a:solidFill>
                  <a:srgbClr val="003057"/>
                </a:solidFill>
                <a:cs typeface="Arial" charset="0"/>
              </a:rPr>
              <a:t>Makerspace</a:t>
            </a:r>
            <a:r>
              <a:rPr lang="de-DE" dirty="0">
                <a:solidFill>
                  <a:srgbClr val="003057"/>
                </a:solidFill>
                <a:cs typeface="Arial" charset="0"/>
              </a:rPr>
              <a:t> Alternativtexte im </a:t>
            </a:r>
            <a:r>
              <a:rPr lang="de-DE" dirty="0" smtClean="0">
                <a:solidFill>
                  <a:srgbClr val="003057"/>
                </a:solidFill>
                <a:cs typeface="Arial" charset="0"/>
              </a:rPr>
              <a:t>Bildungskontext</a:t>
            </a:r>
          </a:p>
          <a:p>
            <a:pPr lvl="1">
              <a:buFont typeface="Arial" panose="020B0604020202020204" pitchFamily="34" charset="0"/>
              <a:buChar char="•"/>
            </a:pPr>
            <a:r>
              <a:rPr lang="de-DE" dirty="0" smtClean="0">
                <a:solidFill>
                  <a:srgbClr val="003057"/>
                </a:solidFill>
                <a:cs typeface="Arial" charset="0"/>
              </a:rPr>
              <a:t>Barrierefreie Videos im Bildungskontext</a:t>
            </a:r>
          </a:p>
          <a:p>
            <a:pPr lvl="1">
              <a:buFont typeface="Arial" panose="020B0604020202020204" pitchFamily="34" charset="0"/>
              <a:buChar char="•"/>
            </a:pPr>
            <a:r>
              <a:rPr lang="de-DE" dirty="0" smtClean="0">
                <a:solidFill>
                  <a:srgbClr val="003057"/>
                </a:solidFill>
                <a:cs typeface="Arial" charset="0"/>
              </a:rPr>
              <a:t>Barrierefreiheit für Webredakteur*innen</a:t>
            </a:r>
          </a:p>
          <a:p>
            <a:pPr>
              <a:buFont typeface="Arial" panose="020B0604020202020204" pitchFamily="34" charset="0"/>
              <a:buChar char="•"/>
            </a:pPr>
            <a:r>
              <a:rPr lang="de-DE" dirty="0" smtClean="0">
                <a:solidFill>
                  <a:srgbClr val="003057"/>
                </a:solidFill>
                <a:cs typeface="Arial" charset="0"/>
              </a:rPr>
              <a:t>Materialaufbereitung für Weiterverwendung an Hochschulen</a:t>
            </a:r>
            <a:endParaRPr lang="de-DE" dirty="0" smtClean="0">
              <a:cs typeface="Arial" charset="0"/>
            </a:endParaRP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4</a:t>
            </a:fld>
            <a:endParaRPr lang="de-DE"/>
          </a:p>
        </p:txBody>
      </p:sp>
    </p:spTree>
    <p:extLst>
      <p:ext uri="{BB962C8B-B14F-4D97-AF65-F5344CB8AC3E}">
        <p14:creationId xmlns:p14="http://schemas.microsoft.com/office/powerpoint/2010/main" val="438401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cs typeface="Arial" charset="0"/>
              </a:rPr>
              <a:t>Wissen bündeln und </a:t>
            </a:r>
            <a:r>
              <a:rPr lang="de-DE" dirty="0" smtClean="0">
                <a:cs typeface="Arial" charset="0"/>
              </a:rPr>
              <a:t>verbreiten (2/4)</a:t>
            </a:r>
            <a:endParaRPr lang="de-DE" dirty="0"/>
          </a:p>
        </p:txBody>
      </p:sp>
      <p:sp>
        <p:nvSpPr>
          <p:cNvPr id="3" name="Inhaltsplatzhalter 2"/>
          <p:cNvSpPr>
            <a:spLocks noGrp="1"/>
          </p:cNvSpPr>
          <p:nvPr>
            <p:ph idx="1"/>
          </p:nvPr>
        </p:nvSpPr>
        <p:spPr/>
        <p:txBody>
          <a:bodyPr/>
          <a:lstStyle/>
          <a:p>
            <a:pPr>
              <a:buFont typeface="Arial" panose="020B0604020202020204" pitchFamily="34" charset="0"/>
              <a:buChar char="•"/>
            </a:pPr>
            <a:r>
              <a:rPr lang="de-DE" dirty="0" smtClean="0">
                <a:cs typeface="Arial" charset="0"/>
              </a:rPr>
              <a:t>Grundlagen-Workshops bei HÜF-NRW</a:t>
            </a:r>
          </a:p>
          <a:p>
            <a:pPr lvl="1">
              <a:buFont typeface="Symbol" panose="05050102010706020507" pitchFamily="18" charset="2"/>
              <a:buChar char="-"/>
            </a:pPr>
            <a:r>
              <a:rPr lang="de-DE" dirty="0" smtClean="0">
                <a:solidFill>
                  <a:srgbClr val="003057"/>
                </a:solidFill>
                <a:cs typeface="Arial" charset="0"/>
              </a:rPr>
              <a:t>Grundlagen digitaler Barrierefreiheit</a:t>
            </a:r>
          </a:p>
          <a:p>
            <a:pPr lvl="1">
              <a:buFont typeface="Symbol" panose="05050102010706020507" pitchFamily="18" charset="2"/>
              <a:buChar char="-"/>
            </a:pPr>
            <a:r>
              <a:rPr lang="de-DE" dirty="0">
                <a:solidFill>
                  <a:srgbClr val="003057"/>
                </a:solidFill>
                <a:cs typeface="Arial" charset="0"/>
              </a:rPr>
              <a:t>b</a:t>
            </a:r>
            <a:r>
              <a:rPr lang="de-DE" dirty="0" smtClean="0">
                <a:solidFill>
                  <a:srgbClr val="003057"/>
                </a:solidFill>
                <a:cs typeface="Arial" charset="0"/>
              </a:rPr>
              <a:t>arrierefreie Dokumente</a:t>
            </a:r>
          </a:p>
          <a:p>
            <a:pPr lvl="1">
              <a:buFont typeface="Symbol" panose="05050102010706020507" pitchFamily="18" charset="2"/>
              <a:buChar char="-"/>
            </a:pPr>
            <a:r>
              <a:rPr lang="de-DE" dirty="0" smtClean="0">
                <a:solidFill>
                  <a:srgbClr val="003057"/>
                </a:solidFill>
                <a:cs typeface="Arial" charset="0"/>
              </a:rPr>
              <a:t>Barrierefreiheit testen</a:t>
            </a:r>
          </a:p>
          <a:p>
            <a:pPr>
              <a:buFont typeface="Arial" panose="020B0604020202020204" pitchFamily="34" charset="0"/>
              <a:buChar char="•"/>
            </a:pPr>
            <a:r>
              <a:rPr lang="de-DE" dirty="0" smtClean="0">
                <a:solidFill>
                  <a:srgbClr val="003057"/>
                </a:solidFill>
                <a:cs typeface="Arial" charset="0"/>
              </a:rPr>
              <a:t>Materialaufbereitung </a:t>
            </a:r>
            <a:r>
              <a:rPr lang="de-DE" dirty="0">
                <a:solidFill>
                  <a:srgbClr val="003057"/>
                </a:solidFill>
                <a:cs typeface="Arial" charset="0"/>
              </a:rPr>
              <a:t>für Weiterverwendung an </a:t>
            </a:r>
            <a:r>
              <a:rPr lang="de-DE" dirty="0" smtClean="0">
                <a:solidFill>
                  <a:srgbClr val="003057"/>
                </a:solidFill>
                <a:cs typeface="Arial" charset="0"/>
              </a:rPr>
              <a:t>Hochschulen</a:t>
            </a:r>
            <a:endParaRPr lang="de-DE" dirty="0" smtClean="0">
              <a:cs typeface="Arial" charset="0"/>
            </a:endParaRPr>
          </a:p>
          <a:p>
            <a:pPr lvl="1">
              <a:buFont typeface="Symbol" panose="05050102010706020507" pitchFamily="18" charset="2"/>
              <a:buChar char="-"/>
            </a:pPr>
            <a:r>
              <a:rPr lang="de-DE" dirty="0" smtClean="0">
                <a:solidFill>
                  <a:srgbClr val="003057"/>
                </a:solidFill>
                <a:cs typeface="Arial" charset="0"/>
              </a:rPr>
              <a:t>Workshops evtl. dauerhaft anbieten</a:t>
            </a: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5</a:t>
            </a:fld>
            <a:endParaRPr lang="de-DE"/>
          </a:p>
        </p:txBody>
      </p:sp>
    </p:spTree>
    <p:extLst>
      <p:ext uri="{BB962C8B-B14F-4D97-AF65-F5344CB8AC3E}">
        <p14:creationId xmlns:p14="http://schemas.microsoft.com/office/powerpoint/2010/main" val="1808506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cs typeface="Arial" charset="0"/>
              </a:rPr>
              <a:t>Wissen bündeln und </a:t>
            </a:r>
            <a:r>
              <a:rPr lang="de-DE" dirty="0" smtClean="0">
                <a:cs typeface="Arial" charset="0"/>
              </a:rPr>
              <a:t>verbreiten (3/4)</a:t>
            </a:r>
            <a:endParaRPr lang="de-DE" dirty="0"/>
          </a:p>
        </p:txBody>
      </p:sp>
      <p:sp>
        <p:nvSpPr>
          <p:cNvPr id="3" name="Inhaltsplatzhalter 2"/>
          <p:cNvSpPr>
            <a:spLocks noGrp="1"/>
          </p:cNvSpPr>
          <p:nvPr>
            <p:ph idx="1"/>
          </p:nvPr>
        </p:nvSpPr>
        <p:spPr/>
        <p:txBody>
          <a:bodyPr/>
          <a:lstStyle/>
          <a:p>
            <a:pPr>
              <a:buFont typeface="Arial" panose="020B0604020202020204" pitchFamily="34" charset="0"/>
              <a:buChar char="•"/>
            </a:pPr>
            <a:r>
              <a:rPr lang="de-DE" dirty="0" smtClean="0">
                <a:cs typeface="Arial" charset="0"/>
              </a:rPr>
              <a:t>K</a:t>
            </a:r>
            <a:r>
              <a:rPr lang="de-DE" dirty="0" smtClean="0">
                <a:solidFill>
                  <a:srgbClr val="003057"/>
                </a:solidFill>
                <a:cs typeface="Arial" charset="0"/>
              </a:rPr>
              <a:t>ommentierte Linkliste Tutorials/Leitfäden zu digitaler Barrierefreiheit</a:t>
            </a:r>
          </a:p>
          <a:p>
            <a:pPr lvl="1">
              <a:buFont typeface="Symbol" panose="05050102010706020507" pitchFamily="18" charset="2"/>
              <a:buChar char="-"/>
            </a:pPr>
            <a:r>
              <a:rPr lang="de-DE" dirty="0" smtClean="0">
                <a:solidFill>
                  <a:srgbClr val="003057"/>
                </a:solidFill>
                <a:cs typeface="Arial" charset="0"/>
              </a:rPr>
              <a:t>Digitale Dokumente</a:t>
            </a:r>
          </a:p>
          <a:p>
            <a:pPr lvl="2">
              <a:buFont typeface="Symbol" panose="05050102010706020507" pitchFamily="18" charset="2"/>
              <a:buChar char="-"/>
            </a:pPr>
            <a:r>
              <a:rPr lang="de-DE" dirty="0" smtClean="0">
                <a:solidFill>
                  <a:srgbClr val="003057"/>
                </a:solidFill>
                <a:cs typeface="Arial" charset="0"/>
              </a:rPr>
              <a:t>Word, </a:t>
            </a:r>
            <a:r>
              <a:rPr lang="de-DE" dirty="0" err="1" smtClean="0">
                <a:solidFill>
                  <a:srgbClr val="003057"/>
                </a:solidFill>
                <a:cs typeface="Arial" charset="0"/>
              </a:rPr>
              <a:t>Powerpoint</a:t>
            </a:r>
            <a:r>
              <a:rPr lang="de-DE" dirty="0" smtClean="0">
                <a:solidFill>
                  <a:srgbClr val="003057"/>
                </a:solidFill>
                <a:cs typeface="Arial" charset="0"/>
              </a:rPr>
              <a:t>, PDF</a:t>
            </a:r>
          </a:p>
          <a:p>
            <a:pPr lvl="1">
              <a:buFont typeface="Symbol" panose="05050102010706020507" pitchFamily="18" charset="2"/>
              <a:buChar char="-"/>
            </a:pPr>
            <a:r>
              <a:rPr lang="de-DE" dirty="0" smtClean="0">
                <a:solidFill>
                  <a:srgbClr val="003057"/>
                </a:solidFill>
                <a:cs typeface="Arial" charset="0"/>
              </a:rPr>
              <a:t>Videokonferenzsoftware</a:t>
            </a:r>
          </a:p>
          <a:p>
            <a:pPr>
              <a:buFont typeface="Arial" panose="020B0604020202020204" pitchFamily="34" charset="0"/>
              <a:buChar char="•"/>
            </a:pPr>
            <a:r>
              <a:rPr lang="de-DE" dirty="0" smtClean="0">
                <a:cs typeface="Arial" charset="0"/>
              </a:rPr>
              <a:t>Zusammenfassende Artikel</a:t>
            </a:r>
            <a:endParaRPr lang="de-DE" dirty="0" smtClean="0">
              <a:solidFill>
                <a:srgbClr val="003057"/>
              </a:solidFill>
              <a:cs typeface="Arial" charset="0"/>
            </a:endParaRPr>
          </a:p>
          <a:p>
            <a:pPr lvl="1">
              <a:buFont typeface="Arial" panose="020B0604020202020204" pitchFamily="34" charset="0"/>
              <a:buChar char="•"/>
            </a:pPr>
            <a:endParaRPr lang="de-DE" dirty="0" smtClean="0">
              <a:solidFill>
                <a:srgbClr val="003057"/>
              </a:solidFill>
              <a:cs typeface="Arial" charset="0"/>
            </a:endParaRP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6</a:t>
            </a:fld>
            <a:endParaRPr lang="de-DE"/>
          </a:p>
        </p:txBody>
      </p:sp>
    </p:spTree>
    <p:extLst>
      <p:ext uri="{BB962C8B-B14F-4D97-AF65-F5344CB8AC3E}">
        <p14:creationId xmlns:p14="http://schemas.microsoft.com/office/powerpoint/2010/main" val="3923454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cs typeface="Arial" charset="0"/>
              </a:rPr>
              <a:t>Wissen bündeln und </a:t>
            </a:r>
            <a:r>
              <a:rPr lang="de-DE" dirty="0" smtClean="0">
                <a:cs typeface="Arial" charset="0"/>
              </a:rPr>
              <a:t>verbreiten (4/4)</a:t>
            </a:r>
            <a:endParaRPr lang="de-DE" dirty="0"/>
          </a:p>
        </p:txBody>
      </p:sp>
      <p:sp>
        <p:nvSpPr>
          <p:cNvPr id="3" name="Inhaltsplatzhalter 2"/>
          <p:cNvSpPr>
            <a:spLocks noGrp="1"/>
          </p:cNvSpPr>
          <p:nvPr>
            <p:ph idx="1"/>
          </p:nvPr>
        </p:nvSpPr>
        <p:spPr/>
        <p:txBody>
          <a:bodyPr/>
          <a:lstStyle/>
          <a:p>
            <a:pPr>
              <a:buFont typeface="Arial" panose="020B0604020202020204" pitchFamily="34" charset="0"/>
              <a:buChar char="•"/>
            </a:pPr>
            <a:r>
              <a:rPr lang="de-DE" dirty="0" smtClean="0">
                <a:cs typeface="Arial" charset="0"/>
              </a:rPr>
              <a:t>Schulungen für Expert*innen</a:t>
            </a:r>
          </a:p>
          <a:p>
            <a:pPr lvl="1">
              <a:buFont typeface="Symbol" panose="05050102010706020507" pitchFamily="18" charset="2"/>
              <a:buChar char="-"/>
            </a:pPr>
            <a:r>
              <a:rPr lang="de-DE" dirty="0" smtClean="0">
                <a:solidFill>
                  <a:srgbClr val="003057"/>
                </a:solidFill>
                <a:cs typeface="Arial" charset="0"/>
              </a:rPr>
              <a:t>Entwickler*innen-Workshop für DH.NRW-Projekte</a:t>
            </a:r>
          </a:p>
          <a:p>
            <a:pPr lvl="1">
              <a:buFont typeface="Symbol" panose="05050102010706020507" pitchFamily="18" charset="2"/>
              <a:buChar char="-"/>
            </a:pPr>
            <a:r>
              <a:rPr lang="de-DE" dirty="0" smtClean="0">
                <a:solidFill>
                  <a:srgbClr val="003057"/>
                </a:solidFill>
                <a:cs typeface="Arial" charset="0"/>
              </a:rPr>
              <a:t>PDF-Bearbeitung mit Acrobat</a:t>
            </a:r>
          </a:p>
          <a:p>
            <a:pPr lvl="1">
              <a:buFont typeface="Symbol" panose="05050102010706020507" pitchFamily="18" charset="2"/>
              <a:buChar char="-"/>
            </a:pPr>
            <a:r>
              <a:rPr lang="de-DE" dirty="0" smtClean="0">
                <a:solidFill>
                  <a:srgbClr val="003057"/>
                </a:solidFill>
                <a:cs typeface="Arial" charset="0"/>
              </a:rPr>
              <a:t>BITV-Test</a:t>
            </a:r>
          </a:p>
        </p:txBody>
      </p:sp>
      <p:pic>
        <p:nvPicPr>
          <p:cNvPr id="6" name="Grafik 5" descr="Screenshot &quot;Entwickler*innen-Workshop @Digitale Barrierefreiheit.nrw. Ihr seid Entwickler*innen und möchtet, dass eure dgitale Präsenz für alle zugänglich ist? Hier findet Ihr eine Zusammenfassung sowie Erkenntnisse aus der Veranstaltung &quot;Entwickler*innen-Workshop Barrierefreiheit&quot; organisiert vom Komptenzzentrum digitale Barrierefreiheit.nrw"/>
          <p:cNvPicPr>
            <a:picLocks noChangeAspect="1"/>
          </p:cNvPicPr>
          <p:nvPr/>
        </p:nvPicPr>
        <p:blipFill>
          <a:blip r:embed="rId3"/>
          <a:stretch>
            <a:fillRect/>
          </a:stretch>
        </p:blipFill>
        <p:spPr>
          <a:xfrm>
            <a:off x="4901543" y="4129088"/>
            <a:ext cx="6385583" cy="1819275"/>
          </a:xfrm>
          <a:prstGeom prst="rect">
            <a:avLst/>
          </a:prstGeom>
        </p:spPr>
      </p:pic>
      <p:sp>
        <p:nvSpPr>
          <p:cNvPr id="7" name="Rechteck 6"/>
          <p:cNvSpPr/>
          <p:nvPr/>
        </p:nvSpPr>
        <p:spPr>
          <a:xfrm>
            <a:off x="4901543" y="5987018"/>
            <a:ext cx="5324984" cy="369332"/>
          </a:xfrm>
          <a:prstGeom prst="rect">
            <a:avLst/>
          </a:prstGeom>
        </p:spPr>
        <p:txBody>
          <a:bodyPr wrap="none">
            <a:spAutoFit/>
          </a:bodyPr>
          <a:lstStyle/>
          <a:p>
            <a:r>
              <a:rPr lang="de-DE" dirty="0"/>
              <a:t>https://moodlenrw.de/course/index.php?categoryid=7</a:t>
            </a:r>
          </a:p>
        </p:txBody>
      </p:sp>
      <p:sp>
        <p:nvSpPr>
          <p:cNvPr id="5" name="Foliennummernplatzhalter 4"/>
          <p:cNvSpPr>
            <a:spLocks noGrp="1"/>
          </p:cNvSpPr>
          <p:nvPr>
            <p:ph type="sldNum" sz="quarter" idx="12"/>
          </p:nvPr>
        </p:nvSpPr>
        <p:spPr/>
        <p:txBody>
          <a:bodyPr/>
          <a:lstStyle/>
          <a:p>
            <a:fld id="{FB2375C0-7702-4EFE-AA9A-D259F46FFF45}" type="slidenum">
              <a:rPr lang="de-DE" smtClean="0"/>
              <a:t>7</a:t>
            </a:fld>
            <a:endParaRPr lang="de-DE"/>
          </a:p>
        </p:txBody>
      </p:sp>
      <p:sp>
        <p:nvSpPr>
          <p:cNvPr id="4" name="Datumsplatzhalter 3"/>
          <p:cNvSpPr>
            <a:spLocks noGrp="1"/>
          </p:cNvSpPr>
          <p:nvPr>
            <p:ph type="dt" sz="half" idx="10"/>
          </p:nvPr>
        </p:nvSpPr>
        <p:spPr/>
        <p:txBody>
          <a:bodyPr/>
          <a:lstStyle/>
          <a:p>
            <a:r>
              <a:rPr lang="de-DE" dirty="0" smtClean="0"/>
              <a:t>29.06.2023</a:t>
            </a:r>
            <a:endParaRPr lang="de-DE" dirty="0"/>
          </a:p>
        </p:txBody>
      </p:sp>
    </p:spTree>
    <p:extLst>
      <p:ext uri="{BB962C8B-B14F-4D97-AF65-F5344CB8AC3E}">
        <p14:creationId xmlns:p14="http://schemas.microsoft.com/office/powerpoint/2010/main" val="699595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cs typeface="Arial" charset="0"/>
              </a:rPr>
              <a:t>Wissen austauschen (1/4)</a:t>
            </a:r>
            <a:endParaRPr lang="de-DE" dirty="0"/>
          </a:p>
        </p:txBody>
      </p:sp>
      <p:sp>
        <p:nvSpPr>
          <p:cNvPr id="3" name="Inhaltsplatzhalter 2"/>
          <p:cNvSpPr>
            <a:spLocks noGrp="1"/>
          </p:cNvSpPr>
          <p:nvPr>
            <p:ph idx="1"/>
          </p:nvPr>
        </p:nvSpPr>
        <p:spPr>
          <a:xfrm>
            <a:off x="838199" y="1825625"/>
            <a:ext cx="10940807" cy="1569085"/>
          </a:xfrm>
        </p:spPr>
        <p:txBody>
          <a:bodyPr/>
          <a:lstStyle/>
          <a:p>
            <a:pPr marL="0" indent="0">
              <a:buNone/>
            </a:pPr>
            <a:r>
              <a:rPr lang="de-DE" b="1" dirty="0" smtClean="0">
                <a:solidFill>
                  <a:srgbClr val="AC145A"/>
                </a:solidFill>
                <a:cs typeface="Arial" charset="0"/>
              </a:rPr>
              <a:t>Synergien schaffen</a:t>
            </a:r>
          </a:p>
          <a:p>
            <a:pPr>
              <a:buFont typeface="Arial" panose="020B0604020202020204" pitchFamily="34" charset="0"/>
              <a:buChar char="•"/>
            </a:pPr>
            <a:r>
              <a:rPr lang="de-DE" dirty="0" smtClean="0">
                <a:cs typeface="Arial" charset="0"/>
              </a:rPr>
              <a:t>Kooperationen mit </a:t>
            </a:r>
            <a:r>
              <a:rPr lang="de-DE" dirty="0" err="1" smtClean="0">
                <a:cs typeface="Arial" charset="0"/>
              </a:rPr>
              <a:t>HD@DH.nrw</a:t>
            </a:r>
            <a:r>
              <a:rPr lang="de-DE" dirty="0" smtClean="0">
                <a:cs typeface="Arial" charset="0"/>
              </a:rPr>
              <a:t>, </a:t>
            </a:r>
            <a:r>
              <a:rPr lang="de-DE" dirty="0" err="1" smtClean="0">
                <a:cs typeface="Arial" charset="0"/>
              </a:rPr>
              <a:t>Moodle.nrw</a:t>
            </a:r>
            <a:r>
              <a:rPr lang="de-DE" dirty="0" smtClean="0">
                <a:cs typeface="Arial" charset="0"/>
              </a:rPr>
              <a:t>, </a:t>
            </a:r>
            <a:r>
              <a:rPr lang="de-DE" dirty="0" err="1" smtClean="0">
                <a:cs typeface="Arial" charset="0"/>
              </a:rPr>
              <a:t>ILIAS.nrw</a:t>
            </a:r>
            <a:endParaRPr lang="de-DE" dirty="0">
              <a:cs typeface="Arial" charset="0"/>
            </a:endParaRPr>
          </a:p>
          <a:p>
            <a:pPr lvl="1">
              <a:buFont typeface="Symbol" panose="05050102010706020507" pitchFamily="18" charset="2"/>
              <a:buChar char="-"/>
            </a:pPr>
            <a:r>
              <a:rPr lang="de-DE" dirty="0">
                <a:solidFill>
                  <a:srgbClr val="003057"/>
                </a:solidFill>
                <a:cs typeface="Arial" charset="0"/>
              </a:rPr>
              <a:t>a</a:t>
            </a:r>
            <a:r>
              <a:rPr lang="de-DE" dirty="0" smtClean="0">
                <a:solidFill>
                  <a:srgbClr val="003057"/>
                </a:solidFill>
                <a:cs typeface="Arial" charset="0"/>
              </a:rPr>
              <a:t>lle Projekte beschäftigen sich bereits mit Barrierefreiheit</a:t>
            </a: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8</a:t>
            </a:fld>
            <a:endParaRPr lang="de-DE"/>
          </a:p>
        </p:txBody>
      </p:sp>
      <p:pic>
        <p:nvPicPr>
          <p:cNvPr id="6" name="Grafik 5" descr="Screenshot &quot;Barrierefreiheit in Moodle. In diesem Kurs findet ihr eine Übersicht über die vorhandenen Lernmodule und Links zum Thema Barrierefreiheit in Moodle.&quot;"/>
          <p:cNvPicPr>
            <a:picLocks noChangeAspect="1"/>
          </p:cNvPicPr>
          <p:nvPr/>
        </p:nvPicPr>
        <p:blipFill>
          <a:blip r:embed="rId3"/>
          <a:stretch>
            <a:fillRect/>
          </a:stretch>
        </p:blipFill>
        <p:spPr>
          <a:xfrm>
            <a:off x="984954" y="3640366"/>
            <a:ext cx="10196883" cy="2653983"/>
          </a:xfrm>
          <a:prstGeom prst="rect">
            <a:avLst/>
          </a:prstGeom>
        </p:spPr>
      </p:pic>
    </p:spTree>
    <p:extLst>
      <p:ext uri="{BB962C8B-B14F-4D97-AF65-F5344CB8AC3E}">
        <p14:creationId xmlns:p14="http://schemas.microsoft.com/office/powerpoint/2010/main" val="80203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cs typeface="Arial" charset="0"/>
              </a:rPr>
              <a:t>Wissen austauschen (2/4)</a:t>
            </a:r>
            <a:endParaRPr lang="de-DE" dirty="0"/>
          </a:p>
        </p:txBody>
      </p:sp>
      <p:sp>
        <p:nvSpPr>
          <p:cNvPr id="3" name="Inhaltsplatzhalter 2"/>
          <p:cNvSpPr>
            <a:spLocks noGrp="1"/>
          </p:cNvSpPr>
          <p:nvPr>
            <p:ph idx="1"/>
          </p:nvPr>
        </p:nvSpPr>
        <p:spPr>
          <a:xfrm>
            <a:off x="838199" y="1825625"/>
            <a:ext cx="10940807" cy="1569085"/>
          </a:xfrm>
        </p:spPr>
        <p:txBody>
          <a:bodyPr/>
          <a:lstStyle/>
          <a:p>
            <a:pPr marL="0" indent="0">
              <a:buNone/>
            </a:pPr>
            <a:r>
              <a:rPr lang="de-DE" b="1" dirty="0" smtClean="0">
                <a:solidFill>
                  <a:srgbClr val="AC145A"/>
                </a:solidFill>
                <a:cs typeface="Arial" charset="0"/>
              </a:rPr>
              <a:t>Synergien schaffen</a:t>
            </a:r>
          </a:p>
          <a:p>
            <a:pPr>
              <a:buFont typeface="Arial" panose="020B0604020202020204" pitchFamily="34" charset="0"/>
              <a:buChar char="•"/>
            </a:pPr>
            <a:r>
              <a:rPr lang="de-DE" dirty="0" smtClean="0">
                <a:cs typeface="Arial" charset="0"/>
              </a:rPr>
              <a:t>Kooperationen mit </a:t>
            </a:r>
            <a:r>
              <a:rPr lang="de-DE" dirty="0" err="1" smtClean="0">
                <a:cs typeface="Arial" charset="0"/>
              </a:rPr>
              <a:t>HD@DH.nrw</a:t>
            </a:r>
            <a:r>
              <a:rPr lang="de-DE" dirty="0" smtClean="0">
                <a:cs typeface="Arial" charset="0"/>
              </a:rPr>
              <a:t>, </a:t>
            </a:r>
            <a:r>
              <a:rPr lang="de-DE" dirty="0" err="1" smtClean="0">
                <a:cs typeface="Arial" charset="0"/>
              </a:rPr>
              <a:t>Moodle.nrw</a:t>
            </a:r>
            <a:r>
              <a:rPr lang="de-DE" dirty="0" smtClean="0">
                <a:cs typeface="Arial" charset="0"/>
              </a:rPr>
              <a:t>, </a:t>
            </a:r>
            <a:r>
              <a:rPr lang="de-DE" dirty="0" err="1" smtClean="0">
                <a:cs typeface="Arial" charset="0"/>
              </a:rPr>
              <a:t>ILIAS.nrw</a:t>
            </a:r>
            <a:endParaRPr lang="de-DE" dirty="0">
              <a:cs typeface="Arial" charset="0"/>
            </a:endParaRPr>
          </a:p>
          <a:p>
            <a:pPr lvl="1">
              <a:buFont typeface="Symbol" panose="05050102010706020507" pitchFamily="18" charset="2"/>
              <a:buChar char="-"/>
            </a:pPr>
            <a:r>
              <a:rPr lang="de-DE" dirty="0">
                <a:solidFill>
                  <a:srgbClr val="003057"/>
                </a:solidFill>
                <a:cs typeface="Arial" charset="0"/>
              </a:rPr>
              <a:t>a</a:t>
            </a:r>
            <a:r>
              <a:rPr lang="de-DE" dirty="0" smtClean="0">
                <a:solidFill>
                  <a:srgbClr val="003057"/>
                </a:solidFill>
                <a:cs typeface="Arial" charset="0"/>
              </a:rPr>
              <a:t>lle Projekte beschäftigen sich bereits mit Barrierefreiheit</a:t>
            </a:r>
          </a:p>
        </p:txBody>
      </p:sp>
      <p:sp>
        <p:nvSpPr>
          <p:cNvPr id="4" name="Datumsplatzhalter 3"/>
          <p:cNvSpPr>
            <a:spLocks noGrp="1"/>
          </p:cNvSpPr>
          <p:nvPr>
            <p:ph type="dt" sz="half" idx="10"/>
          </p:nvPr>
        </p:nvSpPr>
        <p:spPr/>
        <p:txBody>
          <a:bodyPr/>
          <a:lstStyle/>
          <a:p>
            <a:r>
              <a:rPr lang="de-DE" dirty="0" smtClean="0"/>
              <a:t>29.06.2023</a:t>
            </a:r>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9</a:t>
            </a:fld>
            <a:endParaRPr lang="de-DE"/>
          </a:p>
        </p:txBody>
      </p:sp>
      <p:pic>
        <p:nvPicPr>
          <p:cNvPr id="7" name="Grafik 6" descr="Screenrshot &quot;Toolbox Digitale Barrierefreiheit von ILIAS. Unter der Überschrift vier dunkelblaue Blöcke mit den ersten Themen: 1. Grundlagen digitaler Barrierefreiheit (5 Minuten), 2. Studieren mit Beeinträchtigugen (15 Minuten), 3. Standards und gesetzliche Vorgaben (4 Minuten), 4. Übersicht über verschiedenen assistive Technologien (4 Minuten)"/>
          <p:cNvPicPr>
            <a:picLocks noChangeAspect="1"/>
          </p:cNvPicPr>
          <p:nvPr/>
        </p:nvPicPr>
        <p:blipFill>
          <a:blip r:embed="rId3"/>
          <a:stretch>
            <a:fillRect/>
          </a:stretch>
        </p:blipFill>
        <p:spPr>
          <a:xfrm>
            <a:off x="2607781" y="3526255"/>
            <a:ext cx="6428026" cy="3239287"/>
          </a:xfrm>
          <a:prstGeom prst="rect">
            <a:avLst/>
          </a:prstGeom>
        </p:spPr>
      </p:pic>
    </p:spTree>
    <p:extLst>
      <p:ext uri="{BB962C8B-B14F-4D97-AF65-F5344CB8AC3E}">
        <p14:creationId xmlns:p14="http://schemas.microsoft.com/office/powerpoint/2010/main" val="150640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801</Words>
  <Application>Microsoft Office PowerPoint</Application>
  <PresentationFormat>Breitbild</PresentationFormat>
  <Paragraphs>200</Paragraphs>
  <Slides>21</Slides>
  <Notes>20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21</vt:i4>
      </vt:variant>
    </vt:vector>
  </HeadingPairs>
  <TitlesOfParts>
    <vt:vector size="26" baseType="lpstr">
      <vt:lpstr>Arial</vt:lpstr>
      <vt:lpstr>Calibri</vt:lpstr>
      <vt:lpstr>Calibri Light</vt:lpstr>
      <vt:lpstr>Symbol</vt:lpstr>
      <vt:lpstr>Office</vt:lpstr>
      <vt:lpstr>barrierefreiheit. NRW Kompetenzzentrum digitale Barrierefreiheit.nrw</vt:lpstr>
      <vt:lpstr>Rahmenbedingungen und Zielsetzung</vt:lpstr>
      <vt:lpstr>Unterstützung NRW-Hochschulen</vt:lpstr>
      <vt:lpstr>Wissen bündeln und verbreiten (1/4)</vt:lpstr>
      <vt:lpstr>Wissen bündeln und verbreiten (2/4)</vt:lpstr>
      <vt:lpstr>Wissen bündeln und verbreiten (3/4)</vt:lpstr>
      <vt:lpstr>Wissen bündeln und verbreiten (4/4)</vt:lpstr>
      <vt:lpstr>Wissen austauschen (1/4)</vt:lpstr>
      <vt:lpstr>Wissen austauschen (2/4)</vt:lpstr>
      <vt:lpstr>Wissen austauschen (3/4)</vt:lpstr>
      <vt:lpstr>Wissen austauschen (4/4)</vt:lpstr>
      <vt:lpstr>Wissen schaffen </vt:lpstr>
      <vt:lpstr>Wissen konkret</vt:lpstr>
      <vt:lpstr>Unser Herangehen</vt:lpstr>
      <vt:lpstr>Ergebnisse im Schnelldurchgang (1/2)</vt:lpstr>
      <vt:lpstr>Kollaboratives Arbeiten digital gestützt </vt:lpstr>
      <vt:lpstr>Ergebnisse im Schnelldurchgang (2/2)</vt:lpstr>
      <vt:lpstr>Allgemeine Verantwortung</vt:lpstr>
      <vt:lpstr>Individuelle Strategien und angemessene Vorkehrungen</vt:lpstr>
      <vt:lpstr>Vielen Dank für Ihre Aufmerksamkeit!  Unsere Halbzeitbilanz aus Ihrer Perspektive? Ihre Wünsche für die zweite Halbzeit?  Ihre Erfahrungen mit kollaborativen Tools in heterogenen Gruppen? Ihre Erfahrungen mit besonderen Bedarfen in Ihren Veranstaltungen?</vt:lpstr>
      <vt:lpstr>Lizenzangaben</vt:lpstr>
    </vt:vector>
  </TitlesOfParts>
  <Company>Fakultät 12</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Sabrina Januzik</dc:creator>
  <cp:lastModifiedBy>Anne Haage</cp:lastModifiedBy>
  <cp:revision>238</cp:revision>
  <cp:lastPrinted>2023-05-25T16:20:21Z</cp:lastPrinted>
  <dcterms:created xsi:type="dcterms:W3CDTF">2022-08-15T10:39:36Z</dcterms:created>
  <dcterms:modified xsi:type="dcterms:W3CDTF">2023-07-05T07:19:20Z</dcterms:modified>
</cp:coreProperties>
</file>